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2" r:id="rId5"/>
    <p:sldId id="273" r:id="rId6"/>
    <p:sldId id="259" r:id="rId7"/>
    <p:sldId id="266" r:id="rId8"/>
    <p:sldId id="282" r:id="rId9"/>
    <p:sldId id="262" r:id="rId10"/>
    <p:sldId id="279" r:id="rId11"/>
    <p:sldId id="284" r:id="rId12"/>
    <p:sldId id="267" r:id="rId13"/>
    <p:sldId id="268" r:id="rId14"/>
    <p:sldId id="283" r:id="rId15"/>
    <p:sldId id="280" r:id="rId16"/>
    <p:sldId id="285"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p:scale>
          <a:sx n="75" d="100"/>
          <a:sy n="75" d="100"/>
        </p:scale>
        <p:origin x="974" y="21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www.linkedin.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linkedin.com/"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CONCEPTUALIST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Get Ideas and concepts with project expense details</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VENTURE CAPITALIST</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Get venture details and expectations on concepts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INSURANCE</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Ventures are provided Insurance for their Investments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Small Concepts are made into startups </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STARTUPS</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4"/>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8" custScaleX="13535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8"/>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4"/>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4"/>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8" custScaleX="137125"/>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8"/>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4"/>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4"/>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8" custScaleX="135899"/>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8"/>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4"/>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4"/>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8" custScaleX="134109"/>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8"/>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4"/>
      <dgm:spPr/>
    </dgm:pt>
    <dgm:pt modelId="{1666CBCE-44EA-144B-B2DC-553B1D1FA875}" type="pres">
      <dgm:prSet presAssocID="{FEB4A941-E9FA-4A86-A673-85FF34B35F20}"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WEBSITES</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IN" sz="1800" b="1" i="0" dirty="0">
              <a:solidFill>
                <a:schemeClr val="accent2"/>
              </a:solidFill>
              <a:latin typeface="Gill Sans Nova" panose="020B0602020104020203" pitchFamily="34" charset="0"/>
              <a:cs typeface="Gill Sans SemiBold" panose="020B0502020104020203" pitchFamily="34" charset="-79"/>
              <a:hlinkClick xmlns:r="http://schemas.openxmlformats.org/officeDocument/2006/relationships" r:id="rId1"/>
            </a:rPr>
            <a:t>https://www.linkedin.com/</a:t>
          </a:r>
          <a:r>
            <a:rPr lang="en-IN" sz="1800" b="1" i="0" dirty="0">
              <a:solidFill>
                <a:schemeClr val="accent2"/>
              </a:solidFill>
              <a:latin typeface="Gill Sans Nova" panose="020B0602020104020203" pitchFamily="34" charset="0"/>
              <a:cs typeface="Gill Sans SemiBold" panose="020B0502020104020203" pitchFamily="34" charset="-79"/>
            </a:rPr>
            <a:t> - This website connects people with 				          companies and industries</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ARTICLES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“Why a Failed Startup Might Be Good for Your Career After All”</a:t>
          </a:r>
        </a:p>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     by Sean Silverthorne | 03 OCT 2022</a:t>
          </a:r>
        </a:p>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(This article gives a clear idea on necessity of investments for an idea)</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CONCEPTS</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Concepts of feed and request are incorporated from social media’s and meta platforms.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custScaleX="13535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custScaleX="137125"/>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custScaleX="103602" custScaleY="154409"/>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custScaleX="135899"/>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0"/>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0"/>
          <a:ext cx="2657542"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CONCEPTUALIST</a:t>
          </a:r>
        </a:p>
      </dsp:txBody>
      <dsp:txXfrm>
        <a:off x="0" y="0"/>
        <a:ext cx="2657542" cy="969168"/>
      </dsp:txXfrm>
    </dsp:sp>
    <dsp:sp modelId="{4B7883FE-9BF1-834B-9E55-433D1207CAF9}">
      <dsp:nvSpPr>
        <dsp:cNvPr id="0" name=""/>
        <dsp:cNvSpPr/>
      </dsp:nvSpPr>
      <dsp:spPr>
        <a:xfrm>
          <a:off x="2804802" y="44010"/>
          <a:ext cx="7706579"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Get Ideas and concepts with project expense details</a:t>
          </a:r>
        </a:p>
      </dsp:txBody>
      <dsp:txXfrm>
        <a:off x="2804802" y="44010"/>
        <a:ext cx="7706579" cy="880202"/>
      </dsp:txXfrm>
    </dsp:sp>
    <dsp:sp modelId="{F855322D-A55D-8B49-879F-C673DBB2B4C9}">
      <dsp:nvSpPr>
        <dsp:cNvPr id="0" name=""/>
        <dsp:cNvSpPr/>
      </dsp:nvSpPr>
      <dsp:spPr>
        <a:xfrm>
          <a:off x="2657542" y="924212"/>
          <a:ext cx="7853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969168"/>
          <a:ext cx="10515600" cy="0"/>
        </a:xfrm>
        <a:prstGeom prst="line">
          <a:avLst/>
        </a:prstGeom>
        <a:gradFill rotWithShape="0">
          <a:gsLst>
            <a:gs pos="0">
              <a:schemeClr val="accent1">
                <a:shade val="80000"/>
                <a:hueOff val="-4041"/>
                <a:satOff val="21843"/>
                <a:lumOff val="3397"/>
                <a:alphaOff val="0"/>
                <a:satMod val="103000"/>
                <a:lumMod val="102000"/>
                <a:tint val="94000"/>
              </a:schemeClr>
            </a:gs>
            <a:gs pos="50000">
              <a:schemeClr val="accent1">
                <a:shade val="80000"/>
                <a:hueOff val="-4041"/>
                <a:satOff val="21843"/>
                <a:lumOff val="3397"/>
                <a:alphaOff val="0"/>
                <a:satMod val="110000"/>
                <a:lumMod val="100000"/>
                <a:shade val="100000"/>
              </a:schemeClr>
            </a:gs>
            <a:gs pos="100000">
              <a:schemeClr val="accent1">
                <a:shade val="80000"/>
                <a:hueOff val="-4041"/>
                <a:satOff val="21843"/>
                <a:lumOff val="33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969168"/>
          <a:ext cx="2683945"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VENTURE CAPITALIST</a:t>
          </a:r>
        </a:p>
      </dsp:txBody>
      <dsp:txXfrm>
        <a:off x="0" y="969168"/>
        <a:ext cx="2683945" cy="969168"/>
      </dsp:txXfrm>
    </dsp:sp>
    <dsp:sp modelId="{040275F6-8CD8-B443-8E15-E2EA8C115BE0}">
      <dsp:nvSpPr>
        <dsp:cNvPr id="0" name=""/>
        <dsp:cNvSpPr/>
      </dsp:nvSpPr>
      <dsp:spPr>
        <a:xfrm>
          <a:off x="2830742" y="1013178"/>
          <a:ext cx="7682395"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Get venture details and expectations on concepts</a:t>
          </a:r>
        </a:p>
      </dsp:txBody>
      <dsp:txXfrm>
        <a:off x="2830742" y="1013178"/>
        <a:ext cx="7682395" cy="880202"/>
      </dsp:txXfrm>
    </dsp:sp>
    <dsp:sp modelId="{1103FC42-5419-864B-A44F-32D393A0563C}">
      <dsp:nvSpPr>
        <dsp:cNvPr id="0" name=""/>
        <dsp:cNvSpPr/>
      </dsp:nvSpPr>
      <dsp:spPr>
        <a:xfrm>
          <a:off x="2683945" y="1893380"/>
          <a:ext cx="78291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938337"/>
          <a:ext cx="10515600" cy="0"/>
        </a:xfrm>
        <a:prstGeom prst="line">
          <a:avLst/>
        </a:prstGeom>
        <a:gradFill rotWithShape="0">
          <a:gsLst>
            <a:gs pos="0">
              <a:schemeClr val="accent1">
                <a:shade val="80000"/>
                <a:hueOff val="-8083"/>
                <a:satOff val="43687"/>
                <a:lumOff val="6794"/>
                <a:alphaOff val="0"/>
                <a:satMod val="103000"/>
                <a:lumMod val="102000"/>
                <a:tint val="94000"/>
              </a:schemeClr>
            </a:gs>
            <a:gs pos="50000">
              <a:schemeClr val="accent1">
                <a:shade val="80000"/>
                <a:hueOff val="-8083"/>
                <a:satOff val="43687"/>
                <a:lumOff val="6794"/>
                <a:alphaOff val="0"/>
                <a:satMod val="110000"/>
                <a:lumMod val="100000"/>
                <a:shade val="100000"/>
              </a:schemeClr>
            </a:gs>
            <a:gs pos="100000">
              <a:schemeClr val="accent1">
                <a:shade val="80000"/>
                <a:hueOff val="-8083"/>
                <a:satOff val="43687"/>
                <a:lumOff val="67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938337"/>
          <a:ext cx="266553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INSURANCE</a:t>
          </a:r>
        </a:p>
      </dsp:txBody>
      <dsp:txXfrm>
        <a:off x="0" y="1938337"/>
        <a:ext cx="2665530" cy="969168"/>
      </dsp:txXfrm>
    </dsp:sp>
    <dsp:sp modelId="{DAF6D365-7021-E74E-8AD3-AB3AC6A0D057}">
      <dsp:nvSpPr>
        <dsp:cNvPr id="0" name=""/>
        <dsp:cNvSpPr/>
      </dsp:nvSpPr>
      <dsp:spPr>
        <a:xfrm>
          <a:off x="2812636" y="1982347"/>
          <a:ext cx="7698517"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Ventures are provided Insurance for their Investments</a:t>
          </a:r>
        </a:p>
      </dsp:txBody>
      <dsp:txXfrm>
        <a:off x="2812636" y="1982347"/>
        <a:ext cx="7698517" cy="880202"/>
      </dsp:txXfrm>
    </dsp:sp>
    <dsp:sp modelId="{9071E8DC-DDBE-CD4E-9B99-FF7E5F21CEFF}">
      <dsp:nvSpPr>
        <dsp:cNvPr id="0" name=""/>
        <dsp:cNvSpPr/>
      </dsp:nvSpPr>
      <dsp:spPr>
        <a:xfrm>
          <a:off x="2665530" y="2862549"/>
          <a:ext cx="78456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90750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907506"/>
          <a:ext cx="2638684"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STARTUPS</a:t>
          </a:r>
        </a:p>
      </dsp:txBody>
      <dsp:txXfrm>
        <a:off x="0" y="2907506"/>
        <a:ext cx="2638684" cy="969168"/>
      </dsp:txXfrm>
    </dsp:sp>
    <dsp:sp modelId="{B09F43E3-E283-364B-BDDC-AEA3B436FB56}">
      <dsp:nvSpPr>
        <dsp:cNvPr id="0" name=""/>
        <dsp:cNvSpPr/>
      </dsp:nvSpPr>
      <dsp:spPr>
        <a:xfrm>
          <a:off x="2786252" y="2951516"/>
          <a:ext cx="7722701"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Small Concepts are made into startups </a:t>
          </a:r>
        </a:p>
      </dsp:txBody>
      <dsp:txXfrm>
        <a:off x="2786252" y="2951516"/>
        <a:ext cx="7722701" cy="880202"/>
      </dsp:txXfrm>
    </dsp:sp>
    <dsp:sp modelId="{2A380769-BA5B-F344-93A6-E05188F7C102}">
      <dsp:nvSpPr>
        <dsp:cNvPr id="0" name=""/>
        <dsp:cNvSpPr/>
      </dsp:nvSpPr>
      <dsp:spPr>
        <a:xfrm>
          <a:off x="2638684" y="3831718"/>
          <a:ext cx="78702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657542"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WEBSITES</a:t>
          </a:r>
        </a:p>
      </dsp:txBody>
      <dsp:txXfrm>
        <a:off x="0" y="1892"/>
        <a:ext cx="2657542" cy="1290963"/>
      </dsp:txXfrm>
    </dsp:sp>
    <dsp:sp modelId="{4B7883FE-9BF1-834B-9E55-433D1207CAF9}">
      <dsp:nvSpPr>
        <dsp:cNvPr id="0" name=""/>
        <dsp:cNvSpPr/>
      </dsp:nvSpPr>
      <dsp:spPr>
        <a:xfrm>
          <a:off x="2804802" y="60515"/>
          <a:ext cx="7706579"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b="1" i="0" kern="1200" dirty="0">
              <a:solidFill>
                <a:schemeClr val="accent2"/>
              </a:solidFill>
              <a:latin typeface="Gill Sans Nova" panose="020B0602020104020203" pitchFamily="34" charset="0"/>
              <a:cs typeface="Gill Sans SemiBold" panose="020B0502020104020203" pitchFamily="34" charset="-79"/>
              <a:hlinkClick xmlns:r="http://schemas.openxmlformats.org/officeDocument/2006/relationships" r:id="rId1"/>
            </a:rPr>
            <a:t>https://www.linkedin.com/</a:t>
          </a:r>
          <a:r>
            <a:rPr lang="en-IN" sz="1800" b="1" i="0" kern="1200" dirty="0">
              <a:solidFill>
                <a:schemeClr val="accent2"/>
              </a:solidFill>
              <a:latin typeface="Gill Sans Nova" panose="020B0602020104020203" pitchFamily="34" charset="0"/>
              <a:cs typeface="Gill Sans SemiBold" panose="020B0502020104020203" pitchFamily="34" charset="-79"/>
            </a:rPr>
            <a:t> - This website connects people with 				          companies and industries</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804802" y="60515"/>
        <a:ext cx="7706579" cy="1172456"/>
      </dsp:txXfrm>
    </dsp:sp>
    <dsp:sp modelId="{F855322D-A55D-8B49-879F-C673DBB2B4C9}">
      <dsp:nvSpPr>
        <dsp:cNvPr id="0" name=""/>
        <dsp:cNvSpPr/>
      </dsp:nvSpPr>
      <dsp:spPr>
        <a:xfrm>
          <a:off x="2657542" y="1232972"/>
          <a:ext cx="7853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613537"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ARTICLES</a:t>
          </a:r>
        </a:p>
      </dsp:txBody>
      <dsp:txXfrm>
        <a:off x="0" y="1292855"/>
        <a:ext cx="2613537" cy="1290963"/>
      </dsp:txXfrm>
    </dsp:sp>
    <dsp:sp modelId="{040275F6-8CD8-B443-8E15-E2EA8C115BE0}">
      <dsp:nvSpPr>
        <dsp:cNvPr id="0" name=""/>
        <dsp:cNvSpPr/>
      </dsp:nvSpPr>
      <dsp:spPr>
        <a:xfrm>
          <a:off x="2756483" y="1332063"/>
          <a:ext cx="7750324" cy="121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“Why a Failed Startup Might Be Good for Your Career After All”</a:t>
          </a:r>
        </a:p>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     by Sean Silverthorne | 03 OCT 2022</a:t>
          </a:r>
        </a:p>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(This article gives a clear idea on necessity of investments for an idea)</a:t>
          </a:r>
        </a:p>
      </dsp:txBody>
      <dsp:txXfrm>
        <a:off x="2756483" y="1332063"/>
        <a:ext cx="7750324" cy="1210812"/>
      </dsp:txXfrm>
    </dsp:sp>
    <dsp:sp modelId="{1103FC42-5419-864B-A44F-32D393A0563C}">
      <dsp:nvSpPr>
        <dsp:cNvPr id="0" name=""/>
        <dsp:cNvSpPr/>
      </dsp:nvSpPr>
      <dsp:spPr>
        <a:xfrm>
          <a:off x="2613537" y="2542876"/>
          <a:ext cx="76238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66553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CONCEPTS</a:t>
          </a:r>
        </a:p>
      </dsp:txBody>
      <dsp:txXfrm>
        <a:off x="0" y="2583819"/>
        <a:ext cx="2665530" cy="1290963"/>
      </dsp:txXfrm>
    </dsp:sp>
    <dsp:sp modelId="{DAF6D365-7021-E74E-8AD3-AB3AC6A0D057}">
      <dsp:nvSpPr>
        <dsp:cNvPr id="0" name=""/>
        <dsp:cNvSpPr/>
      </dsp:nvSpPr>
      <dsp:spPr>
        <a:xfrm>
          <a:off x="2812636" y="2642441"/>
          <a:ext cx="7698517"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Concepts of feed and request are incorporated from social media’s and meta platforms.</a:t>
          </a:r>
        </a:p>
      </dsp:txBody>
      <dsp:txXfrm>
        <a:off x="2812636" y="2642441"/>
        <a:ext cx="7698517" cy="1172456"/>
      </dsp:txXfrm>
    </dsp:sp>
    <dsp:sp modelId="{9071E8DC-DDBE-CD4E-9B99-FF7E5F21CEFF}">
      <dsp:nvSpPr>
        <dsp:cNvPr id="0" name=""/>
        <dsp:cNvSpPr/>
      </dsp:nvSpPr>
      <dsp:spPr>
        <a:xfrm>
          <a:off x="2665530" y="3814898"/>
          <a:ext cx="78456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70010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302685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ARBITRAGE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IN" b="0" i="0" dirty="0">
                <a:solidFill>
                  <a:srgbClr val="212529"/>
                </a:solidFill>
                <a:effectLst/>
                <a:latin typeface="system-ui"/>
              </a:rPr>
              <a:t>Ideate • Collaborate • Grow</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IMPLEMENTATION</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10</a:t>
            </a:fld>
            <a:endParaRPr lang="en-US" dirty="0"/>
          </a:p>
        </p:txBody>
      </p:sp>
      <p:pic>
        <p:nvPicPr>
          <p:cNvPr id="19" name="Picture 18">
            <a:extLst>
              <a:ext uri="{FF2B5EF4-FFF2-40B4-BE49-F238E27FC236}">
                <a16:creationId xmlns:a16="http://schemas.microsoft.com/office/drawing/2014/main" id="{127E1F56-3606-0CFD-3FC7-DE19B3452514}"/>
              </a:ext>
            </a:extLst>
          </p:cNvPr>
          <p:cNvPicPr>
            <a:picLocks noChangeAspect="1"/>
          </p:cNvPicPr>
          <p:nvPr/>
        </p:nvPicPr>
        <p:blipFill>
          <a:blip r:embed="rId3"/>
          <a:stretch>
            <a:fillRect/>
          </a:stretch>
        </p:blipFill>
        <p:spPr>
          <a:xfrm>
            <a:off x="365760" y="2104349"/>
            <a:ext cx="5547729" cy="3203146"/>
          </a:xfrm>
          <a:prstGeom prst="rect">
            <a:avLst/>
          </a:prstGeom>
        </p:spPr>
      </p:pic>
      <p:pic>
        <p:nvPicPr>
          <p:cNvPr id="25" name="Picture 24">
            <a:extLst>
              <a:ext uri="{FF2B5EF4-FFF2-40B4-BE49-F238E27FC236}">
                <a16:creationId xmlns:a16="http://schemas.microsoft.com/office/drawing/2014/main" id="{41EA67C6-7E6B-C0D5-4A6E-3930E4267BCF}"/>
              </a:ext>
            </a:extLst>
          </p:cNvPr>
          <p:cNvPicPr>
            <a:picLocks noChangeAspect="1"/>
          </p:cNvPicPr>
          <p:nvPr/>
        </p:nvPicPr>
        <p:blipFill>
          <a:blip r:embed="rId4"/>
          <a:stretch>
            <a:fillRect/>
          </a:stretch>
        </p:blipFill>
        <p:spPr>
          <a:xfrm>
            <a:off x="6278513" y="2104349"/>
            <a:ext cx="5587036" cy="3203146"/>
          </a:xfrm>
          <a:prstGeom prst="rect">
            <a:avLst/>
          </a:prstGeom>
        </p:spPr>
      </p:pic>
    </p:spTree>
    <p:extLst>
      <p:ext uri="{BB962C8B-B14F-4D97-AF65-F5344CB8AC3E}">
        <p14:creationId xmlns:p14="http://schemas.microsoft.com/office/powerpoint/2010/main" val="275960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IMPLEMENTATION</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pic>
        <p:nvPicPr>
          <p:cNvPr id="3" name="Picture 2">
            <a:extLst>
              <a:ext uri="{FF2B5EF4-FFF2-40B4-BE49-F238E27FC236}">
                <a16:creationId xmlns:a16="http://schemas.microsoft.com/office/drawing/2014/main" id="{31C15181-570E-3FF5-8B0A-563E289CF19F}"/>
              </a:ext>
            </a:extLst>
          </p:cNvPr>
          <p:cNvPicPr>
            <a:picLocks noChangeAspect="1"/>
          </p:cNvPicPr>
          <p:nvPr/>
        </p:nvPicPr>
        <p:blipFill>
          <a:blip r:embed="rId3"/>
          <a:stretch>
            <a:fillRect/>
          </a:stretch>
        </p:blipFill>
        <p:spPr>
          <a:xfrm>
            <a:off x="365760" y="2104349"/>
            <a:ext cx="5595344" cy="3203146"/>
          </a:xfrm>
          <a:prstGeom prst="rect">
            <a:avLst/>
          </a:prstGeom>
        </p:spPr>
      </p:pic>
      <p:pic>
        <p:nvPicPr>
          <p:cNvPr id="5" name="Picture 4">
            <a:extLst>
              <a:ext uri="{FF2B5EF4-FFF2-40B4-BE49-F238E27FC236}">
                <a16:creationId xmlns:a16="http://schemas.microsoft.com/office/drawing/2014/main" id="{957498C0-42E2-317F-CE4A-9C21670ABAC3}"/>
              </a:ext>
            </a:extLst>
          </p:cNvPr>
          <p:cNvPicPr>
            <a:picLocks noChangeAspect="1"/>
          </p:cNvPicPr>
          <p:nvPr/>
        </p:nvPicPr>
        <p:blipFill>
          <a:blip r:embed="rId4"/>
          <a:stretch>
            <a:fillRect/>
          </a:stretch>
        </p:blipFill>
        <p:spPr>
          <a:xfrm>
            <a:off x="6230898" y="2136704"/>
            <a:ext cx="5595344" cy="3170791"/>
          </a:xfrm>
          <a:prstGeom prst="rect">
            <a:avLst/>
          </a:prstGeom>
        </p:spPr>
      </p:pic>
    </p:spTree>
    <p:extLst>
      <p:ext uri="{BB962C8B-B14F-4D97-AF65-F5344CB8AC3E}">
        <p14:creationId xmlns:p14="http://schemas.microsoft.com/office/powerpoint/2010/main" val="200886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Requirements</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sz="2000" b="1" dirty="0"/>
              <a:t>Software Requirements : </a:t>
            </a:r>
          </a:p>
          <a:p>
            <a:r>
              <a:rPr lang="en-US" sz="2000" b="1" dirty="0"/>
              <a:t>   1. Any Browser Engine for access.</a:t>
            </a:r>
          </a:p>
          <a:p>
            <a:r>
              <a:rPr lang="en-US" sz="2000" b="1" dirty="0"/>
              <a:t>   2. Internet Connection </a:t>
            </a:r>
          </a:p>
          <a:p>
            <a:r>
              <a:rPr lang="en-US" sz="2000" b="1" dirty="0"/>
              <a:t>   3. Pdf reader </a:t>
            </a:r>
          </a:p>
          <a:p>
            <a:r>
              <a:rPr lang="en-US" sz="2000" b="1" dirty="0"/>
              <a:t>   4. jpg or png image reader</a:t>
            </a:r>
          </a:p>
          <a:p>
            <a:r>
              <a:rPr lang="en-US" sz="2000" b="1" dirty="0"/>
              <a:t> </a:t>
            </a:r>
          </a:p>
          <a:p>
            <a:endParaRPr lang="en-US" sz="2000" b="1" dirty="0"/>
          </a:p>
          <a:p>
            <a:r>
              <a:rPr lang="en-US" sz="2000" b="1" dirty="0"/>
              <a:t>Hardware Requirements :</a:t>
            </a:r>
          </a:p>
          <a:p>
            <a:r>
              <a:rPr lang="en-US" sz="2000" b="1" dirty="0"/>
              <a:t>   1. 32bit or 64bit Processor</a:t>
            </a:r>
          </a:p>
          <a:p>
            <a:r>
              <a:rPr lang="en-US" sz="2000" b="1" dirty="0"/>
              <a:t>   2. Disk space for data storage</a:t>
            </a:r>
          </a:p>
          <a:p>
            <a:r>
              <a:rPr lang="en-US" dirty="0"/>
              <a:t>	</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REFERENCES</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20520858"/>
              </p:ext>
            </p:extLst>
          </p:nvPr>
        </p:nvGraphicFramePr>
        <p:xfrm>
          <a:off x="1005840" y="171894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161240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442720" y="1041400"/>
            <a:ext cx="9144000" cy="2387600"/>
          </a:xfrm>
        </p:spPr>
        <p:txBody>
          <a:bodyPr/>
          <a:lstStyle/>
          <a:p>
            <a:r>
              <a:rPr lang="en-US" dirty="0"/>
              <a:t>Thank you </a:t>
            </a:r>
          </a:p>
        </p:txBody>
      </p:sp>
      <p:graphicFrame>
        <p:nvGraphicFramePr>
          <p:cNvPr id="4" name="Table 4">
            <a:extLst>
              <a:ext uri="{FF2B5EF4-FFF2-40B4-BE49-F238E27FC236}">
                <a16:creationId xmlns:a16="http://schemas.microsoft.com/office/drawing/2014/main" id="{8E89C756-BDC5-3777-0297-E57DF6320776}"/>
              </a:ext>
            </a:extLst>
          </p:cNvPr>
          <p:cNvGraphicFramePr>
            <a:graphicFrameLocks/>
          </p:cNvGraphicFramePr>
          <p:nvPr>
            <p:extLst>
              <p:ext uri="{D42A27DB-BD31-4B8C-83A1-F6EECF244321}">
                <p14:modId xmlns:p14="http://schemas.microsoft.com/office/powerpoint/2010/main" val="2671266792"/>
              </p:ext>
            </p:extLst>
          </p:nvPr>
        </p:nvGraphicFramePr>
        <p:xfrm>
          <a:off x="5222240" y="4135120"/>
          <a:ext cx="5364480" cy="2407920"/>
        </p:xfrm>
        <a:graphic>
          <a:graphicData uri="http://schemas.openxmlformats.org/drawingml/2006/table">
            <a:tbl>
              <a:tblPr firstRow="1" bandRow="1"/>
              <a:tblGrid>
                <a:gridCol w="5364480">
                  <a:extLst>
                    <a:ext uri="{9D8B030D-6E8A-4147-A177-3AD203B41FA5}">
                      <a16:colId xmlns:a16="http://schemas.microsoft.com/office/drawing/2014/main" val="1563570424"/>
                    </a:ext>
                  </a:extLst>
                </a:gridCol>
              </a:tblGrid>
              <a:tr h="426720">
                <a:tc>
                  <a:txBody>
                    <a:bodyPr/>
                    <a:lstStyle/>
                    <a:p>
                      <a:pPr algn="r"/>
                      <a:r>
                        <a:rPr lang="en-US" sz="2000" b="0" dirty="0">
                          <a:latin typeface="+mj-lt"/>
                        </a:rPr>
                        <a:t>Gokulpriyan K          (RA2211003020327)</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0">
                <a:tc>
                  <a:txBody>
                    <a:bodyPr/>
                    <a:lstStyle/>
                    <a:p>
                      <a:pPr algn="r"/>
                      <a:r>
                        <a:rPr lang="en-US" sz="2000" b="0" kern="1200" dirty="0">
                          <a:solidFill>
                            <a:schemeClr val="tx1"/>
                          </a:solidFill>
                          <a:latin typeface="+mj-lt"/>
                          <a:ea typeface="+mn-ea"/>
                          <a:cs typeface="+mn-cs"/>
                        </a:rPr>
                        <a:t>   Dharani P                      (RA2211003020340)</a:t>
                      </a:r>
                      <a:endParaRPr lang="en-US" sz="16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335280">
                <a:tc>
                  <a:txBody>
                    <a:bodyPr/>
                    <a:lstStyle/>
                    <a:p>
                      <a:pPr algn="r"/>
                      <a:r>
                        <a:rPr lang="en-US" sz="2000" b="0" kern="1200" dirty="0">
                          <a:solidFill>
                            <a:schemeClr val="tx1"/>
                          </a:solidFill>
                          <a:latin typeface="+mj-lt"/>
                          <a:ea typeface="+mn-ea"/>
                          <a:cs typeface="+mn-cs"/>
                        </a:rPr>
                        <a:t>Evanka Vinoliya E (RA2211003020342)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244157">
                <a:tc>
                  <a:txBody>
                    <a:bodyPr/>
                    <a:lstStyle/>
                    <a:p>
                      <a:pPr algn="r"/>
                      <a:r>
                        <a:rPr lang="en-US" sz="2000" b="0" kern="1200" dirty="0">
                          <a:solidFill>
                            <a:schemeClr val="tx1"/>
                          </a:solidFill>
                          <a:latin typeface="+mj-lt"/>
                          <a:ea typeface="+mn-ea"/>
                          <a:cs typeface="+mn-cs"/>
                        </a:rPr>
                        <a:t>Abishek U                       (RA2211003020334)</a:t>
                      </a:r>
                      <a:endParaRPr lang="en-US" sz="16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62560">
                <a:tc>
                  <a:txBody>
                    <a:bodyPr/>
                    <a:lstStyle/>
                    <a:p>
                      <a:pPr algn="r"/>
                      <a:r>
                        <a:rPr lang="en-US" sz="2000" b="0" kern="1200" dirty="0">
                          <a:solidFill>
                            <a:schemeClr val="tx1"/>
                          </a:solidFill>
                          <a:latin typeface="+mj-lt"/>
                          <a:ea typeface="+mn-ea"/>
                          <a:cs typeface="+mn-cs"/>
                        </a:rPr>
                        <a:t>Vidhya V                          (RA2211003020335)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29940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j-lt"/>
                          <a:ea typeface="+mn-ea"/>
                          <a:cs typeface="+mn-cs"/>
                        </a:rPr>
                        <a:t>Kishore P                        (RA2211003020344)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73664599"/>
                  </a:ext>
                </a:extLst>
              </a:tr>
            </a:tbl>
          </a:graphicData>
        </a:graphic>
      </p:graphicFrame>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233824415"/>
              </p:ext>
            </p:extLst>
          </p:nvPr>
        </p:nvGraphicFramePr>
        <p:xfrm>
          <a:off x="8320185" y="816367"/>
          <a:ext cx="3871815" cy="6041633"/>
        </p:xfrm>
        <a:graphic>
          <a:graphicData uri="http://schemas.openxmlformats.org/drawingml/2006/table">
            <a:tbl>
              <a:tblPr firstRow="1" bandRow="1"/>
              <a:tblGrid>
                <a:gridCol w="3871815">
                  <a:extLst>
                    <a:ext uri="{9D8B030D-6E8A-4147-A177-3AD203B41FA5}">
                      <a16:colId xmlns:a16="http://schemas.microsoft.com/office/drawing/2014/main" val="1563570424"/>
                    </a:ext>
                  </a:extLst>
                </a:gridCol>
              </a:tblGrid>
              <a:tr h="538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mj-lt"/>
                          <a:cs typeface="Gill Sans Light" panose="020B0302020104020203" pitchFamily="34" charset="-79"/>
                        </a:rPr>
                        <a:t>INTRODUCTION</a:t>
                      </a:r>
                    </a:p>
                    <a:p>
                      <a:pPr algn="r"/>
                      <a:r>
                        <a:rPr lang="en-US" sz="16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4445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mj-lt"/>
                          <a:cs typeface="Gill Sans Light" panose="020B0302020104020203" pitchFamily="34" charset="-79"/>
                        </a:rPr>
                        <a:t>SCOPE AND OBJECTIVE</a:t>
                      </a:r>
                    </a:p>
                    <a:p>
                      <a:pPr marL="0" algn="r" defTabSz="914400" rtl="0" eaLnBrk="1" latinLnBrk="0" hangingPunct="1"/>
                      <a:r>
                        <a:rPr lang="en-US" sz="16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400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mj-lt"/>
                          <a:cs typeface="Gill Sans Light" panose="020B0302020104020203" pitchFamily="34" charset="-79"/>
                        </a:rPr>
                        <a:t>STEEP ANALYSIS</a:t>
                      </a:r>
                    </a:p>
                    <a:p>
                      <a:pPr marL="0" algn="r" defTabSz="914400" rtl="0" eaLnBrk="1" latinLnBrk="0" hangingPunct="1"/>
                      <a:r>
                        <a:rPr lang="en-US" sz="16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7058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mj-lt"/>
                          <a:cs typeface="Gill Sans Light" panose="020B0302020104020203" pitchFamily="34" charset="-79"/>
                        </a:rPr>
                        <a:t>EXISTING SYSTEM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mj-lt"/>
                          <a:cs typeface="Gill Sans Light" panose="020B0302020104020203" pitchFamily="34" charset="-79"/>
                        </a:rPr>
                        <a:t> PROPOSED SYSTEM</a:t>
                      </a:r>
                    </a:p>
                    <a:p>
                      <a:pPr marL="0" algn="r" defTabSz="914400" rtl="0" eaLnBrk="1" latinLnBrk="0" hangingPunct="1"/>
                      <a:r>
                        <a:rPr lang="en-US" sz="16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058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mj-lt"/>
                          <a:cs typeface="Gill Sans Light" panose="020B0302020104020203" pitchFamily="34" charset="-79"/>
                        </a:rPr>
                        <a:t>MODULES</a:t>
                      </a:r>
                    </a:p>
                    <a:p>
                      <a:pPr marL="0" algn="r" defTabSz="914400" rtl="0" eaLnBrk="1" latinLnBrk="0" hangingPunct="1"/>
                      <a:r>
                        <a:rPr lang="en-US" sz="16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03575">
                <a:tc>
                  <a:txBody>
                    <a:bodyPr/>
                    <a:lstStyle/>
                    <a:p>
                      <a:pPr marL="0" algn="r" defTabSz="914400" rtl="0" eaLnBrk="1" latinLnBrk="0" hangingPunct="1"/>
                      <a:r>
                        <a:rPr lang="en-US" sz="1800" kern="1200" dirty="0">
                          <a:solidFill>
                            <a:schemeClr val="tx1"/>
                          </a:solidFill>
                          <a:latin typeface="+mj-lt"/>
                          <a:ea typeface="+mn-ea"/>
                          <a:cs typeface="+mn-cs"/>
                        </a:rPr>
                        <a:t>IMPLEMENTAITION</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110377"/>
                  </a:ext>
                </a:extLst>
              </a:tr>
              <a:tr h="803575">
                <a:tc>
                  <a:txBody>
                    <a:bodyPr/>
                    <a:lstStyle/>
                    <a:p>
                      <a:pPr marL="0" algn="r" defTabSz="914400" rtl="0" eaLnBrk="1" latinLnBrk="0" hangingPunct="1"/>
                      <a:r>
                        <a:rPr lang="en-US" sz="1800" kern="1200" dirty="0">
                          <a:solidFill>
                            <a:schemeClr val="tx1"/>
                          </a:solidFill>
                          <a:latin typeface="+mj-lt"/>
                          <a:ea typeface="+mn-ea"/>
                          <a:cs typeface="+mn-cs"/>
                        </a:rPr>
                        <a:t>REUQIREMENTS</a:t>
                      </a:r>
                    </a:p>
                    <a:p>
                      <a:pPr marL="0" algn="r" defTabSz="914400" rtl="0" eaLnBrk="1" latinLnBrk="0" hangingPunct="1"/>
                      <a:r>
                        <a:rPr lang="en-US" sz="1800" kern="1200" dirty="0">
                          <a:solidFill>
                            <a:schemeClr val="tx1"/>
                          </a:solidFill>
                          <a:latin typeface="+mj-lt"/>
                          <a:ea typeface="+mn-ea"/>
                          <a:cs typeface="+mn-cs"/>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9304419"/>
                  </a:ext>
                </a:extLst>
              </a:tr>
              <a:tr h="803575">
                <a:tc>
                  <a:txBody>
                    <a:bodyPr/>
                    <a:lstStyle/>
                    <a:p>
                      <a:pPr marL="0" algn="r" defTabSz="914400" rtl="0" eaLnBrk="1" latinLnBrk="0" hangingPunct="1"/>
                      <a:r>
                        <a:rPr lang="en-US" sz="1800" kern="1200" dirty="0">
                          <a:solidFill>
                            <a:schemeClr val="tx1"/>
                          </a:solidFill>
                          <a:latin typeface="+mj-lt"/>
                          <a:ea typeface="+mn-ea"/>
                          <a:cs typeface="+mn-cs"/>
                        </a:rPr>
                        <a:t>REFERENCES</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19004315"/>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859536" y="1887411"/>
            <a:ext cx="4572000" cy="4070729"/>
          </a:xfrm>
        </p:spPr>
        <p:txBody>
          <a:bodyPr>
            <a:normAutofit/>
          </a:bodyPr>
          <a:lstStyle/>
          <a:p>
            <a:r>
              <a:rPr lang="en-US" sz="2400" dirty="0"/>
              <a:t>The main concept of Arbitrage is connecting different people. We focused on helping out the people who have good ideas for social welfare and other needs. Some ideas may require huge investments for implementation, so we connect these conceptualist to the ventures all around the world.</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a:extLst>
              <a:ext uri="{FF2B5EF4-FFF2-40B4-BE49-F238E27FC236}">
                <a16:creationId xmlns:a16="http://schemas.microsoft.com/office/drawing/2014/main" id="{A80D301C-491A-51E2-D6C2-DC4469B27FB3}"/>
              </a:ext>
            </a:extLst>
          </p:cNvPr>
          <p:cNvPicPr>
            <a:picLocks noGrp="1" noChangeAspect="1"/>
          </p:cNvPicPr>
          <p:nvPr>
            <p:ph type="pic" idx="1"/>
          </p:nvPr>
        </p:nvPicPr>
        <p:blipFill rotWithShape="1">
          <a:blip r:embed="rId2"/>
          <a:srcRect l="13343" t="3283" r="22496" b="1240"/>
          <a:stretch/>
        </p:blipFill>
        <p:spPr>
          <a:xfrm>
            <a:off x="7078691" y="0"/>
            <a:ext cx="5148070" cy="5746134"/>
          </a:xfr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Scope and Objective</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613405009"/>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Stack Holders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VENTURE CAPITALIST</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pPr marL="285750" indent="-285750">
              <a:buFont typeface="Arial" panose="020B0604020202020204" pitchFamily="34" charset="0"/>
              <a:buChar char="•"/>
            </a:pPr>
            <a:r>
              <a:rPr lang="en-US" sz="1800" dirty="0"/>
              <a:t>A Venture Capitalist (VC) is an individual or firm that invests money in early-stage or startup companies with high growth potential in exchange for an ownership stake.</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CONCEPTUALIST</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A Conceptualist is a person who excels at conceptual thinking, which involves the ability to generate, develop, and work with abstract ideas and concepts. These individuals are known for their creativity, innovative thinking, and problem-solving skills.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startups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The main objective of this website is to help the small scale business to improve</a:t>
            </a:r>
          </a:p>
          <a:p>
            <a:r>
              <a:rPr lang="en-US" dirty="0"/>
              <a:t>They get access to        e-commerce server where they can lend their services to the customers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2023</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342676"/>
            <a:ext cx="10515600" cy="676656"/>
          </a:xfrm>
        </p:spPr>
        <p:txBody>
          <a:bodyPr/>
          <a:lstStyle/>
          <a:p>
            <a:r>
              <a:rPr lang="en-US" sz="4800" dirty="0">
                <a:latin typeface="Sagona Book" panose="020F0502020204030204" pitchFamily="34" charset="0"/>
                <a:cs typeface="Sagona Book" panose="020F0502020204030204" pitchFamily="34" charset="0"/>
              </a:rPr>
              <a:t>Steep Analysis</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4" name="Content Placeholder 13">
            <a:extLst>
              <a:ext uri="{FF2B5EF4-FFF2-40B4-BE49-F238E27FC236}">
                <a16:creationId xmlns:a16="http://schemas.microsoft.com/office/drawing/2014/main" id="{2943EB9E-FD8C-2888-A4B6-E8883FC1FA0B}"/>
              </a:ext>
            </a:extLst>
          </p:cNvPr>
          <p:cNvPicPr>
            <a:picLocks noGrp="1" noChangeAspect="1"/>
          </p:cNvPicPr>
          <p:nvPr>
            <p:ph idx="1"/>
          </p:nvPr>
        </p:nvPicPr>
        <p:blipFill>
          <a:blip r:embed="rId2"/>
          <a:stretch>
            <a:fillRect/>
          </a:stretch>
        </p:blipFill>
        <p:spPr>
          <a:xfrm>
            <a:off x="2168372" y="1133829"/>
            <a:ext cx="7855256" cy="5029209"/>
          </a:xfrm>
        </p:spPr>
      </p:pic>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695061" y="472875"/>
            <a:ext cx="10515600" cy="676656"/>
          </a:xfrm>
        </p:spPr>
        <p:txBody>
          <a:bodyPr/>
          <a:lstStyle/>
          <a:p>
            <a:r>
              <a:rPr lang="en-US" dirty="0"/>
              <a:t>Existing System</a:t>
            </a:r>
          </a:p>
        </p:txBody>
      </p:sp>
      <p:sp>
        <p:nvSpPr>
          <p:cNvPr id="67" name="TextBox 66">
            <a:extLst>
              <a:ext uri="{FF2B5EF4-FFF2-40B4-BE49-F238E27FC236}">
                <a16:creationId xmlns:a16="http://schemas.microsoft.com/office/drawing/2014/main" id="{7FFA9FC6-EE76-F7E4-8835-9711F4BFEF87}"/>
              </a:ext>
            </a:extLst>
          </p:cNvPr>
          <p:cNvSpPr txBox="1"/>
          <p:nvPr/>
        </p:nvSpPr>
        <p:spPr>
          <a:xfrm>
            <a:off x="695061" y="1553033"/>
            <a:ext cx="10072466" cy="4832092"/>
          </a:xfrm>
          <a:prstGeom prst="rect">
            <a:avLst/>
          </a:prstGeom>
          <a:noFill/>
        </p:spPr>
        <p:txBody>
          <a:bodyPr wrap="square" rtlCol="0">
            <a:spAutoFit/>
          </a:bodyPr>
          <a:lstStyle/>
          <a:p>
            <a:pPr marL="457200" indent="-457200">
              <a:buFont typeface="Arial" panose="020B0604020202020204" pitchFamily="34" charset="0"/>
              <a:buChar char="•"/>
            </a:pPr>
            <a:r>
              <a:rPr lang="en-IN" sz="2800" dirty="0"/>
              <a:t>Government MSME website which allows small scale business startups to register and get to know about the schemes available for them.</a:t>
            </a:r>
          </a:p>
          <a:p>
            <a:endParaRPr lang="en-IN" sz="2800" dirty="0"/>
          </a:p>
          <a:p>
            <a:pPr marL="457200" indent="-457200">
              <a:buFont typeface="Arial" panose="020B0604020202020204" pitchFamily="34" charset="0"/>
              <a:buChar char="•"/>
            </a:pPr>
            <a:r>
              <a:rPr lang="en-IN" sz="2800" dirty="0"/>
              <a:t>Live online meet Scheduling done in Google meet.</a:t>
            </a:r>
          </a:p>
          <a:p>
            <a:endParaRPr lang="en-IN" sz="2800" dirty="0"/>
          </a:p>
          <a:p>
            <a:pPr marL="457200" indent="-457200">
              <a:buFont typeface="Arial" panose="020B0604020202020204" pitchFamily="34" charset="0"/>
              <a:buChar char="•"/>
            </a:pPr>
            <a:r>
              <a:rPr lang="en-IN" sz="2800" dirty="0"/>
              <a:t>Websites used for collecting ideas from people so that everyone can view it.</a:t>
            </a:r>
          </a:p>
          <a:p>
            <a:endParaRPr lang="en-IN" sz="2800" dirty="0"/>
          </a:p>
          <a:p>
            <a:pPr marL="457200" indent="-457200">
              <a:buFont typeface="Arial" panose="020B0604020202020204" pitchFamily="34" charset="0"/>
              <a:buChar char="•"/>
            </a:pPr>
            <a:r>
              <a:rPr lang="en-IN" sz="2800" dirty="0"/>
              <a:t>Connecting people using requests and prompts which is used in all social media’s.</a:t>
            </a:r>
          </a:p>
        </p:txBody>
      </p:sp>
    </p:spTree>
    <p:extLst>
      <p:ext uri="{BB962C8B-B14F-4D97-AF65-F5344CB8AC3E}">
        <p14:creationId xmlns:p14="http://schemas.microsoft.com/office/powerpoint/2010/main" val="144501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695061" y="472875"/>
            <a:ext cx="10515600" cy="676656"/>
          </a:xfrm>
        </p:spPr>
        <p:txBody>
          <a:bodyPr/>
          <a:lstStyle/>
          <a:p>
            <a:r>
              <a:rPr lang="en-US" dirty="0"/>
              <a:t>Proposed System</a:t>
            </a:r>
          </a:p>
        </p:txBody>
      </p:sp>
      <p:sp>
        <p:nvSpPr>
          <p:cNvPr id="67" name="TextBox 66">
            <a:extLst>
              <a:ext uri="{FF2B5EF4-FFF2-40B4-BE49-F238E27FC236}">
                <a16:creationId xmlns:a16="http://schemas.microsoft.com/office/drawing/2014/main" id="{7FFA9FC6-EE76-F7E4-8835-9711F4BFEF87}"/>
              </a:ext>
            </a:extLst>
          </p:cNvPr>
          <p:cNvSpPr txBox="1"/>
          <p:nvPr/>
        </p:nvSpPr>
        <p:spPr>
          <a:xfrm>
            <a:off x="695061" y="1807033"/>
            <a:ext cx="10072466"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a:t>Allowing the users to access the websites of venture capitalist which would be available in the website</a:t>
            </a:r>
          </a:p>
          <a:p>
            <a:endParaRPr lang="en-IN" sz="2800" dirty="0"/>
          </a:p>
          <a:p>
            <a:pPr marL="457200" indent="-457200">
              <a:buFont typeface="Arial" panose="020B0604020202020204" pitchFamily="34" charset="0"/>
              <a:buChar char="•"/>
            </a:pPr>
            <a:r>
              <a:rPr lang="en-IN" sz="2800" dirty="0"/>
              <a:t>Connecting to one conceptualist is enough to view and invest on all the projects that are posted by them in the website</a:t>
            </a:r>
          </a:p>
          <a:p>
            <a:endParaRPr lang="en-IN" sz="2800" dirty="0"/>
          </a:p>
          <a:p>
            <a:pPr marL="457200" indent="-457200">
              <a:buFont typeface="Arial" panose="020B0604020202020204" pitchFamily="34" charset="0"/>
              <a:buChar char="•"/>
            </a:pPr>
            <a:r>
              <a:rPr lang="en-IN" sz="2800" dirty="0"/>
              <a:t>Once the conceptualist and Venture capitalist is connected they are able to use common webpage where they can schedule meets and view details of insurance providers</a:t>
            </a:r>
          </a:p>
          <a:p>
            <a:endParaRPr lang="en-IN" sz="2800" dirty="0"/>
          </a:p>
        </p:txBody>
      </p:sp>
    </p:spTree>
    <p:extLst>
      <p:ext uri="{BB962C8B-B14F-4D97-AF65-F5344CB8AC3E}">
        <p14:creationId xmlns:p14="http://schemas.microsoft.com/office/powerpoint/2010/main" val="192887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Modules</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Register and login</a:t>
            </a:r>
          </a:p>
          <a:p>
            <a:pPr lvl="1"/>
            <a:r>
              <a:rPr lang="en-US" dirty="0"/>
              <a:t>Ventures, Conceptualist and Startups can register in the website</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7964268" y="427963"/>
            <a:ext cx="3812347" cy="2231330"/>
          </a:xfrm>
        </p:spPr>
        <p:txBody>
          <a:bodyPr/>
          <a:lstStyle/>
          <a:p>
            <a:r>
              <a:rPr lang="en-US" dirty="0"/>
              <a:t>Dashboard</a:t>
            </a:r>
          </a:p>
          <a:p>
            <a:pPr lvl="1"/>
            <a:r>
              <a:rPr lang="en-US" dirty="0"/>
              <a:t>Specific dashboards are allotted for both conceptualist and ventures so they can view projects and investors details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4612797" y="2603068"/>
            <a:ext cx="3551111" cy="2550787"/>
          </a:xfrm>
        </p:spPr>
        <p:txBody>
          <a:bodyPr/>
          <a:lstStyle/>
          <a:p>
            <a:r>
              <a:rPr lang="en-US" dirty="0"/>
              <a:t>Request module</a:t>
            </a:r>
          </a:p>
          <a:p>
            <a:pPr lvl="1"/>
            <a:r>
              <a:rPr lang="en-US" dirty="0"/>
              <a:t>Conceptualist and ventures can request each other for connection once both of them accept each other they would be redirected to a common page</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576071" y="4383185"/>
            <a:ext cx="3551111" cy="2231330"/>
          </a:xfrm>
        </p:spPr>
        <p:txBody>
          <a:bodyPr/>
          <a:lstStyle/>
          <a:p>
            <a:r>
              <a:rPr lang="en-US" dirty="0"/>
              <a:t>Meeting dashboard</a:t>
            </a:r>
          </a:p>
          <a:p>
            <a:pPr lvl="1"/>
            <a:r>
              <a:rPr lang="en-US" dirty="0"/>
              <a:t>The common dashboard allows both of them to schedule meetings and view project updates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err="1"/>
              <a:t>Msme</a:t>
            </a:r>
            <a:r>
              <a:rPr lang="en-US" dirty="0"/>
              <a:t> redirect</a:t>
            </a:r>
          </a:p>
          <a:p>
            <a:pPr lvl="1"/>
            <a:r>
              <a:rPr lang="en-US" dirty="0"/>
              <a:t>They can officially register themselves as startups using the MSME government website and use available schemes</a:t>
            </a:r>
          </a:p>
        </p:txBody>
      </p:sp>
    </p:spTree>
    <p:extLst>
      <p:ext uri="{BB962C8B-B14F-4D97-AF65-F5344CB8AC3E}">
        <p14:creationId xmlns:p14="http://schemas.microsoft.com/office/powerpoint/2010/main" val="32725771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{AB0E95AC-0D27-4094-80AB-03D576774C20}tf11964407_win32</Template>
  <TotalTime>437</TotalTime>
  <Words>636</Words>
  <Application>Microsoft Office PowerPoint</Application>
  <PresentationFormat>Widescreen</PresentationFormat>
  <Paragraphs>121</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 Nova</vt:lpstr>
      <vt:lpstr>Gill Sans Nova Light</vt:lpstr>
      <vt:lpstr>Sagona Book</vt:lpstr>
      <vt:lpstr>system-ui</vt:lpstr>
      <vt:lpstr>Office Theme</vt:lpstr>
      <vt:lpstr>ARBITRAGE</vt:lpstr>
      <vt:lpstr>agenda</vt:lpstr>
      <vt:lpstr>Introduction</vt:lpstr>
      <vt:lpstr>Scope and Objective</vt:lpstr>
      <vt:lpstr>Stack Holders</vt:lpstr>
      <vt:lpstr>Steep Analysis</vt:lpstr>
      <vt:lpstr>Existing System</vt:lpstr>
      <vt:lpstr>Proposed System</vt:lpstr>
      <vt:lpstr>Modules</vt:lpstr>
      <vt:lpstr>IMPLEMENTATION</vt:lpstr>
      <vt:lpstr>IMPLEMENTATION</vt:lpstr>
      <vt:lpstr>Requirements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ARBITRAGE</dc:title>
  <dc:creator>Gokulpriyan Karthikeyan</dc:creator>
  <cp:lastModifiedBy>Gokulpriyan Karthikeyan</cp:lastModifiedBy>
  <cp:revision>22</cp:revision>
  <dcterms:created xsi:type="dcterms:W3CDTF">2023-11-05T09:50:45Z</dcterms:created>
  <dcterms:modified xsi:type="dcterms:W3CDTF">2023-11-05T17:08:18Z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