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13716000" cy="24384000"/>
  <p:embeddedFontLst>
    <p:embeddedFont>
      <p:font typeface="EB Garamond"/>
      <p:regular r:id="rId28"/>
      <p:bold r:id="rId29"/>
      <p:italic r:id="rId30"/>
      <p:boldItalic r:id="rId31"/>
    </p:embeddedFont>
    <p:embeddedFont>
      <p:font typeface="Arial Black"/>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616">
          <p15:clr>
            <a:srgbClr val="A4A3A4"/>
          </p15:clr>
        </p15:guide>
        <p15:guide id="2" orient="horz" pos="3264">
          <p15:clr>
            <a:srgbClr val="A4A3A4"/>
          </p15:clr>
        </p15:guide>
        <p15:guide id="3" pos="6912">
          <p15:clr>
            <a:srgbClr val="A4A3A4"/>
          </p15:clr>
        </p15:guide>
        <p15:guide id="4" orient="horz">
          <p15:clr>
            <a:srgbClr val="A4A3A4"/>
          </p15:clr>
        </p15:guide>
        <p15:guide id="5" orient="horz" pos="4008">
          <p15:clr>
            <a:srgbClr val="A4A3A4"/>
          </p15:clr>
        </p15:guide>
        <p15:guide id="6" orient="horz" pos="2352">
          <p15:clr>
            <a:srgbClr val="A4A3A4"/>
          </p15:clr>
        </p15:guide>
        <p15:guide id="7" pos="6696">
          <p15:clr>
            <a:srgbClr val="A4A3A4"/>
          </p15:clr>
        </p15:guide>
        <p15:guide id="8" pos="2136">
          <p15:clr>
            <a:srgbClr val="A4A3A4"/>
          </p15:clr>
        </p15:guide>
        <p15:guide id="9" pos="2760">
          <p15:clr>
            <a:srgbClr val="A4A3A4"/>
          </p15:clr>
        </p15:guide>
        <p15:guide id="10" pos="3288">
          <p15:clr>
            <a:srgbClr val="A4A3A4"/>
          </p15:clr>
        </p15:guide>
        <p15:guide id="11" pos="4032">
          <p15:clr>
            <a:srgbClr val="A4A3A4"/>
          </p15:clr>
        </p15:guide>
        <p15:guide id="12" pos="4392">
          <p15:clr>
            <a:srgbClr val="A4A3A4"/>
          </p15:clr>
        </p15:guide>
        <p15:guide id="13" pos="4944">
          <p15:clr>
            <a:srgbClr val="A4A3A4"/>
          </p15:clr>
        </p15:guide>
        <p15:guide id="14" pos="5544">
          <p15:clr>
            <a:srgbClr val="A4A3A4"/>
          </p15:clr>
        </p15:guide>
        <p15:guide id="15" pos="6072">
          <p15:clr>
            <a:srgbClr val="A4A3A4"/>
          </p15:clr>
        </p15:guide>
        <p15:guide id="16" orient="horz" pos="2448">
          <p15:clr>
            <a:srgbClr val="A4A3A4"/>
          </p15:clr>
        </p15:guide>
        <p15:guide id="17" pos="5256">
          <p15:clr>
            <a:srgbClr val="A4A3A4"/>
          </p15:clr>
        </p15:guide>
        <p15:guide id="18" pos="72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252BFE-4D35-4A79-A6DF-7727DECED4EE}">
  <a:tblStyle styleId="{22252BFE-4D35-4A79-A6DF-7727DECED4EE}" styleName="Table_0">
    <a:wholeTbl>
      <a:tcTxStyle b="off" i="off">
        <a:font>
          <a:latin typeface="Sabon Next LT"/>
          <a:ea typeface="Sabon Next LT"/>
          <a:cs typeface="Sabon Next LT"/>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616" orient="horz"/>
        <p:guide pos="3264" orient="horz"/>
        <p:guide pos="6912"/>
        <p:guide orient="horz"/>
        <p:guide pos="4008" orient="horz"/>
        <p:guide pos="2352" orient="horz"/>
        <p:guide pos="6696"/>
        <p:guide pos="2136"/>
        <p:guide pos="2760"/>
        <p:guide pos="3288"/>
        <p:guide pos="4032"/>
        <p:guide pos="4392"/>
        <p:guide pos="4944"/>
        <p:guide pos="5544"/>
        <p:guide pos="6072"/>
        <p:guide pos="2448" orient="horz"/>
        <p:guide pos="5256"/>
        <p:guide pos="726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EBGaramond-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BGaramon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BGaramond-boldItalic.fntdata"/><Relationship Id="rId30" Type="http://schemas.openxmlformats.org/officeDocument/2006/relationships/font" Target="fonts/EBGaramon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ArialBlack-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0: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1: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2: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3: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4: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279b93d387_0_6: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279b93d387_0_6: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279b93d387_0_34: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3279b93d387_0_34: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279b93d387_0_53: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3279b93d387_0_53: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279b93d387_0_76: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279b93d387_0_76: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279b93d387_0_87: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3279b93d387_0_87: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2: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279b93d387_0_97: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3279b93d387_0_97: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5: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15: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3: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4: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5: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6: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7: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8: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9: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0" y="0"/>
            <a:ext cx="5295900" cy="6877050"/>
          </a:xfrm>
          <a:custGeom>
            <a:rect b="b" l="l" r="r" t="t"/>
            <a:pathLst>
              <a:path extrusionOk="0" h="6877050" w="5295900">
                <a:moveTo>
                  <a:pt x="0" y="0"/>
                </a:moveTo>
                <a:lnTo>
                  <a:pt x="5295900" y="0"/>
                </a:lnTo>
                <a:lnTo>
                  <a:pt x="5295900" y="6877050"/>
                </a:lnTo>
                <a:lnTo>
                  <a:pt x="0" y="687705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1" name="Google Shape;11;p2"/>
          <p:cNvSpPr/>
          <p:nvPr/>
        </p:nvSpPr>
        <p:spPr>
          <a:xfrm>
            <a:off x="1500188" y="1173106"/>
            <a:ext cx="9191625" cy="5704772"/>
          </a:xfrm>
          <a:custGeom>
            <a:rect b="b" l="l" r="r" t="t"/>
            <a:pathLst>
              <a:path extrusionOk="0" h="5704772" w="9191625">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 name="Google Shape;12;p2"/>
          <p:cNvSpPr/>
          <p:nvPr/>
        </p:nvSpPr>
        <p:spPr>
          <a:xfrm>
            <a:off x="2694429" y="0"/>
            <a:ext cx="6803142" cy="5396474"/>
          </a:xfrm>
          <a:custGeom>
            <a:rect b="b" l="l" r="r" t="t"/>
            <a:pathLst>
              <a:path extrusionOk="0" h="5396474" w="6803142">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 name="Google Shape;13;p2"/>
          <p:cNvSpPr txBox="1"/>
          <p:nvPr>
            <p:ph type="ctrTitle"/>
          </p:nvPr>
        </p:nvSpPr>
        <p:spPr>
          <a:xfrm>
            <a:off x="2899790" y="810227"/>
            <a:ext cx="6392421" cy="3831221"/>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2">
  <p:cSld name="Summary 2">
    <p:spTree>
      <p:nvGrpSpPr>
        <p:cNvPr id="88" name="Shape 88"/>
        <p:cNvGrpSpPr/>
        <p:nvPr/>
      </p:nvGrpSpPr>
      <p:grpSpPr>
        <a:xfrm>
          <a:off x="0" y="0"/>
          <a:ext cx="0" cy="0"/>
          <a:chOff x="0" y="0"/>
          <a:chExt cx="0" cy="0"/>
        </a:xfrm>
      </p:grpSpPr>
      <p:sp>
        <p:nvSpPr>
          <p:cNvPr id="89" name="Google Shape;89;p11"/>
          <p:cNvSpPr/>
          <p:nvPr/>
        </p:nvSpPr>
        <p:spPr>
          <a:xfrm>
            <a:off x="8989454" y="-2546"/>
            <a:ext cx="3202546" cy="3441072"/>
          </a:xfrm>
          <a:custGeom>
            <a:rect b="b" l="l" r="r" t="t"/>
            <a:pathLst>
              <a:path extrusionOk="0" h="3441072" w="3202546">
                <a:moveTo>
                  <a:pt x="3202546" y="0"/>
                </a:moveTo>
                <a:lnTo>
                  <a:pt x="3202546" y="3441072"/>
                </a:lnTo>
                <a:lnTo>
                  <a:pt x="0" y="3441072"/>
                </a:lnTo>
                <a:cubicBezTo>
                  <a:pt x="0" y="1653352"/>
                  <a:pt x="1351216" y="182908"/>
                  <a:pt x="3082686" y="60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0" name="Google Shape;90;p11"/>
          <p:cNvSpPr/>
          <p:nvPr/>
        </p:nvSpPr>
        <p:spPr>
          <a:xfrm flipH="1" rot="10800000">
            <a:off x="9991725" y="1247775"/>
            <a:ext cx="2200275" cy="2181225"/>
          </a:xfrm>
          <a:custGeom>
            <a:rect b="b" l="l" r="r" t="t"/>
            <a:pathLst>
              <a:path extrusionOk="0" h="2181225" w="2200275">
                <a:moveTo>
                  <a:pt x="0" y="0"/>
                </a:moveTo>
                <a:cubicBezTo>
                  <a:pt x="0" y="1204689"/>
                  <a:pt x="985061" y="2181225"/>
                  <a:pt x="2200275" y="2181225"/>
                </a:cubicBezTo>
                <a:lnTo>
                  <a:pt x="2200275" y="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1" name="Google Shape;91;p11"/>
          <p:cNvSpPr/>
          <p:nvPr/>
        </p:nvSpPr>
        <p:spPr>
          <a:xfrm flipH="1" rot="10800000">
            <a:off x="-20086" y="5331514"/>
            <a:ext cx="2148416" cy="1526486"/>
          </a:xfrm>
          <a:custGeom>
            <a:rect b="b" l="l" r="r" t="t"/>
            <a:pathLst>
              <a:path extrusionOk="0" h="1526486" w="2148416">
                <a:moveTo>
                  <a:pt x="0" y="1526486"/>
                </a:moveTo>
                <a:cubicBezTo>
                  <a:pt x="943526" y="1526486"/>
                  <a:pt x="1753109" y="952785"/>
                  <a:pt x="2098930" y="135201"/>
                </a:cubicBezTo>
                <a:lnTo>
                  <a:pt x="2148416" y="0"/>
                </a:lnTo>
                <a:lnTo>
                  <a:pt x="0" y="0"/>
                </a:lnTo>
                <a:close/>
              </a:path>
            </a:pathLst>
          </a:custGeom>
          <a:solidFill>
            <a:schemeClr val="accent4">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92" name="Google Shape;92;p11"/>
          <p:cNvPicPr preferRelativeResize="0"/>
          <p:nvPr/>
        </p:nvPicPr>
        <p:blipFill rotWithShape="1">
          <a:blip r:embed="rId2">
            <a:alphaModFix/>
          </a:blip>
          <a:srcRect b="0" l="0" r="0" t="0"/>
          <a:stretch/>
        </p:blipFill>
        <p:spPr>
          <a:xfrm rot="5400000">
            <a:off x="9991886" y="1247775"/>
            <a:ext cx="2200114" cy="2200114"/>
          </a:xfrm>
          <a:prstGeom prst="rect">
            <a:avLst/>
          </a:prstGeom>
          <a:noFill/>
          <a:ln>
            <a:noFill/>
          </a:ln>
        </p:spPr>
      </p:pic>
      <p:sp>
        <p:nvSpPr>
          <p:cNvPr id="93" name="Google Shape;93;p11"/>
          <p:cNvSpPr/>
          <p:nvPr/>
        </p:nvSpPr>
        <p:spPr>
          <a:xfrm>
            <a:off x="1540428" y="6470488"/>
            <a:ext cx="775021" cy="387513"/>
          </a:xfrm>
          <a:custGeom>
            <a:rect b="b" l="l" r="r" t="t"/>
            <a:pathLst>
              <a:path extrusionOk="0" h="387513" w="775021">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4" name="Google Shape;94;p11"/>
          <p:cNvSpPr txBox="1"/>
          <p:nvPr>
            <p:ph type="title"/>
          </p:nvPr>
        </p:nvSpPr>
        <p:spPr>
          <a:xfrm>
            <a:off x="914400" y="1057274"/>
            <a:ext cx="7843837" cy="101278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1"/>
          <p:cNvSpPr txBox="1"/>
          <p:nvPr>
            <p:ph idx="1" type="body"/>
          </p:nvPr>
        </p:nvSpPr>
        <p:spPr>
          <a:xfrm>
            <a:off x="914400" y="2331791"/>
            <a:ext cx="6903076" cy="3721817"/>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1"/>
          <p:cNvSpPr/>
          <p:nvPr>
            <p:ph idx="2" type="pic"/>
          </p:nvPr>
        </p:nvSpPr>
        <p:spPr>
          <a:xfrm>
            <a:off x="8989454" y="3405189"/>
            <a:ext cx="3202546" cy="3452811"/>
          </a:xfrm>
          <a:prstGeom prst="rect">
            <a:avLst/>
          </a:prstGeom>
          <a:solidFill>
            <a:schemeClr val="accent1"/>
          </a:solidFill>
          <a:ln>
            <a:noFill/>
          </a:ln>
        </p:spPr>
      </p:sp>
      <p:sp>
        <p:nvSpPr>
          <p:cNvPr id="97" name="Google Shape;97;p11"/>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3">
  <p:cSld name="Timeline 3">
    <p:spTree>
      <p:nvGrpSpPr>
        <p:cNvPr id="98" name="Shape 98"/>
        <p:cNvGrpSpPr/>
        <p:nvPr/>
      </p:nvGrpSpPr>
      <p:grpSpPr>
        <a:xfrm>
          <a:off x="0" y="0"/>
          <a:ext cx="0" cy="0"/>
          <a:chOff x="0" y="0"/>
          <a:chExt cx="0" cy="0"/>
        </a:xfrm>
      </p:grpSpPr>
      <p:sp>
        <p:nvSpPr>
          <p:cNvPr id="99" name="Google Shape;99;p12"/>
          <p:cNvSpPr/>
          <p:nvPr/>
        </p:nvSpPr>
        <p:spPr>
          <a:xfrm>
            <a:off x="1" y="0"/>
            <a:ext cx="1550562" cy="2545382"/>
          </a:xfrm>
          <a:custGeom>
            <a:rect b="b" l="l" r="r" t="t"/>
            <a:pathLst>
              <a:path extrusionOk="0" h="2545382" w="155056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0" name="Google Shape;100;p12"/>
          <p:cNvSpPr/>
          <p:nvPr/>
        </p:nvSpPr>
        <p:spPr>
          <a:xfrm>
            <a:off x="1" y="-1"/>
            <a:ext cx="682740" cy="1500050"/>
          </a:xfrm>
          <a:custGeom>
            <a:rect b="b" l="l" r="r" t="t"/>
            <a:pathLst>
              <a:path extrusionOk="0" h="1500050" w="68274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1" name="Google Shape;101;p12"/>
          <p:cNvSpPr/>
          <p:nvPr/>
        </p:nvSpPr>
        <p:spPr>
          <a:xfrm>
            <a:off x="170445" y="314191"/>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2" name="Google Shape;102;p12"/>
          <p:cNvSpPr txBox="1"/>
          <p:nvPr>
            <p:ph type="title"/>
          </p:nvPr>
        </p:nvSpPr>
        <p:spPr>
          <a:xfrm>
            <a:off x="1550563" y="1089213"/>
            <a:ext cx="9879437" cy="980844"/>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2"/>
          <p:cNvSpPr txBox="1"/>
          <p:nvPr>
            <p:ph idx="1" type="body"/>
          </p:nvPr>
        </p:nvSpPr>
        <p:spPr>
          <a:xfrm>
            <a:off x="1550564" y="2331958"/>
            <a:ext cx="2975217" cy="3704266"/>
          </a:xfrm>
          <a:prstGeom prst="rect">
            <a:avLst/>
          </a:prstGeom>
          <a:no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accent6"/>
              </a:buClr>
              <a:buSzPts val="1800"/>
              <a:buFont typeface="Arial"/>
              <a:buNone/>
              <a:defRPr sz="1800"/>
            </a:lvl1pPr>
            <a:lvl2pPr indent="-342900" lvl="1" marL="914400" algn="l">
              <a:lnSpc>
                <a:spcPct val="100000"/>
              </a:lnSpc>
              <a:spcBef>
                <a:spcPts val="120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2"/>
          <p:cNvSpPr txBox="1"/>
          <p:nvPr>
            <p:ph idx="2" type="body"/>
          </p:nvPr>
        </p:nvSpPr>
        <p:spPr>
          <a:xfrm>
            <a:off x="5087154" y="2331791"/>
            <a:ext cx="6345893" cy="372181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accent6"/>
              </a:buClr>
              <a:buSzPts val="1800"/>
              <a:buChar char="•"/>
              <a:defRPr sz="1800"/>
            </a:lvl1pPr>
            <a:lvl2pPr indent="-342900" lvl="1" marL="914400" algn="l">
              <a:lnSpc>
                <a:spcPct val="100000"/>
              </a:lnSpc>
              <a:spcBef>
                <a:spcPts val="360"/>
              </a:spcBef>
              <a:spcAft>
                <a:spcPts val="0"/>
              </a:spcAft>
              <a:buClr>
                <a:schemeClr val="accent6"/>
              </a:buClr>
              <a:buSzPts val="1800"/>
              <a:buChar char="•"/>
              <a:defRPr sz="1800"/>
            </a:lvl2pPr>
            <a:lvl3pPr indent="-342900" lvl="2" marL="1371600" algn="l">
              <a:lnSpc>
                <a:spcPct val="100000"/>
              </a:lnSpc>
              <a:spcBef>
                <a:spcPts val="36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sz="1800"/>
            </a:lvl4pPr>
            <a:lvl5pPr indent="-342900" lvl="4" marL="2286000" algn="l">
              <a:lnSpc>
                <a:spcPct val="100000"/>
              </a:lnSpc>
              <a:spcBef>
                <a:spcPts val="36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2"/>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3">
  <p:cSld name="Summary 3">
    <p:spTree>
      <p:nvGrpSpPr>
        <p:cNvPr id="106" name="Shape 106"/>
        <p:cNvGrpSpPr/>
        <p:nvPr/>
      </p:nvGrpSpPr>
      <p:grpSpPr>
        <a:xfrm>
          <a:off x="0" y="0"/>
          <a:ext cx="0" cy="0"/>
          <a:chOff x="0" y="0"/>
          <a:chExt cx="0" cy="0"/>
        </a:xfrm>
      </p:grpSpPr>
      <p:pic>
        <p:nvPicPr>
          <p:cNvPr id="107" name="Google Shape;107;p13"/>
          <p:cNvPicPr preferRelativeResize="0"/>
          <p:nvPr/>
        </p:nvPicPr>
        <p:blipFill rotWithShape="1">
          <a:blip r:embed="rId2">
            <a:alphaModFix/>
          </a:blip>
          <a:srcRect b="0" l="0" r="0" t="7193"/>
          <a:stretch/>
        </p:blipFill>
        <p:spPr>
          <a:xfrm>
            <a:off x="1" y="-1"/>
            <a:ext cx="443344" cy="6856025"/>
          </a:xfrm>
          <a:custGeom>
            <a:rect b="b" l="l" r="r" t="t"/>
            <a:pathLst>
              <a:path extrusionOk="0" h="4795637" w="1734410">
                <a:moveTo>
                  <a:pt x="0" y="0"/>
                </a:moveTo>
                <a:lnTo>
                  <a:pt x="1734410" y="0"/>
                </a:lnTo>
                <a:lnTo>
                  <a:pt x="1734410" y="4795637"/>
                </a:lnTo>
                <a:lnTo>
                  <a:pt x="0" y="4795637"/>
                </a:lnTo>
                <a:close/>
              </a:path>
            </a:pathLst>
          </a:custGeom>
          <a:noFill/>
          <a:ln>
            <a:noFill/>
          </a:ln>
        </p:spPr>
      </p:pic>
      <p:sp>
        <p:nvSpPr>
          <p:cNvPr id="108" name="Google Shape;108;p13"/>
          <p:cNvSpPr txBox="1"/>
          <p:nvPr>
            <p:ph type="title"/>
          </p:nvPr>
        </p:nvSpPr>
        <p:spPr>
          <a:xfrm>
            <a:off x="1550564" y="1057274"/>
            <a:ext cx="9875463" cy="999746"/>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3"/>
          <p:cNvSpPr/>
          <p:nvPr/>
        </p:nvSpPr>
        <p:spPr>
          <a:xfrm rot="10800000">
            <a:off x="-3" y="4420134"/>
            <a:ext cx="1293237" cy="2437866"/>
          </a:xfrm>
          <a:custGeom>
            <a:rect b="b" l="l" r="r" t="t"/>
            <a:pathLst>
              <a:path extrusionOk="0" h="2437866" w="1293237">
                <a:moveTo>
                  <a:pt x="1293237" y="2437866"/>
                </a:moveTo>
                <a:lnTo>
                  <a:pt x="1292465" y="2437373"/>
                </a:lnTo>
                <a:cubicBezTo>
                  <a:pt x="511725" y="1903845"/>
                  <a:pt x="0" y="1011184"/>
                  <a:pt x="0" y="0"/>
                </a:cubicBezTo>
                <a:lnTo>
                  <a:pt x="1293237"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10" name="Google Shape;110;p13"/>
          <p:cNvSpPr txBox="1"/>
          <p:nvPr>
            <p:ph idx="1" type="body"/>
          </p:nvPr>
        </p:nvSpPr>
        <p:spPr>
          <a:xfrm>
            <a:off x="1550564" y="2303028"/>
            <a:ext cx="5829147" cy="3961593"/>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3"/>
          <p:cNvSpPr txBox="1"/>
          <p:nvPr>
            <p:ph idx="2" type="body"/>
          </p:nvPr>
        </p:nvSpPr>
        <p:spPr>
          <a:xfrm>
            <a:off x="7940842" y="2303028"/>
            <a:ext cx="3485184" cy="3961593"/>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3"/>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pic>
        <p:nvPicPr>
          <p:cNvPr id="113" name="Google Shape;113;p13"/>
          <p:cNvPicPr preferRelativeResize="0"/>
          <p:nvPr/>
        </p:nvPicPr>
        <p:blipFill rotWithShape="1">
          <a:blip r:embed="rId2">
            <a:alphaModFix/>
          </a:blip>
          <a:srcRect b="0" l="0" r="0" t="7193"/>
          <a:stretch/>
        </p:blipFill>
        <p:spPr>
          <a:xfrm rot="5400000">
            <a:off x="6072641" y="-5676015"/>
            <a:ext cx="443344" cy="11795374"/>
          </a:xfrm>
          <a:custGeom>
            <a:rect b="b" l="l" r="r" t="t"/>
            <a:pathLst>
              <a:path extrusionOk="0" h="4795637" w="1734410">
                <a:moveTo>
                  <a:pt x="0" y="0"/>
                </a:moveTo>
                <a:lnTo>
                  <a:pt x="1734410" y="0"/>
                </a:lnTo>
                <a:lnTo>
                  <a:pt x="1734410" y="4795637"/>
                </a:lnTo>
                <a:lnTo>
                  <a:pt x="0" y="4795637"/>
                </a:lnTo>
                <a:close/>
              </a:path>
            </a:pathLst>
          </a:custGeom>
          <a:noFill/>
          <a:ln>
            <a:noFill/>
          </a:ln>
        </p:spPr>
      </p:pic>
      <p:pic>
        <p:nvPicPr>
          <p:cNvPr id="114" name="Google Shape;114;p13"/>
          <p:cNvPicPr preferRelativeResize="0"/>
          <p:nvPr/>
        </p:nvPicPr>
        <p:blipFill rotWithShape="1">
          <a:blip r:embed="rId3">
            <a:alphaModFix/>
          </a:blip>
          <a:srcRect b="0" l="0" r="10856" t="11443"/>
          <a:stretch/>
        </p:blipFill>
        <p:spPr>
          <a:xfrm rot="-5400000">
            <a:off x="-6447" y="6444"/>
            <a:ext cx="1961253" cy="1948364"/>
          </a:xfrm>
          <a:custGeom>
            <a:rect b="b" l="l" r="r" t="t"/>
            <a:pathLst>
              <a:path extrusionOk="0" h="1948364" w="1961253">
                <a:moveTo>
                  <a:pt x="1961253" y="0"/>
                </a:moveTo>
                <a:lnTo>
                  <a:pt x="1961253" y="1948364"/>
                </a:lnTo>
                <a:lnTo>
                  <a:pt x="0" y="1948364"/>
                </a:lnTo>
                <a:lnTo>
                  <a:pt x="0" y="0"/>
                </a:lnTo>
                <a:close/>
              </a:path>
            </a:pathLst>
          </a:custGeom>
          <a:noFill/>
          <a:ln>
            <a:noFill/>
          </a:ln>
        </p:spPr>
      </p:pic>
      <p:sp>
        <p:nvSpPr>
          <p:cNvPr id="115" name="Google Shape;115;p13"/>
          <p:cNvSpPr/>
          <p:nvPr/>
        </p:nvSpPr>
        <p:spPr>
          <a:xfrm>
            <a:off x="396626" y="4929577"/>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2">
  <p:cSld name="Timeline 2">
    <p:spTree>
      <p:nvGrpSpPr>
        <p:cNvPr id="116" name="Shape 116"/>
        <p:cNvGrpSpPr/>
        <p:nvPr/>
      </p:nvGrpSpPr>
      <p:grpSpPr>
        <a:xfrm>
          <a:off x="0" y="0"/>
          <a:ext cx="0" cy="0"/>
          <a:chOff x="0" y="0"/>
          <a:chExt cx="0" cy="0"/>
        </a:xfrm>
      </p:grpSpPr>
      <p:sp>
        <p:nvSpPr>
          <p:cNvPr id="117" name="Google Shape;117;p14"/>
          <p:cNvSpPr/>
          <p:nvPr/>
        </p:nvSpPr>
        <p:spPr>
          <a:xfrm>
            <a:off x="-24064" y="0"/>
            <a:ext cx="12216063" cy="34671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118" name="Google Shape;118;p14"/>
          <p:cNvSpPr/>
          <p:nvPr/>
        </p:nvSpPr>
        <p:spPr>
          <a:xfrm>
            <a:off x="443346" y="420493"/>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119" name="Google Shape;119;p14"/>
          <p:cNvSpPr txBox="1"/>
          <p:nvPr>
            <p:ph type="title"/>
          </p:nvPr>
        </p:nvSpPr>
        <p:spPr>
          <a:xfrm>
            <a:off x="914400" y="1057274"/>
            <a:ext cx="10511627" cy="1012785"/>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4"/>
          <p:cNvSpPr txBox="1"/>
          <p:nvPr>
            <p:ph idx="1" type="body"/>
          </p:nvPr>
        </p:nvSpPr>
        <p:spPr>
          <a:xfrm>
            <a:off x="914400" y="2316067"/>
            <a:ext cx="10511627" cy="3948557"/>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4"/>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15"/>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4" name="Google Shape;124;p15"/>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5" name="Google Shape;125;p15"/>
          <p:cNvSpPr txBox="1"/>
          <p:nvPr>
            <p:ph type="title"/>
          </p:nvPr>
        </p:nvSpPr>
        <p:spPr>
          <a:xfrm>
            <a:off x="758952" y="731520"/>
            <a:ext cx="10671048" cy="1362057"/>
          </a:xfrm>
          <a:prstGeom prst="rect">
            <a:avLst/>
          </a:prstGeom>
          <a:noFill/>
          <a:ln>
            <a:noFill/>
          </a:ln>
        </p:spPr>
        <p:txBody>
          <a:bodyPr anchorCtr="0" anchor="ctr" bIns="45700" lIns="91425" spcFirstLastPara="1" rIns="91425" wrap="square" tIns="45700">
            <a:no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5"/>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16"/>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9" name="Google Shape;129;p16"/>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0" name="Google Shape;130;p16"/>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17"/>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3" name="Google Shape;133;p17"/>
          <p:cNvSpPr txBox="1"/>
          <p:nvPr>
            <p:ph type="title"/>
          </p:nvPr>
        </p:nvSpPr>
        <p:spPr>
          <a:xfrm>
            <a:off x="758952" y="758952"/>
            <a:ext cx="3932237" cy="152466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7"/>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
        <p:nvSpPr>
          <p:cNvPr id="135" name="Google Shape;135;p17"/>
          <p:cNvSpPr txBox="1"/>
          <p:nvPr>
            <p:ph idx="1" type="body"/>
          </p:nvPr>
        </p:nvSpPr>
        <p:spPr>
          <a:xfrm>
            <a:off x="758952" y="2286000"/>
            <a:ext cx="3932237" cy="356708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6" name="Google Shape;136;p17"/>
          <p:cNvSpPr txBox="1"/>
          <p:nvPr>
            <p:ph idx="2" type="body"/>
          </p:nvPr>
        </p:nvSpPr>
        <p:spPr>
          <a:xfrm>
            <a:off x="5183187" y="741459"/>
            <a:ext cx="6242839" cy="5119592"/>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360"/>
              </a:spcBef>
              <a:spcAft>
                <a:spcPts val="0"/>
              </a:spcAft>
              <a:buClr>
                <a:schemeClr val="accent6"/>
              </a:buClr>
              <a:buSzPts val="3200"/>
              <a:buChar char="•"/>
              <a:defRPr sz="3200"/>
            </a:lvl1pPr>
            <a:lvl2pPr indent="-406400" lvl="1" marL="914400" algn="l">
              <a:lnSpc>
                <a:spcPct val="100000"/>
              </a:lnSpc>
              <a:spcBef>
                <a:spcPts val="360"/>
              </a:spcBef>
              <a:spcAft>
                <a:spcPts val="0"/>
              </a:spcAft>
              <a:buClr>
                <a:schemeClr val="accent6"/>
              </a:buClr>
              <a:buSzPts val="2800"/>
              <a:buChar char="•"/>
              <a:defRPr sz="2800"/>
            </a:lvl2pPr>
            <a:lvl3pPr indent="-381000" lvl="2" marL="1371600" algn="l">
              <a:lnSpc>
                <a:spcPct val="100000"/>
              </a:lnSpc>
              <a:spcBef>
                <a:spcPts val="360"/>
              </a:spcBef>
              <a:spcAft>
                <a:spcPts val="0"/>
              </a:spcAft>
              <a:buClr>
                <a:schemeClr val="accent6"/>
              </a:buClr>
              <a:buSzPts val="2400"/>
              <a:buChar char="•"/>
              <a:defRPr sz="2400"/>
            </a:lvl3pPr>
            <a:lvl4pPr indent="-355600" lvl="3" marL="1828800" algn="l">
              <a:lnSpc>
                <a:spcPct val="100000"/>
              </a:lnSpc>
              <a:spcBef>
                <a:spcPts val="360"/>
              </a:spcBef>
              <a:spcAft>
                <a:spcPts val="0"/>
              </a:spcAft>
              <a:buClr>
                <a:schemeClr val="accent6"/>
              </a:buClr>
              <a:buSzPts val="2000"/>
              <a:buChar char="•"/>
              <a:defRPr sz="2000"/>
            </a:lvl4pPr>
            <a:lvl5pPr indent="-355600" lvl="4" marL="2286000" algn="l">
              <a:lnSpc>
                <a:spcPct val="100000"/>
              </a:lnSpc>
              <a:spcBef>
                <a:spcPts val="360"/>
              </a:spcBef>
              <a:spcAft>
                <a:spcPts val="0"/>
              </a:spcAft>
              <a:buClr>
                <a:schemeClr val="accent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18"/>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9" name="Google Shape;139;p18"/>
          <p:cNvSpPr txBox="1"/>
          <p:nvPr>
            <p:ph type="title"/>
          </p:nvPr>
        </p:nvSpPr>
        <p:spPr>
          <a:xfrm>
            <a:off x="760938" y="755372"/>
            <a:ext cx="3931920" cy="1527048"/>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8"/>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
        <p:nvSpPr>
          <p:cNvPr id="141" name="Google Shape;141;p18"/>
          <p:cNvSpPr txBox="1"/>
          <p:nvPr>
            <p:ph idx="1" type="body"/>
          </p:nvPr>
        </p:nvSpPr>
        <p:spPr>
          <a:xfrm>
            <a:off x="760938" y="2286001"/>
            <a:ext cx="393192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18"/>
          <p:cNvSpPr/>
          <p:nvPr>
            <p:ph idx="2" type="pic"/>
          </p:nvPr>
        </p:nvSpPr>
        <p:spPr>
          <a:xfrm>
            <a:off x="5262700" y="987425"/>
            <a:ext cx="6172200" cy="4873625"/>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4" name="Shape 14"/>
        <p:cNvGrpSpPr/>
        <p:nvPr/>
      </p:nvGrpSpPr>
      <p:grpSpPr>
        <a:xfrm>
          <a:off x="0" y="0"/>
          <a:ext cx="0" cy="0"/>
          <a:chOff x="0" y="0"/>
          <a:chExt cx="0" cy="0"/>
        </a:xfrm>
      </p:grpSpPr>
      <p:grpSp>
        <p:nvGrpSpPr>
          <p:cNvPr id="15" name="Google Shape;15;p3"/>
          <p:cNvGrpSpPr/>
          <p:nvPr/>
        </p:nvGrpSpPr>
        <p:grpSpPr>
          <a:xfrm>
            <a:off x="6452303" y="3405019"/>
            <a:ext cx="5739697" cy="3467971"/>
            <a:chOff x="5009037" y="2525712"/>
            <a:chExt cx="7170193" cy="4332288"/>
          </a:xfrm>
        </p:grpSpPr>
        <p:sp>
          <p:nvSpPr>
            <p:cNvPr id="16" name="Google Shape;16;p3"/>
            <p:cNvSpPr/>
            <p:nvPr/>
          </p:nvSpPr>
          <p:spPr>
            <a:xfrm>
              <a:off x="5009037" y="2525712"/>
              <a:ext cx="3601721" cy="4332288"/>
            </a:xfrm>
            <a:custGeom>
              <a:rect b="b" l="l" r="r" t="t"/>
              <a:pathLst>
                <a:path extrusionOk="0" h="1441" w="1198">
                  <a:moveTo>
                    <a:pt x="1198" y="0"/>
                  </a:moveTo>
                  <a:lnTo>
                    <a:pt x="0" y="1441"/>
                  </a:lnTo>
                  <a:lnTo>
                    <a:pt x="1198" y="1441"/>
                  </a:lnTo>
                  <a:lnTo>
                    <a:pt x="119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7" name="Google Shape;17;p3"/>
            <p:cNvSpPr/>
            <p:nvPr/>
          </p:nvSpPr>
          <p:spPr>
            <a:xfrm>
              <a:off x="8589536" y="2525712"/>
              <a:ext cx="3589694" cy="4332288"/>
            </a:xfrm>
            <a:custGeom>
              <a:rect b="b" l="l" r="r" t="t"/>
              <a:pathLst>
                <a:path extrusionOk="0" h="1441" w="1194">
                  <a:moveTo>
                    <a:pt x="0" y="0"/>
                  </a:moveTo>
                  <a:lnTo>
                    <a:pt x="1194" y="1441"/>
                  </a:lnTo>
                  <a:lnTo>
                    <a:pt x="0" y="144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grpSp>
        <p:nvGrpSpPr>
          <p:cNvPr id="18" name="Google Shape;18;p3"/>
          <p:cNvGrpSpPr/>
          <p:nvPr/>
        </p:nvGrpSpPr>
        <p:grpSpPr>
          <a:xfrm rot="10800000">
            <a:off x="6465610" y="0"/>
            <a:ext cx="5739697" cy="3467971"/>
            <a:chOff x="5183405" y="2678112"/>
            <a:chExt cx="7170193" cy="4332288"/>
          </a:xfrm>
        </p:grpSpPr>
        <p:sp>
          <p:nvSpPr>
            <p:cNvPr id="19" name="Google Shape;19;p3"/>
            <p:cNvSpPr/>
            <p:nvPr/>
          </p:nvSpPr>
          <p:spPr>
            <a:xfrm>
              <a:off x="5183405" y="2678112"/>
              <a:ext cx="3601721" cy="4332288"/>
            </a:xfrm>
            <a:custGeom>
              <a:rect b="b" l="l" r="r" t="t"/>
              <a:pathLst>
                <a:path extrusionOk="0" h="1441" w="1198">
                  <a:moveTo>
                    <a:pt x="1198" y="0"/>
                  </a:moveTo>
                  <a:lnTo>
                    <a:pt x="0" y="1441"/>
                  </a:lnTo>
                  <a:lnTo>
                    <a:pt x="1198" y="1441"/>
                  </a:lnTo>
                  <a:lnTo>
                    <a:pt x="1198"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0" name="Google Shape;20;p3"/>
            <p:cNvSpPr/>
            <p:nvPr/>
          </p:nvSpPr>
          <p:spPr>
            <a:xfrm>
              <a:off x="8763903" y="2678112"/>
              <a:ext cx="3589695" cy="4332288"/>
            </a:xfrm>
            <a:custGeom>
              <a:rect b="b" l="l" r="r" t="t"/>
              <a:pathLst>
                <a:path extrusionOk="0" h="1441" w="1194">
                  <a:moveTo>
                    <a:pt x="0" y="0"/>
                  </a:moveTo>
                  <a:lnTo>
                    <a:pt x="1194" y="1441"/>
                  </a:lnTo>
                  <a:lnTo>
                    <a:pt x="0" y="1441"/>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21" name="Google Shape;21;p3"/>
          <p:cNvSpPr/>
          <p:nvPr/>
        </p:nvSpPr>
        <p:spPr>
          <a:xfrm>
            <a:off x="7642518" y="4577658"/>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 name="Google Shape;22;p3"/>
          <p:cNvSpPr txBox="1"/>
          <p:nvPr>
            <p:ph type="title"/>
          </p:nvPr>
        </p:nvSpPr>
        <p:spPr>
          <a:xfrm>
            <a:off x="914400" y="1057274"/>
            <a:ext cx="6583680" cy="1531357"/>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914400" y="2834640"/>
            <a:ext cx="6583680" cy="3207344"/>
          </a:xfrm>
          <a:prstGeom prst="rect">
            <a:avLst/>
          </a:prstGeom>
          <a:noFill/>
          <a:ln>
            <a:noFill/>
          </a:ln>
        </p:spPr>
        <p:txBody>
          <a:bodyPr anchorCtr="0" anchor="t" bIns="0" lIns="91425" spcFirstLastPara="1" rIns="91425" wrap="square" tIns="0">
            <a:normAutofit/>
          </a:bodyPr>
          <a:lstStyle>
            <a:lvl1pPr indent="-228600" lvl="0" marL="457200" algn="l">
              <a:lnSpc>
                <a:spcPct val="150000"/>
              </a:lnSpc>
              <a:spcBef>
                <a:spcPts val="0"/>
              </a:spcBef>
              <a:spcAft>
                <a:spcPts val="0"/>
              </a:spcAft>
              <a:buClr>
                <a:schemeClr val="accent6"/>
              </a:buClr>
              <a:buSzPts val="2400"/>
              <a:buNone/>
              <a:defRPr sz="2400"/>
            </a:lvl1pPr>
            <a:lvl2pPr indent="-355600" lvl="1" marL="914400" algn="l">
              <a:lnSpc>
                <a:spcPct val="150000"/>
              </a:lnSpc>
              <a:spcBef>
                <a:spcPts val="0"/>
              </a:spcBef>
              <a:spcAft>
                <a:spcPts val="0"/>
              </a:spcAft>
              <a:buClr>
                <a:schemeClr val="accent6"/>
              </a:buClr>
              <a:buSzPts val="2000"/>
              <a:buChar char="•"/>
              <a:defRPr sz="2000"/>
            </a:lvl2pPr>
            <a:lvl3pPr indent="-342900" lvl="2" marL="1371600" algn="l">
              <a:lnSpc>
                <a:spcPct val="150000"/>
              </a:lnSpc>
              <a:spcBef>
                <a:spcPts val="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5" name="Shape 25"/>
        <p:cNvGrpSpPr/>
        <p:nvPr/>
      </p:nvGrpSpPr>
      <p:grpSpPr>
        <a:xfrm>
          <a:off x="0" y="0"/>
          <a:ext cx="0" cy="0"/>
          <a:chOff x="0" y="0"/>
          <a:chExt cx="0" cy="0"/>
        </a:xfrm>
      </p:grpSpPr>
      <p:sp>
        <p:nvSpPr>
          <p:cNvPr id="26" name="Google Shape;26;p4"/>
          <p:cNvSpPr/>
          <p:nvPr/>
        </p:nvSpPr>
        <p:spPr>
          <a:xfrm>
            <a:off x="-7117" y="0"/>
            <a:ext cx="2550985" cy="6858000"/>
          </a:xfrm>
          <a:custGeom>
            <a:rect b="b" l="l" r="r" t="t"/>
            <a:pathLst>
              <a:path extrusionOk="0" h="6858000" w="2550985">
                <a:moveTo>
                  <a:pt x="2550985" y="0"/>
                </a:moveTo>
                <a:lnTo>
                  <a:pt x="0" y="0"/>
                </a:lnTo>
                <a:lnTo>
                  <a:pt x="0" y="6858000"/>
                </a:lnTo>
                <a:lnTo>
                  <a:pt x="2550985" y="6858000"/>
                </a:lnTo>
                <a:lnTo>
                  <a:pt x="2550985"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7" name="Google Shape;27;p4"/>
          <p:cNvSpPr/>
          <p:nvPr/>
        </p:nvSpPr>
        <p:spPr>
          <a:xfrm>
            <a:off x="-9415" y="0"/>
            <a:ext cx="2548591" cy="2555628"/>
          </a:xfrm>
          <a:custGeom>
            <a:rect b="b" l="l" r="r" t="t"/>
            <a:pathLst>
              <a:path extrusionOk="0" h="2555628" w="2548591">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8" name="Google Shape;28;p4"/>
          <p:cNvSpPr/>
          <p:nvPr/>
        </p:nvSpPr>
        <p:spPr>
          <a:xfrm flipH="1" rot="-5400000">
            <a:off x="-9389" y="4308466"/>
            <a:ext cx="2550984" cy="2560441"/>
          </a:xfrm>
          <a:custGeom>
            <a:rect b="b" l="l" r="r" t="t"/>
            <a:pathLst>
              <a:path extrusionOk="0" h="1083" w="1079">
                <a:moveTo>
                  <a:pt x="0" y="1083"/>
                </a:moveTo>
                <a:lnTo>
                  <a:pt x="1079" y="1083"/>
                </a:lnTo>
                <a:lnTo>
                  <a:pt x="1079" y="0"/>
                </a:lnTo>
                <a:lnTo>
                  <a:pt x="0" y="1083"/>
                </a:lnTo>
                <a:close/>
              </a:path>
            </a:pathLst>
          </a:custGeom>
          <a:solidFill>
            <a:schemeClr val="accent2">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9" name="Google Shape;29;p4"/>
          <p:cNvSpPr/>
          <p:nvPr/>
        </p:nvSpPr>
        <p:spPr>
          <a:xfrm flipH="1">
            <a:off x="-10617" y="4308466"/>
            <a:ext cx="2550984" cy="2560441"/>
          </a:xfrm>
          <a:custGeom>
            <a:rect b="b" l="l" r="r" t="t"/>
            <a:pathLst>
              <a:path extrusionOk="0" h="1083" w="1079">
                <a:moveTo>
                  <a:pt x="0" y="1083"/>
                </a:moveTo>
                <a:lnTo>
                  <a:pt x="1079" y="1083"/>
                </a:lnTo>
                <a:lnTo>
                  <a:pt x="1079" y="0"/>
                </a:lnTo>
                <a:lnTo>
                  <a:pt x="0" y="108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0" name="Google Shape;30;p4"/>
          <p:cNvSpPr/>
          <p:nvPr/>
        </p:nvSpPr>
        <p:spPr>
          <a:xfrm>
            <a:off x="2543868" y="0"/>
            <a:ext cx="2560340" cy="2560340"/>
          </a:xfrm>
          <a:custGeom>
            <a:rect b="b" l="l" r="r" t="t"/>
            <a:pathLst>
              <a:path extrusionOk="0" h="2560340" w="2560340">
                <a:moveTo>
                  <a:pt x="0" y="2560340"/>
                </a:moveTo>
                <a:cubicBezTo>
                  <a:pt x="1414079" y="2560340"/>
                  <a:pt x="2560340" y="1414079"/>
                  <a:pt x="2560340" y="0"/>
                </a:cubicBezTo>
                <a:lnTo>
                  <a:pt x="0" y="0"/>
                </a:lnTo>
                <a:lnTo>
                  <a:pt x="0" y="2560340"/>
                </a:lnTo>
                <a:close/>
              </a:path>
            </a:pathLst>
          </a:custGeom>
          <a:solidFill>
            <a:srgbClr val="DCE6F5">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1" name="Google Shape;31;p4"/>
          <p:cNvSpPr txBox="1"/>
          <p:nvPr>
            <p:ph type="title"/>
          </p:nvPr>
        </p:nvSpPr>
        <p:spPr>
          <a:xfrm>
            <a:off x="3460565" y="1057274"/>
            <a:ext cx="7965461" cy="994164"/>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3460565" y="2303029"/>
            <a:ext cx="7965460" cy="3497698"/>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1">
  <p:cSld name="1_Comparison 1">
    <p:spTree>
      <p:nvGrpSpPr>
        <p:cNvPr id="34" name="Shape 34"/>
        <p:cNvGrpSpPr/>
        <p:nvPr/>
      </p:nvGrpSpPr>
      <p:grpSpPr>
        <a:xfrm>
          <a:off x="0" y="0"/>
          <a:ext cx="0" cy="0"/>
          <a:chOff x="0" y="0"/>
          <a:chExt cx="0" cy="0"/>
        </a:xfrm>
      </p:grpSpPr>
      <p:sp>
        <p:nvSpPr>
          <p:cNvPr id="35" name="Google Shape;35;p5"/>
          <p:cNvSpPr txBox="1"/>
          <p:nvPr>
            <p:ph type="title"/>
          </p:nvPr>
        </p:nvSpPr>
        <p:spPr>
          <a:xfrm>
            <a:off x="4364809" y="1057274"/>
            <a:ext cx="7043617" cy="2520217"/>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37" name="Google Shape;37;p5"/>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38" name="Google Shape;38;p5"/>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9" name="Google Shape;39;p5"/>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40" name="Google Shape;40;p5"/>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41" name="Google Shape;41;p5"/>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idx="1" type="body"/>
          </p:nvPr>
        </p:nvSpPr>
        <p:spPr>
          <a:xfrm>
            <a:off x="4364808" y="3808750"/>
            <a:ext cx="7043618" cy="2233233"/>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6"/>
        </a:solidFill>
      </p:bgPr>
    </p:bg>
    <p:spTree>
      <p:nvGrpSpPr>
        <p:cNvPr id="43" name="Shape 43"/>
        <p:cNvGrpSpPr/>
        <p:nvPr/>
      </p:nvGrpSpPr>
      <p:grpSpPr>
        <a:xfrm>
          <a:off x="0" y="0"/>
          <a:ext cx="0" cy="0"/>
          <a:chOff x="0" y="0"/>
          <a:chExt cx="0" cy="0"/>
        </a:xfrm>
      </p:grpSpPr>
      <p:sp>
        <p:nvSpPr>
          <p:cNvPr id="44" name="Google Shape;44;p6"/>
          <p:cNvSpPr/>
          <p:nvPr/>
        </p:nvSpPr>
        <p:spPr>
          <a:xfrm>
            <a:off x="0" y="0"/>
            <a:ext cx="8948738" cy="6858000"/>
          </a:xfrm>
          <a:custGeom>
            <a:rect b="b" l="l" r="r" t="t"/>
            <a:pathLst>
              <a:path extrusionOk="0" h="6858000" w="8948738">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5" name="Google Shape;45;p6"/>
          <p:cNvSpPr/>
          <p:nvPr/>
        </p:nvSpPr>
        <p:spPr>
          <a:xfrm>
            <a:off x="7527501" y="0"/>
            <a:ext cx="4671276" cy="6857999"/>
          </a:xfrm>
          <a:custGeom>
            <a:rect b="b" l="l" r="r" t="t"/>
            <a:pathLst>
              <a:path extrusionOk="0" h="6831717" w="4653374">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46" name="Google Shape;46;p6"/>
          <p:cNvPicPr preferRelativeResize="0"/>
          <p:nvPr/>
        </p:nvPicPr>
        <p:blipFill rotWithShape="1">
          <a:blip r:embed="rId2">
            <a:alphaModFix/>
          </a:blip>
          <a:srcRect b="0" l="0" r="0" t="0"/>
          <a:stretch/>
        </p:blipFill>
        <p:spPr>
          <a:xfrm>
            <a:off x="8766586" y="0"/>
            <a:ext cx="3432191" cy="3432191"/>
          </a:xfrm>
          <a:prstGeom prst="rect">
            <a:avLst/>
          </a:prstGeom>
          <a:noFill/>
          <a:ln>
            <a:noFill/>
          </a:ln>
        </p:spPr>
      </p:pic>
      <p:sp>
        <p:nvSpPr>
          <p:cNvPr id="47" name="Google Shape;47;p6"/>
          <p:cNvSpPr txBox="1"/>
          <p:nvPr>
            <p:ph type="ctrTitle"/>
          </p:nvPr>
        </p:nvSpPr>
        <p:spPr>
          <a:xfrm>
            <a:off x="914401" y="849782"/>
            <a:ext cx="5715000" cy="2727709"/>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subTitle"/>
          </p:nvPr>
        </p:nvSpPr>
        <p:spPr>
          <a:xfrm>
            <a:off x="914401" y="3813606"/>
            <a:ext cx="5715000" cy="2234642"/>
          </a:xfrm>
          <a:prstGeom prst="rect">
            <a:avLst/>
          </a:prstGeom>
          <a:noFill/>
          <a:ln>
            <a:noFill/>
          </a:ln>
        </p:spPr>
        <p:txBody>
          <a:bodyPr anchorCtr="0" anchor="t" bIns="0" lIns="91425" spcFirstLastPara="1" rIns="91425" wrap="square" tIns="0">
            <a:norm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2">
  <p:cSld name="Introduction 2">
    <p:spTree>
      <p:nvGrpSpPr>
        <p:cNvPr id="49" name="Shape 49"/>
        <p:cNvGrpSpPr/>
        <p:nvPr/>
      </p:nvGrpSpPr>
      <p:grpSpPr>
        <a:xfrm>
          <a:off x="0" y="0"/>
          <a:ext cx="0" cy="0"/>
          <a:chOff x="0" y="0"/>
          <a:chExt cx="0" cy="0"/>
        </a:xfrm>
      </p:grpSpPr>
      <p:sp>
        <p:nvSpPr>
          <p:cNvPr id="50" name="Google Shape;50;p7"/>
          <p:cNvSpPr/>
          <p:nvPr/>
        </p:nvSpPr>
        <p:spPr>
          <a:xfrm>
            <a:off x="-24064" y="3390900"/>
            <a:ext cx="12216063" cy="3467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51" name="Google Shape;51;p7"/>
          <p:cNvSpPr/>
          <p:nvPr/>
        </p:nvSpPr>
        <p:spPr>
          <a:xfrm>
            <a:off x="443346" y="332509"/>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grpSp>
        <p:nvGrpSpPr>
          <p:cNvPr id="52" name="Google Shape;52;p7"/>
          <p:cNvGrpSpPr/>
          <p:nvPr/>
        </p:nvGrpSpPr>
        <p:grpSpPr>
          <a:xfrm flipH="1">
            <a:off x="9353550" y="0"/>
            <a:ext cx="2838450" cy="2857958"/>
            <a:chOff x="0" y="0"/>
            <a:chExt cx="2838450" cy="2857958"/>
          </a:xfrm>
        </p:grpSpPr>
        <p:sp>
          <p:nvSpPr>
            <p:cNvPr id="53" name="Google Shape;53;p7"/>
            <p:cNvSpPr/>
            <p:nvPr/>
          </p:nvSpPr>
          <p:spPr>
            <a:xfrm>
              <a:off x="0" y="0"/>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4" name="Google Shape;54;p7"/>
            <p:cNvSpPr/>
            <p:nvPr/>
          </p:nvSpPr>
          <p:spPr>
            <a:xfrm>
              <a:off x="1" y="1"/>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5" name="Google Shape;55;p7"/>
            <p:cNvSpPr/>
            <p:nvPr/>
          </p:nvSpPr>
          <p:spPr>
            <a:xfrm>
              <a:off x="1458332" y="590133"/>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56" name="Google Shape;56;p7"/>
          <p:cNvSpPr txBox="1"/>
          <p:nvPr>
            <p:ph type="title"/>
          </p:nvPr>
        </p:nvSpPr>
        <p:spPr>
          <a:xfrm>
            <a:off x="5702441" y="1061623"/>
            <a:ext cx="5723586" cy="4739104"/>
          </a:xfrm>
          <a:prstGeom prst="rect">
            <a:avLst/>
          </a:prstGeom>
          <a:noFill/>
          <a:ln>
            <a:noFill/>
          </a:ln>
        </p:spPr>
        <p:txBody>
          <a:bodyPr anchorCtr="0" anchor="ctr"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p:nvPr>
            <p:ph idx="2" type="pic"/>
          </p:nvPr>
        </p:nvSpPr>
        <p:spPr>
          <a:xfrm>
            <a:off x="443345" y="0"/>
            <a:ext cx="4344695" cy="6359525"/>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8" name="Shape 58"/>
        <p:cNvGrpSpPr/>
        <p:nvPr/>
      </p:nvGrpSpPr>
      <p:grpSpPr>
        <a:xfrm>
          <a:off x="0" y="0"/>
          <a:ext cx="0" cy="0"/>
          <a:chOff x="0" y="0"/>
          <a:chExt cx="0" cy="0"/>
        </a:xfrm>
      </p:grpSpPr>
      <p:sp>
        <p:nvSpPr>
          <p:cNvPr id="59" name="Google Shape;59;p8"/>
          <p:cNvSpPr/>
          <p:nvPr/>
        </p:nvSpPr>
        <p:spPr>
          <a:xfrm>
            <a:off x="-24064" y="-400"/>
            <a:ext cx="12216063" cy="3467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60" name="Google Shape;60;p8"/>
          <p:cNvSpPr/>
          <p:nvPr/>
        </p:nvSpPr>
        <p:spPr>
          <a:xfrm>
            <a:off x="443346" y="420493"/>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61" name="Google Shape;61;p8"/>
          <p:cNvSpPr/>
          <p:nvPr/>
        </p:nvSpPr>
        <p:spPr>
          <a:xfrm rot="-5400000">
            <a:off x="5760023" y="3764463"/>
            <a:ext cx="2812357" cy="3394143"/>
          </a:xfrm>
          <a:custGeom>
            <a:rect b="b" l="l" r="r" t="t"/>
            <a:pathLst>
              <a:path extrusionOk="0" h="3394143" w="2812357">
                <a:moveTo>
                  <a:pt x="0" y="0"/>
                </a:moveTo>
                <a:lnTo>
                  <a:pt x="2812357" y="3394143"/>
                </a:lnTo>
                <a:lnTo>
                  <a:pt x="0" y="3394143"/>
                </a:lnTo>
                <a:close/>
              </a:path>
            </a:pathLst>
          </a:custGeom>
          <a:solidFill>
            <a:srgbClr val="ECEDD2">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2" name="Google Shape;62;p8"/>
          <p:cNvSpPr/>
          <p:nvPr/>
        </p:nvSpPr>
        <p:spPr>
          <a:xfrm>
            <a:off x="0" y="3463854"/>
            <a:ext cx="435241" cy="3394146"/>
          </a:xfrm>
          <a:custGeom>
            <a:rect b="b" l="l" r="r" t="t"/>
            <a:pathLst>
              <a:path extrusionOk="0" h="3394146" w="435241">
                <a:moveTo>
                  <a:pt x="435241" y="0"/>
                </a:moveTo>
                <a:lnTo>
                  <a:pt x="435241" y="3394146"/>
                </a:lnTo>
                <a:lnTo>
                  <a:pt x="0" y="3394146"/>
                </a:lnTo>
                <a:lnTo>
                  <a:pt x="0" y="5235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63" name="Google Shape;63;p8"/>
          <p:cNvSpPr txBox="1"/>
          <p:nvPr>
            <p:ph type="title"/>
          </p:nvPr>
        </p:nvSpPr>
        <p:spPr>
          <a:xfrm>
            <a:off x="914400" y="1057275"/>
            <a:ext cx="5259554" cy="2495028"/>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8"/>
          <p:cNvSpPr txBox="1"/>
          <p:nvPr>
            <p:ph idx="1" type="body"/>
          </p:nvPr>
        </p:nvSpPr>
        <p:spPr>
          <a:xfrm>
            <a:off x="914400" y="3808750"/>
            <a:ext cx="5259554" cy="2233233"/>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8"/>
          <p:cNvSpPr/>
          <p:nvPr>
            <p:ph idx="2" type="pic"/>
          </p:nvPr>
        </p:nvSpPr>
        <p:spPr>
          <a:xfrm>
            <a:off x="7414194" y="410780"/>
            <a:ext cx="4344695" cy="6447220"/>
          </a:xfrm>
          <a:prstGeom prst="rect">
            <a:avLst/>
          </a:prstGeom>
          <a:solidFill>
            <a:schemeClr val="accent3"/>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4">
  <p:cSld name="Comparison 4">
    <p:spTree>
      <p:nvGrpSpPr>
        <p:cNvPr id="66" name="Shape 66"/>
        <p:cNvGrpSpPr/>
        <p:nvPr/>
      </p:nvGrpSpPr>
      <p:grpSpPr>
        <a:xfrm>
          <a:off x="0" y="0"/>
          <a:ext cx="0" cy="0"/>
          <a:chOff x="0" y="0"/>
          <a:chExt cx="0" cy="0"/>
        </a:xfrm>
      </p:grpSpPr>
      <p:sp>
        <p:nvSpPr>
          <p:cNvPr id="67" name="Google Shape;67;p9"/>
          <p:cNvSpPr/>
          <p:nvPr/>
        </p:nvSpPr>
        <p:spPr>
          <a:xfrm>
            <a:off x="8989454" y="3427336"/>
            <a:ext cx="3202546" cy="3430665"/>
          </a:xfrm>
          <a:custGeom>
            <a:rect b="b" l="l" r="r" t="t"/>
            <a:pathLst>
              <a:path extrusionOk="0" h="3430665" w="3202546">
                <a:moveTo>
                  <a:pt x="0" y="0"/>
                </a:moveTo>
                <a:lnTo>
                  <a:pt x="3202546" y="0"/>
                </a:lnTo>
                <a:lnTo>
                  <a:pt x="3202546" y="3430665"/>
                </a:lnTo>
                <a:lnTo>
                  <a:pt x="0" y="3430665"/>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8" name="Google Shape;68;p9"/>
          <p:cNvSpPr/>
          <p:nvPr/>
        </p:nvSpPr>
        <p:spPr>
          <a:xfrm>
            <a:off x="8989454" y="3654149"/>
            <a:ext cx="3202546" cy="3203852"/>
          </a:xfrm>
          <a:custGeom>
            <a:rect b="b" l="l" r="r" t="t"/>
            <a:pathLst>
              <a:path extrusionOk="0" h="3203852" w="3202546">
                <a:moveTo>
                  <a:pt x="3202546" y="0"/>
                </a:moveTo>
                <a:lnTo>
                  <a:pt x="3202546" y="3203852"/>
                </a:lnTo>
                <a:lnTo>
                  <a:pt x="0" y="3203852"/>
                </a:lnTo>
                <a:lnTo>
                  <a:pt x="0" y="31907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9" name="Google Shape;69;p9"/>
          <p:cNvSpPr/>
          <p:nvPr/>
        </p:nvSpPr>
        <p:spPr>
          <a:xfrm>
            <a:off x="8989455" y="1"/>
            <a:ext cx="3202545" cy="3437345"/>
          </a:xfrm>
          <a:custGeom>
            <a:rect b="b" l="l" r="r" t="t"/>
            <a:pathLst>
              <a:path extrusionOk="0" h="3437345" w="3202545">
                <a:moveTo>
                  <a:pt x="0" y="0"/>
                </a:moveTo>
                <a:lnTo>
                  <a:pt x="3202545" y="0"/>
                </a:lnTo>
                <a:lnTo>
                  <a:pt x="3202545" y="3437345"/>
                </a:lnTo>
                <a:lnTo>
                  <a:pt x="0" y="3437345"/>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0" name="Google Shape;70;p9"/>
          <p:cNvSpPr/>
          <p:nvPr/>
        </p:nvSpPr>
        <p:spPr>
          <a:xfrm>
            <a:off x="8989454" y="6681"/>
            <a:ext cx="3202546" cy="3436477"/>
          </a:xfrm>
          <a:custGeom>
            <a:rect b="b" l="l" r="r" t="t"/>
            <a:pathLst>
              <a:path extrusionOk="0" h="3436477" w="3202546">
                <a:moveTo>
                  <a:pt x="0" y="0"/>
                </a:moveTo>
                <a:lnTo>
                  <a:pt x="3202546" y="3214418"/>
                </a:lnTo>
                <a:lnTo>
                  <a:pt x="3202546" y="3436477"/>
                </a:lnTo>
                <a:lnTo>
                  <a:pt x="0" y="34364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1" name="Google Shape;71;p9"/>
          <p:cNvSpPr txBox="1"/>
          <p:nvPr>
            <p:ph type="title"/>
          </p:nvPr>
        </p:nvSpPr>
        <p:spPr>
          <a:xfrm>
            <a:off x="914399" y="834635"/>
            <a:ext cx="7796464" cy="1222385"/>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9"/>
          <p:cNvSpPr txBox="1"/>
          <p:nvPr>
            <p:ph idx="1" type="body"/>
          </p:nvPr>
        </p:nvSpPr>
        <p:spPr>
          <a:xfrm>
            <a:off x="914400" y="2303028"/>
            <a:ext cx="3283119" cy="3720337"/>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9"/>
          <p:cNvSpPr txBox="1"/>
          <p:nvPr>
            <p:ph idx="2" type="body"/>
          </p:nvPr>
        </p:nvSpPr>
        <p:spPr>
          <a:xfrm>
            <a:off x="4782159" y="2303028"/>
            <a:ext cx="3284951" cy="3720337"/>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1">
  <p:cSld name="Timeline 1">
    <p:spTree>
      <p:nvGrpSpPr>
        <p:cNvPr id="75" name="Shape 75"/>
        <p:cNvGrpSpPr/>
        <p:nvPr/>
      </p:nvGrpSpPr>
      <p:grpSpPr>
        <a:xfrm>
          <a:off x="0" y="0"/>
          <a:ext cx="0" cy="0"/>
          <a:chOff x="0" y="0"/>
          <a:chExt cx="0" cy="0"/>
        </a:xfrm>
      </p:grpSpPr>
      <p:sp>
        <p:nvSpPr>
          <p:cNvPr id="76" name="Google Shape;76;p10"/>
          <p:cNvSpPr/>
          <p:nvPr/>
        </p:nvSpPr>
        <p:spPr>
          <a:xfrm>
            <a:off x="-24064" y="-400"/>
            <a:ext cx="12216063" cy="3467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77" name="Google Shape;77;p10"/>
          <p:cNvSpPr/>
          <p:nvPr/>
        </p:nvSpPr>
        <p:spPr>
          <a:xfrm>
            <a:off x="443346" y="420493"/>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78" name="Google Shape;78;p10"/>
          <p:cNvSpPr txBox="1"/>
          <p:nvPr>
            <p:ph type="title"/>
          </p:nvPr>
        </p:nvSpPr>
        <p:spPr>
          <a:xfrm>
            <a:off x="914400" y="965393"/>
            <a:ext cx="7631709" cy="1091627"/>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0"/>
          <p:cNvSpPr txBox="1"/>
          <p:nvPr>
            <p:ph idx="1" type="body"/>
          </p:nvPr>
        </p:nvSpPr>
        <p:spPr>
          <a:xfrm>
            <a:off x="914400" y="2303028"/>
            <a:ext cx="3283119" cy="4144192"/>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Font typeface="Arial Black"/>
              <a:buAutoNum type="arabicPeriod"/>
              <a:defRPr sz="1800"/>
            </a:lvl1pPr>
            <a:lvl2pPr indent="-342900" lvl="1" marL="914400" algn="l">
              <a:lnSpc>
                <a:spcPct val="100000"/>
              </a:lnSpc>
              <a:spcBef>
                <a:spcPts val="1000"/>
              </a:spcBef>
              <a:spcAft>
                <a:spcPts val="0"/>
              </a:spcAft>
              <a:buClr>
                <a:schemeClr val="accent6"/>
              </a:buClr>
              <a:buSzPts val="1800"/>
              <a:buFont typeface="Arial Black"/>
              <a:buAutoNum type="alphaLcPeriod"/>
              <a:defRPr sz="1800"/>
            </a:lvl2pPr>
            <a:lvl3pPr indent="-342900" lvl="2" marL="1371600" algn="l">
              <a:lnSpc>
                <a:spcPct val="100000"/>
              </a:lnSpc>
              <a:spcBef>
                <a:spcPts val="1000"/>
              </a:spcBef>
              <a:spcAft>
                <a:spcPts val="0"/>
              </a:spcAft>
              <a:buClr>
                <a:schemeClr val="accent6"/>
              </a:buClr>
              <a:buSzPts val="1800"/>
              <a:buFont typeface="Arial Black"/>
              <a:buAutoNum type="arabicParenR"/>
              <a:defRPr sz="1800"/>
            </a:lvl3pPr>
            <a:lvl4pPr indent="-342900" lvl="3" marL="1828800" algn="l">
              <a:lnSpc>
                <a:spcPct val="100000"/>
              </a:lnSpc>
              <a:spcBef>
                <a:spcPts val="1000"/>
              </a:spcBef>
              <a:spcAft>
                <a:spcPts val="0"/>
              </a:spcAft>
              <a:buClr>
                <a:schemeClr val="accent6"/>
              </a:buClr>
              <a:buSzPts val="1800"/>
              <a:buFont typeface="Arial Black"/>
              <a:buAutoNum type="alphaLcParen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0"/>
          <p:cNvSpPr txBox="1"/>
          <p:nvPr>
            <p:ph idx="2" type="body"/>
          </p:nvPr>
        </p:nvSpPr>
        <p:spPr>
          <a:xfrm>
            <a:off x="4782159" y="2303028"/>
            <a:ext cx="3763950" cy="4144192"/>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0"/>
          <p:cNvSpPr/>
          <p:nvPr>
            <p:ph idx="3" type="pic"/>
          </p:nvPr>
        </p:nvSpPr>
        <p:spPr>
          <a:xfrm>
            <a:off x="8989454" y="965393"/>
            <a:ext cx="3202545" cy="5892607"/>
          </a:xfrm>
          <a:prstGeom prst="rect">
            <a:avLst/>
          </a:prstGeom>
          <a:solidFill>
            <a:schemeClr val="accent4"/>
          </a:solidFill>
          <a:ln>
            <a:noFill/>
          </a:ln>
        </p:spPr>
      </p:sp>
      <p:grpSp>
        <p:nvGrpSpPr>
          <p:cNvPr id="82" name="Google Shape;82;p10"/>
          <p:cNvGrpSpPr/>
          <p:nvPr/>
        </p:nvGrpSpPr>
        <p:grpSpPr>
          <a:xfrm>
            <a:off x="9353550" y="4000041"/>
            <a:ext cx="2838450" cy="2857959"/>
            <a:chOff x="12797096" y="4000041"/>
            <a:chExt cx="2838450" cy="2857959"/>
          </a:xfrm>
        </p:grpSpPr>
        <p:sp>
          <p:nvSpPr>
            <p:cNvPr id="83" name="Google Shape;83;p10"/>
            <p:cNvSpPr/>
            <p:nvPr/>
          </p:nvSpPr>
          <p:spPr>
            <a:xfrm rot="10800000">
              <a:off x="12797096" y="4000041"/>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4" name="Google Shape;84;p10"/>
            <p:cNvSpPr/>
            <p:nvPr/>
          </p:nvSpPr>
          <p:spPr>
            <a:xfrm rot="10800000">
              <a:off x="13664918" y="4867733"/>
              <a:ext cx="1970627" cy="1990267"/>
            </a:xfrm>
            <a:custGeom>
              <a:rect b="b" l="l" r="r" t="t"/>
              <a:pathLst>
                <a:path extrusionOk="0" h="1990267" w="197062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5" name="Google Shape;85;p10"/>
            <p:cNvSpPr/>
            <p:nvPr/>
          </p:nvSpPr>
          <p:spPr>
            <a:xfrm rot="10800000">
              <a:off x="14632096" y="5844983"/>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6" name="Google Shape;86;p10"/>
            <p:cNvSpPr/>
            <p:nvPr/>
          </p:nvSpPr>
          <p:spPr>
            <a:xfrm rot="10800000">
              <a:off x="13402193" y="5492845"/>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87" name="Google Shape;87;p10"/>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marR="0" rtl="0" algn="r">
              <a:spcBef>
                <a:spcPts val="0"/>
              </a:spcBef>
              <a:buNone/>
              <a:defRPr b="0" i="0" sz="1200" u="none" cap="none" strike="noStrike">
                <a:solidFill>
                  <a:schemeClr val="accent6"/>
                </a:solidFill>
                <a:latin typeface="EB Garamond"/>
                <a:ea typeface="EB Garamond"/>
                <a:cs typeface="EB Garamond"/>
                <a:sym typeface="EB Garamond"/>
              </a:defRPr>
            </a:lvl1pPr>
            <a:lvl2pPr indent="0" lvl="1" marL="0" marR="0" rtl="0" algn="r">
              <a:spcBef>
                <a:spcPts val="0"/>
              </a:spcBef>
              <a:buNone/>
              <a:defRPr b="0" i="0" sz="1200" u="none" cap="none" strike="noStrike">
                <a:solidFill>
                  <a:schemeClr val="accent6"/>
                </a:solidFill>
                <a:latin typeface="EB Garamond"/>
                <a:ea typeface="EB Garamond"/>
                <a:cs typeface="EB Garamond"/>
                <a:sym typeface="EB Garamond"/>
              </a:defRPr>
            </a:lvl2pPr>
            <a:lvl3pPr indent="0" lvl="2" marL="0" marR="0" rtl="0" algn="r">
              <a:spcBef>
                <a:spcPts val="0"/>
              </a:spcBef>
              <a:buNone/>
              <a:defRPr b="0" i="0" sz="1200" u="none" cap="none" strike="noStrike">
                <a:solidFill>
                  <a:schemeClr val="accent6"/>
                </a:solidFill>
                <a:latin typeface="EB Garamond"/>
                <a:ea typeface="EB Garamond"/>
                <a:cs typeface="EB Garamond"/>
                <a:sym typeface="EB Garamond"/>
              </a:defRPr>
            </a:lvl3pPr>
            <a:lvl4pPr indent="0" lvl="3" marL="0" marR="0" rtl="0" algn="r">
              <a:spcBef>
                <a:spcPts val="0"/>
              </a:spcBef>
              <a:buNone/>
              <a:defRPr b="0" i="0" sz="1200" u="none" cap="none" strike="noStrike">
                <a:solidFill>
                  <a:schemeClr val="accent6"/>
                </a:solidFill>
                <a:latin typeface="EB Garamond"/>
                <a:ea typeface="EB Garamond"/>
                <a:cs typeface="EB Garamond"/>
                <a:sym typeface="EB Garamond"/>
              </a:defRPr>
            </a:lvl4pPr>
            <a:lvl5pPr indent="0" lvl="4" marL="0" marR="0" rtl="0" algn="r">
              <a:spcBef>
                <a:spcPts val="0"/>
              </a:spcBef>
              <a:buNone/>
              <a:defRPr b="0" i="0" sz="1200" u="none" cap="none" strike="noStrike">
                <a:solidFill>
                  <a:schemeClr val="accent6"/>
                </a:solidFill>
                <a:latin typeface="EB Garamond"/>
                <a:ea typeface="EB Garamond"/>
                <a:cs typeface="EB Garamond"/>
                <a:sym typeface="EB Garamond"/>
              </a:defRPr>
            </a:lvl5pPr>
            <a:lvl6pPr indent="0" lvl="5" marL="0" marR="0" rtl="0" algn="r">
              <a:spcBef>
                <a:spcPts val="0"/>
              </a:spcBef>
              <a:buNone/>
              <a:defRPr b="0" i="0" sz="1200" u="none" cap="none" strike="noStrike">
                <a:solidFill>
                  <a:schemeClr val="accent6"/>
                </a:solidFill>
                <a:latin typeface="EB Garamond"/>
                <a:ea typeface="EB Garamond"/>
                <a:cs typeface="EB Garamond"/>
                <a:sym typeface="EB Garamond"/>
              </a:defRPr>
            </a:lvl6pPr>
            <a:lvl7pPr indent="0" lvl="6" marL="0" marR="0" rtl="0" algn="r">
              <a:spcBef>
                <a:spcPts val="0"/>
              </a:spcBef>
              <a:buNone/>
              <a:defRPr b="0" i="0" sz="1200" u="none" cap="none" strike="noStrike">
                <a:solidFill>
                  <a:schemeClr val="accent6"/>
                </a:solidFill>
                <a:latin typeface="EB Garamond"/>
                <a:ea typeface="EB Garamond"/>
                <a:cs typeface="EB Garamond"/>
                <a:sym typeface="EB Garamond"/>
              </a:defRPr>
            </a:lvl7pPr>
            <a:lvl8pPr indent="0" lvl="7" marL="0" marR="0" rtl="0" algn="r">
              <a:spcBef>
                <a:spcPts val="0"/>
              </a:spcBef>
              <a:buNone/>
              <a:defRPr b="0" i="0" sz="1200" u="none" cap="none" strike="noStrike">
                <a:solidFill>
                  <a:schemeClr val="accent6"/>
                </a:solidFill>
                <a:latin typeface="EB Garamond"/>
                <a:ea typeface="EB Garamond"/>
                <a:cs typeface="EB Garamond"/>
                <a:sym typeface="EB Garamond"/>
              </a:defRPr>
            </a:lvl8pPr>
            <a:lvl9pPr indent="0" lvl="8" marL="0" marR="0" rtl="0" algn="r">
              <a:spcBef>
                <a:spcPts val="0"/>
              </a:spcBef>
              <a:buNone/>
              <a:defRPr b="0" i="0" sz="1200" u="none" cap="none" strike="noStrike">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
        <p:nvSpPr>
          <p:cNvPr id="7" name="Google Shape;7;p1"/>
          <p:cNvSpPr txBox="1"/>
          <p:nvPr>
            <p:ph type="title"/>
          </p:nvPr>
        </p:nvSpPr>
        <p:spPr>
          <a:xfrm>
            <a:off x="758952" y="731520"/>
            <a:ext cx="10671048" cy="1362057"/>
          </a:xfrm>
          <a:prstGeom prst="rect">
            <a:avLst/>
          </a:prstGeom>
          <a:noFill/>
          <a:ln>
            <a:noFill/>
          </a:ln>
        </p:spPr>
        <p:txBody>
          <a:bodyPr anchorCtr="0" anchor="b" bIns="45700" lIns="91425" spcFirstLastPara="1" rIns="91425" wrap="square" tIns="45700">
            <a:noAutofit/>
          </a:bodyPr>
          <a:lstStyle>
            <a:lvl1pPr lvl="0" marR="0" rtl="0" algn="ctr">
              <a:lnSpc>
                <a:spcPct val="128289"/>
              </a:lnSpc>
              <a:spcBef>
                <a:spcPts val="0"/>
              </a:spcBef>
              <a:spcAft>
                <a:spcPts val="0"/>
              </a:spcAft>
              <a:buClr>
                <a:schemeClr val="accent6"/>
              </a:buClr>
              <a:buSzPts val="3800"/>
              <a:buFont typeface="Arial Black"/>
              <a:buNone/>
              <a:defRPr b="1" i="0" sz="3800" u="none" cap="none" strike="noStrik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758952" y="2103120"/>
            <a:ext cx="10671048"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360"/>
              </a:spcBef>
              <a:spcAft>
                <a:spcPts val="0"/>
              </a:spcAft>
              <a:buClr>
                <a:schemeClr val="accent6"/>
              </a:buClr>
              <a:buSzPts val="2800"/>
              <a:buFont typeface="Arial"/>
              <a:buChar char="•"/>
              <a:defRPr b="0" i="0" sz="2800" u="none" cap="none" strike="noStrike">
                <a:solidFill>
                  <a:schemeClr val="accent6"/>
                </a:solidFill>
                <a:latin typeface="EB Garamond"/>
                <a:ea typeface="EB Garamond"/>
                <a:cs typeface="EB Garamond"/>
                <a:sym typeface="EB Garamond"/>
              </a:defRPr>
            </a:lvl1pPr>
            <a:lvl2pPr indent="-381000" lvl="1" marL="914400" marR="0" rtl="0" algn="l">
              <a:lnSpc>
                <a:spcPct val="100000"/>
              </a:lnSpc>
              <a:spcBef>
                <a:spcPts val="360"/>
              </a:spcBef>
              <a:spcAft>
                <a:spcPts val="0"/>
              </a:spcAft>
              <a:buClr>
                <a:schemeClr val="accent6"/>
              </a:buClr>
              <a:buSzPts val="2400"/>
              <a:buFont typeface="Arial"/>
              <a:buChar char="•"/>
              <a:defRPr b="0" i="0" sz="2400" u="none" cap="none" strike="noStrike">
                <a:solidFill>
                  <a:schemeClr val="accent6"/>
                </a:solidFill>
                <a:latin typeface="EB Garamond"/>
                <a:ea typeface="EB Garamond"/>
                <a:cs typeface="EB Garamond"/>
                <a:sym typeface="EB Garamond"/>
              </a:defRPr>
            </a:lvl2pPr>
            <a:lvl3pPr indent="-355600" lvl="2" marL="1371600" marR="0" rtl="0" algn="l">
              <a:lnSpc>
                <a:spcPct val="100000"/>
              </a:lnSpc>
              <a:spcBef>
                <a:spcPts val="360"/>
              </a:spcBef>
              <a:spcAft>
                <a:spcPts val="0"/>
              </a:spcAft>
              <a:buClr>
                <a:schemeClr val="accent6"/>
              </a:buClr>
              <a:buSzPts val="2000"/>
              <a:buFont typeface="Arial"/>
              <a:buChar char="•"/>
              <a:defRPr b="0" i="0" sz="2000" u="none" cap="none" strike="noStrike">
                <a:solidFill>
                  <a:schemeClr val="accent6"/>
                </a:solidFill>
                <a:latin typeface="EB Garamond"/>
                <a:ea typeface="EB Garamond"/>
                <a:cs typeface="EB Garamond"/>
                <a:sym typeface="EB Garamond"/>
              </a:defRPr>
            </a:lvl3pPr>
            <a:lvl4pPr indent="-342900" lvl="3" marL="18288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4pPr>
            <a:lvl5pPr indent="-342900" lvl="4" marL="22860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3.png"/><Relationship Id="rId5" Type="http://schemas.openxmlformats.org/officeDocument/2006/relationships/image" Target="../media/image13.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22.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14.png"/><Relationship Id="rId5" Type="http://schemas.openxmlformats.org/officeDocument/2006/relationships/image" Target="../media/image21.png"/><Relationship Id="rId6"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2899790" y="810227"/>
            <a:ext cx="6392421" cy="3831221"/>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Clr>
                <a:srgbClr val="333333"/>
              </a:buClr>
              <a:buSzPts val="2000"/>
              <a:buFont typeface="Calibri"/>
              <a:buNone/>
            </a:pPr>
            <a:r>
              <a:rPr lang="en-US" sz="2000">
                <a:solidFill>
                  <a:srgbClr val="333333"/>
                </a:solidFill>
                <a:latin typeface="Calibri"/>
                <a:ea typeface="Calibri"/>
                <a:cs typeface="Calibri"/>
                <a:sym typeface="Calibri"/>
              </a:rPr>
              <a:t>LENDING CLUB CASE STUDY</a:t>
            </a:r>
            <a:br>
              <a:rPr lang="en-US"/>
            </a:br>
            <a:br>
              <a:rPr lang="en-US"/>
            </a:br>
            <a:r>
              <a:rPr lang="en-US" sz="2000">
                <a:solidFill>
                  <a:srgbClr val="333333"/>
                </a:solidFill>
                <a:latin typeface="Calibri"/>
                <a:ea typeface="Calibri"/>
                <a:cs typeface="Calibri"/>
                <a:sym typeface="Calibri"/>
              </a:rPr>
              <a:t>GOKUL NARAYANAN</a:t>
            </a:r>
            <a:br>
              <a:rPr lang="en-US" sz="2000"/>
            </a:br>
            <a:r>
              <a:rPr lang="en-US" sz="2000">
                <a:solidFill>
                  <a:srgbClr val="333333"/>
                </a:solidFill>
                <a:latin typeface="Calibri"/>
                <a:ea typeface="Calibri"/>
                <a:cs typeface="Calibri"/>
                <a:sym typeface="Calibri"/>
              </a:rPr>
              <a:t>SAURABH PUROHIT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3460565" y="626534"/>
            <a:ext cx="7965461" cy="471489"/>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UNIVARIATE ANALYSIS</a:t>
            </a:r>
            <a:endParaRPr/>
          </a:p>
        </p:txBody>
      </p:sp>
      <p:sp>
        <p:nvSpPr>
          <p:cNvPr id="216" name="Google Shape;216;p28"/>
          <p:cNvSpPr txBox="1"/>
          <p:nvPr>
            <p:ph idx="1" type="body"/>
          </p:nvPr>
        </p:nvSpPr>
        <p:spPr>
          <a:xfrm>
            <a:off x="3460565" y="1267358"/>
            <a:ext cx="7965460" cy="4616976"/>
          </a:xfrm>
          <a:prstGeom prst="rect">
            <a:avLst/>
          </a:prstGeom>
          <a:noFill/>
          <a:ln>
            <a:noFill/>
          </a:ln>
        </p:spPr>
        <p:txBody>
          <a:bodyPr anchorCtr="0" anchor="t" bIns="0" lIns="91425" spcFirstLastPara="1" rIns="91425" wrap="square" tIns="0">
            <a:normAutofit fontScale="70000" lnSpcReduction="20000"/>
          </a:bodyPr>
          <a:lstStyle/>
          <a:p>
            <a:pPr indent="-337947" lvl="0" marL="347472" rtl="0" algn="l">
              <a:lnSpc>
                <a:spcPct val="100000"/>
              </a:lnSpc>
              <a:spcBef>
                <a:spcPts val="0"/>
              </a:spcBef>
              <a:spcAft>
                <a:spcPts val="0"/>
              </a:spcAft>
              <a:buClr>
                <a:srgbClr val="333333"/>
              </a:buClr>
              <a:buSzPct val="100000"/>
              <a:buChar char="•"/>
            </a:pPr>
            <a:r>
              <a:rPr lang="en-US" sz="2000">
                <a:solidFill>
                  <a:srgbClr val="333333"/>
                </a:solidFill>
                <a:latin typeface="Calibri"/>
                <a:ea typeface="Calibri"/>
                <a:cs typeface="Calibri"/>
                <a:sym typeface="Calibri"/>
              </a:rPr>
              <a:t>Since the Defaulting is not applicable for current loan_status . Univerate analysis was started by removing applicants with loan_status = “current” . i.e, the applicants with loan_status Fully Paid and Charged Off is only considered for analysis</a:t>
            </a:r>
            <a:endParaRPr/>
          </a:p>
          <a:p>
            <a:pPr indent="-337947" lvl="0" marL="347472" rtl="0" algn="l">
              <a:lnSpc>
                <a:spcPct val="100000"/>
              </a:lnSpc>
              <a:spcBef>
                <a:spcPts val="1000"/>
              </a:spcBef>
              <a:spcAft>
                <a:spcPts val="0"/>
              </a:spcAft>
              <a:buClr>
                <a:srgbClr val="333333"/>
              </a:buClr>
              <a:buSzPct val="100000"/>
              <a:buChar char="•"/>
            </a:pPr>
            <a:r>
              <a:rPr lang="en-US" sz="2000">
                <a:solidFill>
                  <a:srgbClr val="333333"/>
                </a:solidFill>
                <a:latin typeface="Calibri"/>
                <a:ea typeface="Calibri"/>
                <a:cs typeface="Calibri"/>
                <a:sym typeface="Calibri"/>
              </a:rPr>
              <a:t>Initially a count plot was plotted to see how many Fully Paid and Charged Off applicants are present. This indicated around 30K of Fully paid and around 5K of Charged off users were present in data</a:t>
            </a:r>
            <a:endParaRPr/>
          </a:p>
          <a:p>
            <a:pPr indent="-337947" lvl="0" marL="347472" rtl="0" algn="l">
              <a:lnSpc>
                <a:spcPct val="100000"/>
              </a:lnSpc>
              <a:spcBef>
                <a:spcPts val="1000"/>
              </a:spcBef>
              <a:spcAft>
                <a:spcPts val="0"/>
              </a:spcAft>
              <a:buClr>
                <a:srgbClr val="333333"/>
              </a:buClr>
              <a:buSzPct val="100000"/>
              <a:buChar char="•"/>
            </a:pPr>
            <a:r>
              <a:rPr lang="en-US" sz="2000">
                <a:solidFill>
                  <a:srgbClr val="333333"/>
                </a:solidFill>
                <a:latin typeface="Calibri"/>
                <a:ea typeface="Calibri"/>
                <a:cs typeface="Calibri"/>
                <a:sym typeface="Calibri"/>
              </a:rPr>
              <a:t>Below counterplots were done to analysis the pattern for Charged Off applicants against different columns</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1) grade  -LC assigned Loan grade.</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2) home_ownership  -The home ownership status provided by the borrower during loan request</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3) purpose – </a:t>
            </a:r>
            <a:r>
              <a:rPr lang="en-US" sz="2000">
                <a:solidFill>
                  <a:srgbClr val="333333"/>
                </a:solidFill>
                <a:latin typeface="Calibri"/>
                <a:ea typeface="Calibri"/>
                <a:cs typeface="Calibri"/>
                <a:sym typeface="Calibri"/>
              </a:rPr>
              <a:t>Category</a:t>
            </a:r>
            <a:r>
              <a:rPr lang="en-US" sz="2000">
                <a:solidFill>
                  <a:srgbClr val="333333"/>
                </a:solidFill>
                <a:latin typeface="Calibri"/>
                <a:ea typeface="Calibri"/>
                <a:cs typeface="Calibri"/>
                <a:sym typeface="Calibri"/>
              </a:rPr>
              <a:t> provided by the borrower for the loan request</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4) term – Number of payments on Loan – value is either 36 or 60</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5) emp_length  - Employment length in years</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6)verification_status – Income source was verified</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7) inq_last_6_moths – Number of inquiries in last 6 months</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8) pub_rec – Number of Derogatory public records</a:t>
            </a:r>
            <a:endParaRPr/>
          </a:p>
          <a:p>
            <a:pPr indent="0" lvl="0" marL="0" rtl="0" algn="l">
              <a:lnSpc>
                <a:spcPct val="100000"/>
              </a:lnSpc>
              <a:spcBef>
                <a:spcPts val="1000"/>
              </a:spcBef>
              <a:spcAft>
                <a:spcPts val="0"/>
              </a:spcAft>
              <a:buClr>
                <a:srgbClr val="333333"/>
              </a:buClr>
              <a:buSzPct val="100000"/>
              <a:buNone/>
            </a:pPr>
            <a:r>
              <a:rPr b="1" lang="en-US" sz="2000">
                <a:solidFill>
                  <a:srgbClr val="333333"/>
                </a:solidFill>
                <a:latin typeface="Calibri"/>
                <a:ea typeface="Calibri"/>
                <a:cs typeface="Calibri"/>
                <a:sym typeface="Calibri"/>
              </a:rPr>
              <a:t>Note * Some of the plots for the univariate analysis is given in next slide</a:t>
            </a:r>
            <a:endParaRPr/>
          </a:p>
          <a:p>
            <a:pPr indent="-258889" lvl="0" marL="347472" rtl="0" algn="l">
              <a:lnSpc>
                <a:spcPct val="100000"/>
              </a:lnSpc>
              <a:spcBef>
                <a:spcPts val="1000"/>
              </a:spcBef>
              <a:spcAft>
                <a:spcPts val="0"/>
              </a:spcAft>
              <a:buClr>
                <a:schemeClr val="accent6"/>
              </a:buClr>
              <a:buSzPct val="100000"/>
              <a:buNone/>
            </a:pPr>
            <a:r>
              <a:t/>
            </a:r>
            <a:endParaRPr/>
          </a:p>
        </p:txBody>
      </p:sp>
      <p:sp>
        <p:nvSpPr>
          <p:cNvPr id="217" name="Google Shape;217;p28"/>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3460565" y="321734"/>
            <a:ext cx="7965461" cy="471489"/>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PLOTS –UNIVARIATE ANALYSIS</a:t>
            </a:r>
            <a:endParaRPr sz="3200"/>
          </a:p>
        </p:txBody>
      </p:sp>
      <p:pic>
        <p:nvPicPr>
          <p:cNvPr id="223" name="Google Shape;223;p29"/>
          <p:cNvPicPr preferRelativeResize="0"/>
          <p:nvPr>
            <p:ph idx="1" type="body"/>
          </p:nvPr>
        </p:nvPicPr>
        <p:blipFill rotWithShape="1">
          <a:blip r:embed="rId3">
            <a:alphaModFix/>
          </a:blip>
          <a:srcRect b="0" l="0" r="0" t="0"/>
          <a:stretch/>
        </p:blipFill>
        <p:spPr>
          <a:xfrm>
            <a:off x="3141133" y="1364438"/>
            <a:ext cx="3733800" cy="2445562"/>
          </a:xfrm>
          <a:prstGeom prst="rect">
            <a:avLst/>
          </a:prstGeom>
          <a:noFill/>
          <a:ln>
            <a:noFill/>
          </a:ln>
        </p:spPr>
      </p:pic>
      <p:sp>
        <p:nvSpPr>
          <p:cNvPr id="224" name="Google Shape;224;p29"/>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5" name="Google Shape;225;p29"/>
          <p:cNvPicPr preferRelativeResize="0"/>
          <p:nvPr/>
        </p:nvPicPr>
        <p:blipFill rotWithShape="1">
          <a:blip r:embed="rId4">
            <a:alphaModFix/>
          </a:blip>
          <a:srcRect b="0" l="0" r="0" t="0"/>
          <a:stretch/>
        </p:blipFill>
        <p:spPr>
          <a:xfrm>
            <a:off x="7289799" y="1398094"/>
            <a:ext cx="3903133" cy="2276439"/>
          </a:xfrm>
          <a:prstGeom prst="rect">
            <a:avLst/>
          </a:prstGeom>
          <a:noFill/>
          <a:ln>
            <a:noFill/>
          </a:ln>
        </p:spPr>
      </p:pic>
      <p:pic>
        <p:nvPicPr>
          <p:cNvPr id="226" name="Google Shape;226;p29"/>
          <p:cNvPicPr preferRelativeResize="0"/>
          <p:nvPr/>
        </p:nvPicPr>
        <p:blipFill rotWithShape="1">
          <a:blip r:embed="rId5">
            <a:alphaModFix/>
          </a:blip>
          <a:srcRect b="0" l="0" r="0" t="0"/>
          <a:stretch/>
        </p:blipFill>
        <p:spPr>
          <a:xfrm>
            <a:off x="3259668" y="3674533"/>
            <a:ext cx="3615266" cy="2302934"/>
          </a:xfrm>
          <a:prstGeom prst="rect">
            <a:avLst/>
          </a:prstGeom>
          <a:noFill/>
          <a:ln>
            <a:noFill/>
          </a:ln>
        </p:spPr>
      </p:pic>
      <p:pic>
        <p:nvPicPr>
          <p:cNvPr id="227" name="Google Shape;227;p29"/>
          <p:cNvPicPr preferRelativeResize="0"/>
          <p:nvPr/>
        </p:nvPicPr>
        <p:blipFill rotWithShape="1">
          <a:blip r:embed="rId6">
            <a:alphaModFix/>
          </a:blip>
          <a:srcRect b="0" l="0" r="0" t="0"/>
          <a:stretch/>
        </p:blipFill>
        <p:spPr>
          <a:xfrm>
            <a:off x="7382933" y="3754032"/>
            <a:ext cx="3733800" cy="19948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3460565" y="626534"/>
            <a:ext cx="7965461" cy="471489"/>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SEGMENTED ANALYSIS</a:t>
            </a:r>
            <a:endParaRPr/>
          </a:p>
        </p:txBody>
      </p:sp>
      <p:sp>
        <p:nvSpPr>
          <p:cNvPr id="233" name="Google Shape;233;p30"/>
          <p:cNvSpPr txBox="1"/>
          <p:nvPr>
            <p:ph idx="1" type="body"/>
          </p:nvPr>
        </p:nvSpPr>
        <p:spPr>
          <a:xfrm>
            <a:off x="3460565" y="1267357"/>
            <a:ext cx="7965460" cy="4887909"/>
          </a:xfrm>
          <a:prstGeom prst="rect">
            <a:avLst/>
          </a:prstGeom>
          <a:noFill/>
          <a:ln>
            <a:noFill/>
          </a:ln>
        </p:spPr>
        <p:txBody>
          <a:bodyPr anchorCtr="0" anchor="t" bIns="0" lIns="91425" spcFirstLastPara="1" rIns="91425" wrap="square" tIns="0">
            <a:normAutofit fontScale="92500" lnSpcReduction="20000"/>
          </a:bodyPr>
          <a:lstStyle/>
          <a:p>
            <a:pPr indent="-347472" lvl="0" marL="347472" rtl="0" algn="l">
              <a:lnSpc>
                <a:spcPct val="100000"/>
              </a:lnSpc>
              <a:spcBef>
                <a:spcPts val="0"/>
              </a:spcBef>
              <a:spcAft>
                <a:spcPts val="0"/>
              </a:spcAft>
              <a:buClr>
                <a:srgbClr val="333333"/>
              </a:buClr>
              <a:buSzPct val="100000"/>
              <a:buChar char="•"/>
            </a:pPr>
            <a:r>
              <a:rPr lang="en-US" sz="2000">
                <a:solidFill>
                  <a:srgbClr val="333333"/>
                </a:solidFill>
                <a:latin typeface="Calibri"/>
                <a:ea typeface="Calibri"/>
                <a:cs typeface="Calibri"/>
                <a:sym typeface="Calibri"/>
              </a:rPr>
              <a:t>Segmented analysis for the Charged off Applicants were mainly performed on below attributes by plotting the counter plots</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1) int_rate – This attribute was divided into 5 bins ranging from 5% to 25%</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2) loan_amnt – This attribute was divided into 9 bins ranging from 0k -36K</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3) funded_amnt_inv – This attribute was divided into 9 bins ranging from 0k-36K</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4) installment  - The installment attribute was divided into 10 bins ranging from 15-1500 for analysis</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5) </a:t>
            </a:r>
            <a:r>
              <a:rPr lang="en-US" sz="2000">
                <a:solidFill>
                  <a:srgbClr val="333333"/>
                </a:solidFill>
                <a:latin typeface="Calibri"/>
                <a:ea typeface="Calibri"/>
                <a:cs typeface="Calibri"/>
                <a:sym typeface="Calibri"/>
              </a:rPr>
              <a:t>Annual</a:t>
            </a:r>
            <a:r>
              <a:rPr lang="en-US" sz="2000">
                <a:solidFill>
                  <a:srgbClr val="333333"/>
                </a:solidFill>
                <a:latin typeface="Calibri"/>
                <a:ea typeface="Calibri"/>
                <a:cs typeface="Calibri"/>
                <a:sym typeface="Calibri"/>
              </a:rPr>
              <a:t> income – Divided into 9 bins starting from 4K to 148K</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6) DTI range – dti range was plotted ranging from 0-30</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7) open_acc_range – open accound range was plotted for a range of  0-45</a:t>
            </a:r>
            <a:endParaRPr/>
          </a:p>
          <a:p>
            <a:pPr indent="0" lvl="0" marL="0" rtl="0" algn="l">
              <a:lnSpc>
                <a:spcPct val="100000"/>
              </a:lnSpc>
              <a:spcBef>
                <a:spcPts val="1000"/>
              </a:spcBef>
              <a:spcAft>
                <a:spcPts val="0"/>
              </a:spcAft>
              <a:buClr>
                <a:srgbClr val="333333"/>
              </a:buClr>
              <a:buSzPct val="100000"/>
              <a:buNone/>
            </a:pPr>
            <a:r>
              <a:rPr b="1" lang="en-US" sz="2000">
                <a:solidFill>
                  <a:srgbClr val="333333"/>
                </a:solidFill>
                <a:latin typeface="Calibri"/>
                <a:ea typeface="Calibri"/>
                <a:cs typeface="Calibri"/>
                <a:sym typeface="Calibri"/>
              </a:rPr>
              <a:t>Note* - Some of the plots for segmented analysis is given in next slide</a:t>
            </a:r>
            <a:endParaRPr/>
          </a:p>
        </p:txBody>
      </p:sp>
      <p:sp>
        <p:nvSpPr>
          <p:cNvPr id="234" name="Google Shape;234;p30"/>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3460565" y="321734"/>
            <a:ext cx="7965461" cy="471489"/>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PLOTS –SEGMENTED ANALYSIS</a:t>
            </a:r>
            <a:endParaRPr sz="3200"/>
          </a:p>
        </p:txBody>
      </p:sp>
      <p:sp>
        <p:nvSpPr>
          <p:cNvPr id="240" name="Google Shape;240;p31"/>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1" name="Google Shape;241;p31"/>
          <p:cNvPicPr preferRelativeResize="0"/>
          <p:nvPr>
            <p:ph idx="1" type="body"/>
          </p:nvPr>
        </p:nvPicPr>
        <p:blipFill rotWithShape="1">
          <a:blip r:embed="rId3">
            <a:alphaModFix/>
          </a:blip>
          <a:srcRect b="0" l="0" r="0" t="0"/>
          <a:stretch/>
        </p:blipFill>
        <p:spPr>
          <a:xfrm>
            <a:off x="3460565" y="1064559"/>
            <a:ext cx="2848431" cy="2237441"/>
          </a:xfrm>
          <a:prstGeom prst="rect">
            <a:avLst/>
          </a:prstGeom>
          <a:noFill/>
          <a:ln>
            <a:noFill/>
          </a:ln>
        </p:spPr>
      </p:pic>
      <p:pic>
        <p:nvPicPr>
          <p:cNvPr id="242" name="Google Shape;242;p31"/>
          <p:cNvPicPr preferRelativeResize="0"/>
          <p:nvPr/>
        </p:nvPicPr>
        <p:blipFill rotWithShape="1">
          <a:blip r:embed="rId4">
            <a:alphaModFix/>
          </a:blip>
          <a:srcRect b="0" l="0" r="0" t="0"/>
          <a:stretch/>
        </p:blipFill>
        <p:spPr>
          <a:xfrm>
            <a:off x="7315199" y="1064559"/>
            <a:ext cx="3242733" cy="2178173"/>
          </a:xfrm>
          <a:prstGeom prst="rect">
            <a:avLst/>
          </a:prstGeom>
          <a:noFill/>
          <a:ln>
            <a:noFill/>
          </a:ln>
        </p:spPr>
      </p:pic>
      <p:pic>
        <p:nvPicPr>
          <p:cNvPr id="243" name="Google Shape;243;p31"/>
          <p:cNvPicPr preferRelativeResize="0"/>
          <p:nvPr/>
        </p:nvPicPr>
        <p:blipFill rotWithShape="1">
          <a:blip r:embed="rId5">
            <a:alphaModFix/>
          </a:blip>
          <a:srcRect b="0" l="0" r="0" t="0"/>
          <a:stretch/>
        </p:blipFill>
        <p:spPr>
          <a:xfrm>
            <a:off x="3460565" y="3615268"/>
            <a:ext cx="3143435" cy="2463799"/>
          </a:xfrm>
          <a:prstGeom prst="rect">
            <a:avLst/>
          </a:prstGeom>
          <a:noFill/>
          <a:ln>
            <a:noFill/>
          </a:ln>
        </p:spPr>
      </p:pic>
      <p:pic>
        <p:nvPicPr>
          <p:cNvPr id="244" name="Google Shape;244;p31"/>
          <p:cNvPicPr preferRelativeResize="0"/>
          <p:nvPr/>
        </p:nvPicPr>
        <p:blipFill rotWithShape="1">
          <a:blip r:embed="rId6">
            <a:alphaModFix/>
          </a:blip>
          <a:srcRect b="0" l="0" r="0" t="0"/>
          <a:stretch/>
        </p:blipFill>
        <p:spPr>
          <a:xfrm>
            <a:off x="7348066" y="3615267"/>
            <a:ext cx="3143435" cy="23960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914400" y="270934"/>
            <a:ext cx="6583680" cy="770466"/>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OUTCOME FROM UNIVARIATE AND SEGMENTED ANALYSIS </a:t>
            </a:r>
            <a:endParaRPr/>
          </a:p>
        </p:txBody>
      </p:sp>
      <p:sp>
        <p:nvSpPr>
          <p:cNvPr id="250" name="Google Shape;250;p32"/>
          <p:cNvSpPr txBox="1"/>
          <p:nvPr>
            <p:ph idx="1" type="body"/>
          </p:nvPr>
        </p:nvSpPr>
        <p:spPr>
          <a:xfrm>
            <a:off x="914400" y="1227667"/>
            <a:ext cx="6583680" cy="4814317"/>
          </a:xfrm>
          <a:prstGeom prst="rect">
            <a:avLst/>
          </a:prstGeom>
          <a:noFill/>
          <a:ln>
            <a:noFill/>
          </a:ln>
        </p:spPr>
        <p:txBody>
          <a:bodyPr anchorCtr="0" anchor="t" bIns="0" lIns="91425" spcFirstLastPara="1" rIns="91425" wrap="square" tIns="0">
            <a:normAutofit fontScale="47500" lnSpcReduction="20000"/>
          </a:bodyPr>
          <a:lstStyle/>
          <a:p>
            <a:pPr indent="0" lvl="0" marL="0" rtl="0" algn="l">
              <a:lnSpc>
                <a:spcPct val="150000"/>
              </a:lnSpc>
              <a:spcBef>
                <a:spcPts val="0"/>
              </a:spcBef>
              <a:spcAft>
                <a:spcPts val="0"/>
              </a:spcAft>
              <a:buClr>
                <a:srgbClr val="333333"/>
              </a:buClr>
              <a:buSzPct val="100000"/>
              <a:buNone/>
            </a:pPr>
            <a:r>
              <a:rPr b="1" i="0" lang="en-US" sz="2000">
                <a:solidFill>
                  <a:srgbClr val="333333"/>
                </a:solidFill>
                <a:latin typeface="Calibri"/>
                <a:ea typeface="Calibri"/>
                <a:cs typeface="Calibri"/>
                <a:sym typeface="Calibri"/>
              </a:rPr>
              <a:t>For the Charged off loans the more chance of Applicant being default is as follows</a:t>
            </a:r>
            <a:endParaRPr/>
          </a:p>
          <a:p>
            <a:pPr indent="0" lvl="0" marL="0" rtl="0" algn="l">
              <a:lnSpc>
                <a:spcPct val="150000"/>
              </a:lnSpc>
              <a:spcBef>
                <a:spcPts val="0"/>
              </a:spcBef>
              <a:spcAft>
                <a:spcPts val="0"/>
              </a:spcAft>
              <a:buClr>
                <a:schemeClr val="accent6"/>
              </a:buClr>
              <a:buSzPct val="100000"/>
              <a:buNone/>
            </a:pPr>
            <a:r>
              <a:t/>
            </a:r>
            <a:endParaRPr b="0" i="0">
              <a:latin typeface="Arial"/>
              <a:ea typeface="Arial"/>
              <a:cs typeface="Arial"/>
              <a:sym typeface="Arial"/>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1) Applicants with grade B have a high chance of Loan Default</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2) Applicants with RENT as home ownership have the high chance of Default</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3) Applicants with debt consolidation , ie using a new loan to close the existing loans have a high chance of being defaulted</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4) Applicants with interest range between 13%-17% have a high chance of being Defaulted</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5) Applicants with term 36 months have high chance of being defaulted</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6) Applicants with employee length 10 have the high chance of being defaulted</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7) Not Verified Applicants have a high chance of becoming Defaulted</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8) Loan amount between 4K-8K have the high range of being defaulted</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9) Funded_amount_inv in the range of 4K-8K have the high chance of being defaulted</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10) Installment in the range if 150-300 have the high chance of being defaulted</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11) dti range of 12-15 have the high chance of being defaulted</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12) Applicants having a annual_income of range 36k-52K is having high chance of being defaulted</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13) Those applicants who have zero inquiry in last 6 months have high chance of being defaulted</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14) Applicants having open accounts in the range of 5-10 have the high chance of being defaulted</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15) Applicants having Derogatory public records zero have a high chance of being defaulted</a:t>
            </a:r>
            <a:endParaRPr/>
          </a:p>
          <a:p>
            <a:pPr indent="0" lvl="0" marL="0" rtl="0" algn="l">
              <a:lnSpc>
                <a:spcPct val="150000"/>
              </a:lnSpc>
              <a:spcBef>
                <a:spcPts val="0"/>
              </a:spcBef>
              <a:spcAft>
                <a:spcPts val="0"/>
              </a:spcAft>
              <a:buClr>
                <a:schemeClr val="accent6"/>
              </a:buClr>
              <a:buSzPct val="100000"/>
              <a:buNone/>
            </a:pPr>
            <a:r>
              <a:t/>
            </a:r>
            <a:endParaRPr/>
          </a:p>
        </p:txBody>
      </p:sp>
      <p:sp>
        <p:nvSpPr>
          <p:cNvPr id="251" name="Google Shape;251;p32"/>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3460575" y="457200"/>
            <a:ext cx="7965600" cy="636000"/>
          </a:xfrm>
          <a:prstGeom prst="rect">
            <a:avLst/>
          </a:prstGeom>
        </p:spPr>
        <p:txBody>
          <a:bodyPr anchorCtr="0" anchor="b" bIns="0" lIns="91425" spcFirstLastPara="1" rIns="91425" wrap="square" tIns="0">
            <a:noAutofit/>
          </a:bodyPr>
          <a:lstStyle/>
          <a:p>
            <a:pPr indent="0" lvl="0" marL="0" rtl="0" algn="l">
              <a:spcBef>
                <a:spcPts val="0"/>
              </a:spcBef>
              <a:spcAft>
                <a:spcPts val="0"/>
              </a:spcAft>
              <a:buClr>
                <a:schemeClr val="dk1"/>
              </a:buClr>
              <a:buSzPts val="1100"/>
              <a:buFont typeface="Arial"/>
              <a:buNone/>
            </a:pPr>
            <a:r>
              <a:rPr lang="en-US" sz="3200">
                <a:solidFill>
                  <a:srgbClr val="003366"/>
                </a:solidFill>
                <a:latin typeface="Calibri"/>
                <a:ea typeface="Calibri"/>
                <a:cs typeface="Calibri"/>
                <a:sym typeface="Calibri"/>
              </a:rPr>
              <a:t>BIVARIATE</a:t>
            </a:r>
            <a:r>
              <a:rPr lang="en-US" sz="3200">
                <a:solidFill>
                  <a:srgbClr val="003366"/>
                </a:solidFill>
                <a:latin typeface="Calibri"/>
                <a:ea typeface="Calibri"/>
                <a:cs typeface="Calibri"/>
                <a:sym typeface="Calibri"/>
              </a:rPr>
              <a:t> ANALYSIS</a:t>
            </a:r>
            <a:endParaRPr/>
          </a:p>
        </p:txBody>
      </p:sp>
      <p:sp>
        <p:nvSpPr>
          <p:cNvPr id="257" name="Google Shape;257;p33"/>
          <p:cNvSpPr txBox="1"/>
          <p:nvPr>
            <p:ph idx="1" type="body"/>
          </p:nvPr>
        </p:nvSpPr>
        <p:spPr>
          <a:xfrm>
            <a:off x="3460575" y="1470200"/>
            <a:ext cx="8532900" cy="4892400"/>
          </a:xfrm>
          <a:prstGeom prst="rect">
            <a:avLst/>
          </a:prstGeom>
        </p:spPr>
        <p:txBody>
          <a:bodyPr anchorCtr="0" anchor="t" bIns="0" lIns="91425" spcFirstLastPara="1" rIns="91425" wrap="square" tIns="0">
            <a:normAutofit fontScale="85000" lnSpcReduction="20000"/>
          </a:bodyPr>
          <a:lstStyle/>
          <a:p>
            <a:pPr indent="-337947" lvl="0" marL="347472" rtl="0" algn="l">
              <a:spcBef>
                <a:spcPts val="0"/>
              </a:spcBef>
              <a:spcAft>
                <a:spcPts val="0"/>
              </a:spcAft>
              <a:buClr>
                <a:srgbClr val="333333"/>
              </a:buClr>
              <a:buSzPct val="100000"/>
              <a:buChar char="•"/>
            </a:pPr>
            <a:r>
              <a:rPr lang="en-US" sz="2000">
                <a:solidFill>
                  <a:srgbClr val="333333"/>
                </a:solidFill>
                <a:latin typeface="Calibri"/>
                <a:ea typeface="Calibri"/>
                <a:cs typeface="Calibri"/>
                <a:sym typeface="Calibri"/>
              </a:rPr>
              <a:t>Bivariate </a:t>
            </a:r>
            <a:r>
              <a:rPr lang="en-US" sz="2000">
                <a:solidFill>
                  <a:srgbClr val="333333"/>
                </a:solidFill>
                <a:latin typeface="Calibri"/>
                <a:ea typeface="Calibri"/>
                <a:cs typeface="Calibri"/>
                <a:sym typeface="Calibri"/>
              </a:rPr>
              <a:t>analysis for the Charged off Applicants were mainly performed on below attributes by plotting the bar plots</a:t>
            </a:r>
            <a:endParaRPr/>
          </a:p>
          <a:p>
            <a:pPr indent="0" lvl="0" marL="0" rtl="0" algn="l">
              <a:spcBef>
                <a:spcPts val="1000"/>
              </a:spcBef>
              <a:spcAft>
                <a:spcPts val="0"/>
              </a:spcAft>
              <a:buNone/>
            </a:pPr>
            <a:r>
              <a:rPr lang="en-US" sz="2000">
                <a:solidFill>
                  <a:srgbClr val="333333"/>
                </a:solidFill>
                <a:latin typeface="Calibri"/>
                <a:ea typeface="Calibri"/>
                <a:cs typeface="Calibri"/>
                <a:sym typeface="Calibri"/>
              </a:rPr>
              <a:t>             1) loan_amnt - This attribute was divided into 9 bins ranging from 0k -36K</a:t>
            </a:r>
            <a:endParaRPr sz="2000">
              <a:solidFill>
                <a:srgbClr val="333333"/>
              </a:solidFill>
              <a:latin typeface="Calibri"/>
              <a:ea typeface="Calibri"/>
              <a:cs typeface="Calibri"/>
              <a:sym typeface="Calibri"/>
            </a:endParaRPr>
          </a:p>
          <a:p>
            <a:pPr indent="0" lvl="0" marL="0" rtl="0" algn="l">
              <a:spcBef>
                <a:spcPts val="1000"/>
              </a:spcBef>
              <a:spcAft>
                <a:spcPts val="0"/>
              </a:spcAft>
              <a:buNone/>
            </a:pPr>
            <a:r>
              <a:rPr lang="en-US" sz="2000">
                <a:solidFill>
                  <a:srgbClr val="333333"/>
                </a:solidFill>
                <a:latin typeface="Calibri"/>
                <a:ea typeface="Calibri"/>
                <a:cs typeface="Calibri"/>
                <a:sym typeface="Calibri"/>
              </a:rPr>
              <a:t>             2)  term - Number of payments on Loan – value is either 36 or 60</a:t>
            </a:r>
            <a:endParaRPr sz="2000">
              <a:solidFill>
                <a:srgbClr val="333333"/>
              </a:solidFill>
              <a:latin typeface="Calibri"/>
              <a:ea typeface="Calibri"/>
              <a:cs typeface="Calibri"/>
              <a:sym typeface="Calibri"/>
            </a:endParaRPr>
          </a:p>
          <a:p>
            <a:pPr indent="0" lvl="0" marL="0" rtl="0" algn="l">
              <a:spcBef>
                <a:spcPts val="1000"/>
              </a:spcBef>
              <a:spcAft>
                <a:spcPts val="0"/>
              </a:spcAft>
              <a:buClr>
                <a:schemeClr val="dk1"/>
              </a:buClr>
              <a:buSzPct val="55000"/>
              <a:buFont typeface="Arial"/>
              <a:buNone/>
            </a:pPr>
            <a:r>
              <a:rPr lang="en-US" sz="2000">
                <a:solidFill>
                  <a:srgbClr val="333333"/>
                </a:solidFill>
                <a:latin typeface="Calibri"/>
                <a:ea typeface="Calibri"/>
                <a:cs typeface="Calibri"/>
                <a:sym typeface="Calibri"/>
              </a:rPr>
              <a:t>             3) int_rate - This attribute was divided into 5 bins ranging from 5% to 25%</a:t>
            </a:r>
            <a:endParaRPr sz="2000">
              <a:solidFill>
                <a:srgbClr val="333333"/>
              </a:solidFill>
              <a:latin typeface="Calibri"/>
              <a:ea typeface="Calibri"/>
              <a:cs typeface="Calibri"/>
              <a:sym typeface="Calibri"/>
            </a:endParaRPr>
          </a:p>
          <a:p>
            <a:pPr indent="0" lvl="0" marL="0" rtl="0" algn="l">
              <a:spcBef>
                <a:spcPts val="1000"/>
              </a:spcBef>
              <a:spcAft>
                <a:spcPts val="0"/>
              </a:spcAft>
              <a:buClr>
                <a:schemeClr val="dk1"/>
              </a:buClr>
              <a:buSzPct val="55000"/>
              <a:buFont typeface="Arial"/>
              <a:buNone/>
            </a:pPr>
            <a:r>
              <a:rPr lang="en-US" sz="2000">
                <a:solidFill>
                  <a:srgbClr val="333333"/>
                </a:solidFill>
                <a:latin typeface="Calibri"/>
                <a:ea typeface="Calibri"/>
                <a:cs typeface="Calibri"/>
                <a:sym typeface="Calibri"/>
              </a:rPr>
              <a:t>             4) installment - The installment attribute was divided into 10 bins ranging from 15-1500 for analysis</a:t>
            </a:r>
            <a:endParaRPr sz="2000">
              <a:solidFill>
                <a:srgbClr val="333333"/>
              </a:solidFill>
              <a:latin typeface="Calibri"/>
              <a:ea typeface="Calibri"/>
              <a:cs typeface="Calibri"/>
              <a:sym typeface="Calibri"/>
            </a:endParaRPr>
          </a:p>
          <a:p>
            <a:pPr indent="0" lvl="0" marL="0" rtl="0" algn="l">
              <a:spcBef>
                <a:spcPts val="1000"/>
              </a:spcBef>
              <a:spcAft>
                <a:spcPts val="0"/>
              </a:spcAft>
              <a:buClr>
                <a:schemeClr val="dk1"/>
              </a:buClr>
              <a:buSzPct val="55000"/>
              <a:buFont typeface="Arial"/>
              <a:buNone/>
            </a:pPr>
            <a:r>
              <a:rPr lang="en-US" sz="2000">
                <a:solidFill>
                  <a:srgbClr val="333333"/>
                </a:solidFill>
                <a:latin typeface="Calibri"/>
                <a:ea typeface="Calibri"/>
                <a:cs typeface="Calibri"/>
                <a:sym typeface="Calibri"/>
              </a:rPr>
              <a:t>             5) grade - LC assigned Loan grade</a:t>
            </a:r>
            <a:endParaRPr sz="2000">
              <a:solidFill>
                <a:srgbClr val="333333"/>
              </a:solidFill>
              <a:latin typeface="Calibri"/>
              <a:ea typeface="Calibri"/>
              <a:cs typeface="Calibri"/>
              <a:sym typeface="Calibri"/>
            </a:endParaRPr>
          </a:p>
          <a:p>
            <a:pPr indent="0" lvl="0" marL="0" rtl="0" algn="l">
              <a:spcBef>
                <a:spcPts val="1000"/>
              </a:spcBef>
              <a:spcAft>
                <a:spcPts val="0"/>
              </a:spcAft>
              <a:buClr>
                <a:schemeClr val="dk1"/>
              </a:buClr>
              <a:buSzPct val="55000"/>
              <a:buFont typeface="Arial"/>
              <a:buNone/>
            </a:pPr>
            <a:r>
              <a:rPr lang="en-US" sz="2000">
                <a:solidFill>
                  <a:srgbClr val="333333"/>
                </a:solidFill>
                <a:latin typeface="Calibri"/>
                <a:ea typeface="Calibri"/>
                <a:cs typeface="Calibri"/>
                <a:sym typeface="Calibri"/>
              </a:rPr>
              <a:t>             6) emp_length -  Employment length in years</a:t>
            </a:r>
            <a:endParaRPr sz="2000">
              <a:solidFill>
                <a:srgbClr val="333333"/>
              </a:solidFill>
              <a:latin typeface="Calibri"/>
              <a:ea typeface="Calibri"/>
              <a:cs typeface="Calibri"/>
              <a:sym typeface="Calibri"/>
            </a:endParaRPr>
          </a:p>
          <a:p>
            <a:pPr indent="0" lvl="0" marL="0" rtl="0" algn="l">
              <a:spcBef>
                <a:spcPts val="1000"/>
              </a:spcBef>
              <a:spcAft>
                <a:spcPts val="0"/>
              </a:spcAft>
              <a:buClr>
                <a:schemeClr val="dk1"/>
              </a:buClr>
              <a:buSzPct val="55000"/>
              <a:buFont typeface="Arial"/>
              <a:buNone/>
            </a:pPr>
            <a:r>
              <a:rPr lang="en-US" sz="2000">
                <a:solidFill>
                  <a:srgbClr val="333333"/>
                </a:solidFill>
                <a:latin typeface="Calibri"/>
                <a:ea typeface="Calibri"/>
                <a:cs typeface="Calibri"/>
                <a:sym typeface="Calibri"/>
              </a:rPr>
              <a:t>             7) home_ownership - The home ownership status provided by the borrower during loan request</a:t>
            </a:r>
            <a:endParaRPr sz="2000">
              <a:solidFill>
                <a:srgbClr val="333333"/>
              </a:solidFill>
              <a:latin typeface="Calibri"/>
              <a:ea typeface="Calibri"/>
              <a:cs typeface="Calibri"/>
              <a:sym typeface="Calibri"/>
            </a:endParaRPr>
          </a:p>
          <a:p>
            <a:pPr indent="0" lvl="0" marL="0" rtl="0" algn="l">
              <a:spcBef>
                <a:spcPts val="1000"/>
              </a:spcBef>
              <a:spcAft>
                <a:spcPts val="0"/>
              </a:spcAft>
              <a:buClr>
                <a:schemeClr val="dk1"/>
              </a:buClr>
              <a:buSzPct val="55000"/>
              <a:buFont typeface="Arial"/>
              <a:buNone/>
            </a:pPr>
            <a:r>
              <a:rPr lang="en-US" sz="2000">
                <a:solidFill>
                  <a:srgbClr val="333333"/>
                </a:solidFill>
                <a:latin typeface="Calibri"/>
                <a:ea typeface="Calibri"/>
                <a:cs typeface="Calibri"/>
                <a:sym typeface="Calibri"/>
              </a:rPr>
              <a:t>             8) annual_inc- Divided into 9 bins starting from 4K to 148K</a:t>
            </a:r>
            <a:endParaRPr sz="2000">
              <a:solidFill>
                <a:srgbClr val="333333"/>
              </a:solidFill>
              <a:latin typeface="Calibri"/>
              <a:ea typeface="Calibri"/>
              <a:cs typeface="Calibri"/>
              <a:sym typeface="Calibri"/>
            </a:endParaRPr>
          </a:p>
          <a:p>
            <a:pPr indent="0" lvl="0" marL="0" rtl="0" algn="l">
              <a:spcBef>
                <a:spcPts val="1000"/>
              </a:spcBef>
              <a:spcAft>
                <a:spcPts val="0"/>
              </a:spcAft>
              <a:buClr>
                <a:schemeClr val="dk1"/>
              </a:buClr>
              <a:buSzPct val="55000"/>
              <a:buFont typeface="Arial"/>
              <a:buNone/>
            </a:pPr>
            <a:r>
              <a:rPr lang="en-US" sz="2000">
                <a:solidFill>
                  <a:srgbClr val="333333"/>
                </a:solidFill>
                <a:latin typeface="Calibri"/>
                <a:ea typeface="Calibri"/>
                <a:cs typeface="Calibri"/>
                <a:sym typeface="Calibri"/>
              </a:rPr>
              <a:t>             9) purpose - Category provided by the borrower for the loan request</a:t>
            </a:r>
            <a:endParaRPr sz="2000">
              <a:solidFill>
                <a:srgbClr val="333333"/>
              </a:solidFill>
              <a:latin typeface="Calibri"/>
              <a:ea typeface="Calibri"/>
              <a:cs typeface="Calibri"/>
              <a:sym typeface="Calibri"/>
            </a:endParaRPr>
          </a:p>
          <a:p>
            <a:pPr indent="0" lvl="0" marL="0" rtl="0" algn="l">
              <a:spcBef>
                <a:spcPts val="1000"/>
              </a:spcBef>
              <a:spcAft>
                <a:spcPts val="0"/>
              </a:spcAft>
              <a:buClr>
                <a:srgbClr val="333333"/>
              </a:buClr>
              <a:buSzPct val="100000"/>
              <a:buFont typeface="Arial"/>
              <a:buNone/>
            </a:pPr>
            <a:r>
              <a:t/>
            </a:r>
            <a:endParaRPr sz="2000">
              <a:solidFill>
                <a:srgbClr val="333333"/>
              </a:solidFill>
              <a:latin typeface="Calibri"/>
              <a:ea typeface="Calibri"/>
              <a:cs typeface="Calibri"/>
              <a:sym typeface="Calibri"/>
            </a:endParaRPr>
          </a:p>
          <a:p>
            <a:pPr indent="0" lvl="0" marL="0" rtl="0" algn="l">
              <a:spcBef>
                <a:spcPts val="1000"/>
              </a:spcBef>
              <a:spcAft>
                <a:spcPts val="0"/>
              </a:spcAft>
              <a:buClr>
                <a:srgbClr val="333333"/>
              </a:buClr>
              <a:buSzPct val="100000"/>
              <a:buFont typeface="Arial"/>
              <a:buNone/>
            </a:pPr>
            <a:r>
              <a:rPr b="1" lang="en-US" sz="2000">
                <a:solidFill>
                  <a:srgbClr val="333333"/>
                </a:solidFill>
                <a:latin typeface="Calibri"/>
                <a:ea typeface="Calibri"/>
                <a:cs typeface="Calibri"/>
                <a:sym typeface="Calibri"/>
              </a:rPr>
              <a:t>Note* - Some of the plots for Bivariate analysis is given in next slide</a:t>
            </a:r>
            <a:endParaRPr/>
          </a:p>
          <a:p>
            <a:pPr indent="0" lvl="0" marL="0" rtl="0" algn="l">
              <a:spcBef>
                <a:spcPts val="1000"/>
              </a:spcBef>
              <a:spcAft>
                <a:spcPts val="0"/>
              </a:spcAft>
              <a:buNone/>
            </a:pPr>
            <a:r>
              <a:t/>
            </a:r>
            <a:endParaRPr/>
          </a:p>
        </p:txBody>
      </p:sp>
      <p:sp>
        <p:nvSpPr>
          <p:cNvPr id="258" name="Google Shape;258;p33"/>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3460565" y="321734"/>
            <a:ext cx="7965600" cy="4716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PLOTS –</a:t>
            </a:r>
            <a:r>
              <a:rPr lang="en-US" sz="3200">
                <a:solidFill>
                  <a:srgbClr val="003366"/>
                </a:solidFill>
                <a:latin typeface="Calibri"/>
                <a:ea typeface="Calibri"/>
                <a:cs typeface="Calibri"/>
                <a:sym typeface="Calibri"/>
              </a:rPr>
              <a:t>BIVARIATE</a:t>
            </a:r>
            <a:r>
              <a:rPr b="1" lang="en-US" sz="3200">
                <a:solidFill>
                  <a:srgbClr val="003366"/>
                </a:solidFill>
                <a:latin typeface="Calibri"/>
                <a:ea typeface="Calibri"/>
                <a:cs typeface="Calibri"/>
                <a:sym typeface="Calibri"/>
              </a:rPr>
              <a:t> ANALYSIS</a:t>
            </a:r>
            <a:endParaRPr sz="3200"/>
          </a:p>
        </p:txBody>
      </p:sp>
      <p:sp>
        <p:nvSpPr>
          <p:cNvPr id="264" name="Google Shape;264;p34"/>
          <p:cNvSpPr txBox="1"/>
          <p:nvPr>
            <p:ph idx="12" type="sldNum"/>
          </p:nvPr>
        </p:nvSpPr>
        <p:spPr>
          <a:xfrm>
            <a:off x="10358437" y="457199"/>
            <a:ext cx="1067700" cy="4716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5" name="Google Shape;265;p34"/>
          <p:cNvPicPr preferRelativeResize="0"/>
          <p:nvPr/>
        </p:nvPicPr>
        <p:blipFill>
          <a:blip r:embed="rId3">
            <a:alphaModFix/>
          </a:blip>
          <a:stretch>
            <a:fillRect/>
          </a:stretch>
        </p:blipFill>
        <p:spPr>
          <a:xfrm>
            <a:off x="3641825" y="1064550"/>
            <a:ext cx="2758975" cy="1942525"/>
          </a:xfrm>
          <a:prstGeom prst="rect">
            <a:avLst/>
          </a:prstGeom>
          <a:noFill/>
          <a:ln>
            <a:noFill/>
          </a:ln>
        </p:spPr>
      </p:pic>
      <p:pic>
        <p:nvPicPr>
          <p:cNvPr id="266" name="Google Shape;266;p34"/>
          <p:cNvPicPr preferRelativeResize="0"/>
          <p:nvPr/>
        </p:nvPicPr>
        <p:blipFill>
          <a:blip r:embed="rId4">
            <a:alphaModFix/>
          </a:blip>
          <a:stretch>
            <a:fillRect/>
          </a:stretch>
        </p:blipFill>
        <p:spPr>
          <a:xfrm>
            <a:off x="7348075" y="1032700"/>
            <a:ext cx="3030900" cy="1942526"/>
          </a:xfrm>
          <a:prstGeom prst="rect">
            <a:avLst/>
          </a:prstGeom>
          <a:noFill/>
          <a:ln>
            <a:noFill/>
          </a:ln>
        </p:spPr>
      </p:pic>
      <p:pic>
        <p:nvPicPr>
          <p:cNvPr id="267" name="Google Shape;267;p34"/>
          <p:cNvPicPr preferRelativeResize="0"/>
          <p:nvPr/>
        </p:nvPicPr>
        <p:blipFill>
          <a:blip r:embed="rId5">
            <a:alphaModFix/>
          </a:blip>
          <a:stretch>
            <a:fillRect/>
          </a:stretch>
        </p:blipFill>
        <p:spPr>
          <a:xfrm>
            <a:off x="3641825" y="3733800"/>
            <a:ext cx="2724400" cy="2129575"/>
          </a:xfrm>
          <a:prstGeom prst="rect">
            <a:avLst/>
          </a:prstGeom>
          <a:noFill/>
          <a:ln>
            <a:noFill/>
          </a:ln>
        </p:spPr>
      </p:pic>
      <p:pic>
        <p:nvPicPr>
          <p:cNvPr id="268" name="Google Shape;268;p34"/>
          <p:cNvPicPr preferRelativeResize="0"/>
          <p:nvPr/>
        </p:nvPicPr>
        <p:blipFill>
          <a:blip r:embed="rId6">
            <a:alphaModFix/>
          </a:blip>
          <a:stretch>
            <a:fillRect/>
          </a:stretch>
        </p:blipFill>
        <p:spPr>
          <a:xfrm>
            <a:off x="7634025" y="3799050"/>
            <a:ext cx="2724400" cy="2064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914400" y="270934"/>
            <a:ext cx="6583800" cy="7704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OUTCOME FROM </a:t>
            </a:r>
            <a:r>
              <a:rPr lang="en-US" sz="3200">
                <a:solidFill>
                  <a:srgbClr val="003366"/>
                </a:solidFill>
                <a:latin typeface="Calibri"/>
                <a:ea typeface="Calibri"/>
                <a:cs typeface="Calibri"/>
                <a:sym typeface="Calibri"/>
              </a:rPr>
              <a:t>BIVARIATE </a:t>
            </a:r>
            <a:r>
              <a:rPr b="1" lang="en-US" sz="3200">
                <a:solidFill>
                  <a:srgbClr val="003366"/>
                </a:solidFill>
                <a:latin typeface="Calibri"/>
                <a:ea typeface="Calibri"/>
                <a:cs typeface="Calibri"/>
                <a:sym typeface="Calibri"/>
              </a:rPr>
              <a:t>ANALYSIS </a:t>
            </a:r>
            <a:endParaRPr/>
          </a:p>
        </p:txBody>
      </p:sp>
      <p:sp>
        <p:nvSpPr>
          <p:cNvPr id="274" name="Google Shape;274;p35"/>
          <p:cNvSpPr txBox="1"/>
          <p:nvPr>
            <p:ph idx="1" type="body"/>
          </p:nvPr>
        </p:nvSpPr>
        <p:spPr>
          <a:xfrm>
            <a:off x="914400" y="1227667"/>
            <a:ext cx="6583800" cy="4814400"/>
          </a:xfrm>
          <a:prstGeom prst="rect">
            <a:avLst/>
          </a:prstGeom>
          <a:noFill/>
          <a:ln>
            <a:noFill/>
          </a:ln>
        </p:spPr>
        <p:txBody>
          <a:bodyPr anchorCtr="0" anchor="t" bIns="0" lIns="91425" spcFirstLastPara="1" rIns="91425" wrap="square" tIns="0">
            <a:normAutofit fontScale="62500"/>
          </a:bodyPr>
          <a:lstStyle/>
          <a:p>
            <a:pPr indent="0" lvl="0" marL="0" rtl="0" algn="l">
              <a:lnSpc>
                <a:spcPct val="150000"/>
              </a:lnSpc>
              <a:spcBef>
                <a:spcPts val="0"/>
              </a:spcBef>
              <a:spcAft>
                <a:spcPts val="0"/>
              </a:spcAft>
              <a:buClr>
                <a:srgbClr val="333333"/>
              </a:buClr>
              <a:buSzPct val="100000"/>
              <a:buNone/>
            </a:pPr>
            <a:r>
              <a:rPr b="1" i="0" lang="en-US" sz="2000">
                <a:solidFill>
                  <a:srgbClr val="333333"/>
                </a:solidFill>
                <a:latin typeface="Calibri"/>
                <a:ea typeface="Calibri"/>
                <a:cs typeface="Calibri"/>
                <a:sym typeface="Calibri"/>
              </a:rPr>
              <a:t>For the Charged off loans the more chance of Applicant being default is as follows</a:t>
            </a:r>
            <a:endParaRPr/>
          </a:p>
          <a:p>
            <a:pPr indent="0" lvl="0" marL="0" rtl="0" algn="l">
              <a:lnSpc>
                <a:spcPct val="150000"/>
              </a:lnSpc>
              <a:spcBef>
                <a:spcPts val="0"/>
              </a:spcBef>
              <a:spcAft>
                <a:spcPts val="0"/>
              </a:spcAft>
              <a:buClr>
                <a:schemeClr val="accent6"/>
              </a:buClr>
              <a:buSzPct val="100000"/>
              <a:buNone/>
            </a:pPr>
            <a:r>
              <a:t/>
            </a:r>
            <a:endParaRPr b="0" i="0">
              <a:latin typeface="Arial"/>
              <a:ea typeface="Arial"/>
              <a:cs typeface="Arial"/>
              <a:sym typeface="Arial"/>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1)</a:t>
            </a:r>
            <a:r>
              <a:rPr b="0" i="0" lang="en-US" sz="2000">
                <a:solidFill>
                  <a:srgbClr val="333333"/>
                </a:solidFill>
                <a:latin typeface="Calibri"/>
                <a:ea typeface="Calibri"/>
                <a:cs typeface="Calibri"/>
                <a:sym typeface="Calibri"/>
              </a:rPr>
              <a:t> </a:t>
            </a:r>
            <a:r>
              <a:rPr lang="en-US" sz="2000">
                <a:solidFill>
                  <a:srgbClr val="333333"/>
                </a:solidFill>
                <a:latin typeface="Calibri"/>
                <a:ea typeface="Calibri"/>
                <a:cs typeface="Calibri"/>
                <a:sym typeface="Calibri"/>
              </a:rPr>
              <a:t>Applicants having income in the range of 60K-80K and home is mortgaged</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2) </a:t>
            </a:r>
            <a:r>
              <a:rPr lang="en-US" sz="2000">
                <a:solidFill>
                  <a:srgbClr val="333333"/>
                </a:solidFill>
                <a:latin typeface="Calibri"/>
                <a:ea typeface="Calibri"/>
                <a:cs typeface="Calibri"/>
                <a:sym typeface="Calibri"/>
              </a:rPr>
              <a:t>Applicants having income in the range of 84K-100K and employee length between 5 and 6</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3) </a:t>
            </a:r>
            <a:r>
              <a:rPr lang="en-US" sz="2000">
                <a:solidFill>
                  <a:srgbClr val="333333"/>
                </a:solidFill>
                <a:latin typeface="Calibri"/>
                <a:ea typeface="Calibri"/>
                <a:cs typeface="Calibri"/>
                <a:sym typeface="Calibri"/>
              </a:rPr>
              <a:t>Applicants having income in the range of 70K-80K and grade G and F</a:t>
            </a:r>
            <a:endParaRPr/>
          </a:p>
          <a:p>
            <a:pPr indent="0" lvl="0" marL="0" rtl="0" algn="l">
              <a:lnSpc>
                <a:spcPct val="150000"/>
              </a:lnSpc>
              <a:spcBef>
                <a:spcPts val="0"/>
              </a:spcBef>
              <a:spcAft>
                <a:spcPts val="0"/>
              </a:spcAft>
              <a:buClr>
                <a:srgbClr val="333333"/>
              </a:buClr>
              <a:buSzPct val="100000"/>
              <a:buNone/>
            </a:pPr>
            <a:r>
              <a:rPr b="0" i="0" lang="en-US" sz="2000">
                <a:solidFill>
                  <a:srgbClr val="333333"/>
                </a:solidFill>
                <a:latin typeface="Calibri"/>
                <a:ea typeface="Calibri"/>
                <a:cs typeface="Calibri"/>
                <a:sym typeface="Calibri"/>
              </a:rPr>
              <a:t>4) </a:t>
            </a:r>
            <a:r>
              <a:rPr lang="en-US" sz="2000">
                <a:solidFill>
                  <a:srgbClr val="333333"/>
                </a:solidFill>
                <a:latin typeface="Calibri"/>
                <a:ea typeface="Calibri"/>
                <a:cs typeface="Calibri"/>
                <a:sym typeface="Calibri"/>
              </a:rPr>
              <a:t>Applicants having income in the range of 116K-132K and who has installments greater than 500</a:t>
            </a:r>
            <a:endParaRPr/>
          </a:p>
          <a:p>
            <a:pPr indent="0" lvl="0" marL="0" rtl="0" algn="l">
              <a:lnSpc>
                <a:spcPct val="150000"/>
              </a:lnSpc>
              <a:spcBef>
                <a:spcPts val="0"/>
              </a:spcBef>
              <a:spcAft>
                <a:spcPts val="0"/>
              </a:spcAft>
              <a:buClr>
                <a:srgbClr val="333333"/>
              </a:buClr>
              <a:buSzPct val="100000"/>
              <a:buNone/>
            </a:pPr>
            <a:r>
              <a:rPr lang="en-US" sz="2000">
                <a:solidFill>
                  <a:srgbClr val="333333"/>
                </a:solidFill>
                <a:latin typeface="Calibri"/>
                <a:ea typeface="Calibri"/>
                <a:cs typeface="Calibri"/>
                <a:sym typeface="Calibri"/>
              </a:rPr>
              <a:t>5) Applicants having income in the range of 70K-80K and interest rates in range of 21% -25%</a:t>
            </a:r>
            <a:endParaRPr sz="2000">
              <a:solidFill>
                <a:srgbClr val="333333"/>
              </a:solidFill>
              <a:latin typeface="Calibri"/>
              <a:ea typeface="Calibri"/>
              <a:cs typeface="Calibri"/>
              <a:sym typeface="Calibri"/>
            </a:endParaRPr>
          </a:p>
          <a:p>
            <a:pPr indent="0" lvl="0" marL="0" rtl="0" algn="l">
              <a:lnSpc>
                <a:spcPct val="150000"/>
              </a:lnSpc>
              <a:spcBef>
                <a:spcPts val="0"/>
              </a:spcBef>
              <a:spcAft>
                <a:spcPts val="0"/>
              </a:spcAft>
              <a:buClr>
                <a:srgbClr val="333333"/>
              </a:buClr>
              <a:buSzPct val="100000"/>
              <a:buNone/>
            </a:pPr>
            <a:r>
              <a:rPr lang="en-US" sz="2000">
                <a:solidFill>
                  <a:srgbClr val="333333"/>
                </a:solidFill>
                <a:latin typeface="Calibri"/>
                <a:ea typeface="Calibri"/>
                <a:cs typeface="Calibri"/>
                <a:sym typeface="Calibri"/>
              </a:rPr>
              <a:t>6) Applicants having loan amount in the range of 12k-14k and  taken a loan for small business</a:t>
            </a:r>
            <a:endParaRPr sz="2000">
              <a:solidFill>
                <a:srgbClr val="333333"/>
              </a:solidFill>
              <a:latin typeface="Calibri"/>
              <a:ea typeface="Calibri"/>
              <a:cs typeface="Calibri"/>
              <a:sym typeface="Calibri"/>
            </a:endParaRPr>
          </a:p>
          <a:p>
            <a:pPr indent="0" lvl="0" marL="0" rtl="0" algn="l">
              <a:lnSpc>
                <a:spcPct val="150000"/>
              </a:lnSpc>
              <a:spcBef>
                <a:spcPts val="0"/>
              </a:spcBef>
              <a:spcAft>
                <a:spcPts val="0"/>
              </a:spcAft>
              <a:buClr>
                <a:srgbClr val="333333"/>
              </a:buClr>
              <a:buSzPct val="100000"/>
              <a:buNone/>
            </a:pPr>
            <a:r>
              <a:rPr lang="en-US" sz="2000">
                <a:solidFill>
                  <a:srgbClr val="333333"/>
                </a:solidFill>
                <a:latin typeface="Calibri"/>
                <a:ea typeface="Calibri"/>
                <a:cs typeface="Calibri"/>
                <a:sym typeface="Calibri"/>
              </a:rPr>
              <a:t>7) Applicants having loan amount in the range of 32k-36k and annual income in range of 70k-80k</a:t>
            </a:r>
            <a:endParaRPr sz="2000">
              <a:solidFill>
                <a:srgbClr val="333333"/>
              </a:solidFill>
              <a:latin typeface="Calibri"/>
              <a:ea typeface="Calibri"/>
              <a:cs typeface="Calibri"/>
              <a:sym typeface="Calibri"/>
            </a:endParaRPr>
          </a:p>
          <a:p>
            <a:pPr indent="0" lvl="0" marL="0" rtl="0" algn="l">
              <a:lnSpc>
                <a:spcPct val="150000"/>
              </a:lnSpc>
              <a:spcBef>
                <a:spcPts val="0"/>
              </a:spcBef>
              <a:spcAft>
                <a:spcPts val="0"/>
              </a:spcAft>
              <a:buClr>
                <a:srgbClr val="333333"/>
              </a:buClr>
              <a:buSzPct val="100000"/>
              <a:buNone/>
            </a:pPr>
            <a:r>
              <a:rPr lang="en-US" sz="2000">
                <a:solidFill>
                  <a:srgbClr val="333333"/>
                </a:solidFill>
                <a:latin typeface="Calibri"/>
                <a:ea typeface="Calibri"/>
                <a:cs typeface="Calibri"/>
                <a:sym typeface="Calibri"/>
              </a:rPr>
              <a:t>8) Applicants having loan amount in the range of 12k-14k and  who are not owning the home</a:t>
            </a:r>
            <a:endParaRPr sz="2000">
              <a:solidFill>
                <a:srgbClr val="333333"/>
              </a:solidFill>
              <a:latin typeface="Calibri"/>
              <a:ea typeface="Calibri"/>
              <a:cs typeface="Calibri"/>
              <a:sym typeface="Calibri"/>
            </a:endParaRPr>
          </a:p>
          <a:p>
            <a:pPr indent="0" lvl="0" marL="0" rtl="0" algn="l">
              <a:lnSpc>
                <a:spcPct val="150000"/>
              </a:lnSpc>
              <a:spcBef>
                <a:spcPts val="0"/>
              </a:spcBef>
              <a:spcAft>
                <a:spcPts val="0"/>
              </a:spcAft>
              <a:buClr>
                <a:srgbClr val="333333"/>
              </a:buClr>
              <a:buSzPct val="100000"/>
              <a:buNone/>
            </a:pPr>
            <a:r>
              <a:rPr lang="en-US" sz="2000">
                <a:solidFill>
                  <a:srgbClr val="333333"/>
                </a:solidFill>
                <a:latin typeface="Calibri"/>
                <a:ea typeface="Calibri"/>
                <a:cs typeface="Calibri"/>
                <a:sym typeface="Calibri"/>
              </a:rPr>
              <a:t>9)  Applicants having loan amount in the range of 32k-36k and Interest rates in the range of 15-17.5</a:t>
            </a:r>
            <a:endParaRPr sz="2000">
              <a:solidFill>
                <a:srgbClr val="333333"/>
              </a:solidFill>
              <a:latin typeface="Calibri"/>
              <a:ea typeface="Calibri"/>
              <a:cs typeface="Calibri"/>
              <a:sym typeface="Calibri"/>
            </a:endParaRPr>
          </a:p>
          <a:p>
            <a:pPr indent="0" lvl="0" marL="0" rtl="0" algn="l">
              <a:lnSpc>
                <a:spcPct val="150000"/>
              </a:lnSpc>
              <a:spcBef>
                <a:spcPts val="0"/>
              </a:spcBef>
              <a:spcAft>
                <a:spcPts val="0"/>
              </a:spcAft>
              <a:buClr>
                <a:srgbClr val="333333"/>
              </a:buClr>
              <a:buSzPct val="100000"/>
              <a:buNone/>
            </a:pPr>
            <a:r>
              <a:rPr lang="en-US" sz="2000">
                <a:solidFill>
                  <a:srgbClr val="333333"/>
                </a:solidFill>
                <a:latin typeface="Calibri"/>
                <a:ea typeface="Calibri"/>
                <a:cs typeface="Calibri"/>
                <a:sym typeface="Calibri"/>
              </a:rPr>
              <a:t>10) Applicants having loan amount in the range of 15k-17.5k and Grade is F</a:t>
            </a:r>
            <a:endParaRPr sz="2000">
              <a:solidFill>
                <a:srgbClr val="333333"/>
              </a:solidFill>
              <a:latin typeface="Calibri"/>
              <a:ea typeface="Calibri"/>
              <a:cs typeface="Calibri"/>
              <a:sym typeface="Calibri"/>
            </a:endParaRPr>
          </a:p>
          <a:p>
            <a:pPr indent="0" lvl="0" marL="0" rtl="0" algn="l">
              <a:lnSpc>
                <a:spcPct val="150000"/>
              </a:lnSpc>
              <a:spcBef>
                <a:spcPts val="0"/>
              </a:spcBef>
              <a:spcAft>
                <a:spcPts val="0"/>
              </a:spcAft>
              <a:buClr>
                <a:schemeClr val="accent6"/>
              </a:buClr>
              <a:buSzPct val="100000"/>
              <a:buNone/>
            </a:pPr>
            <a:r>
              <a:t/>
            </a:r>
            <a:endParaRPr/>
          </a:p>
        </p:txBody>
      </p:sp>
      <p:sp>
        <p:nvSpPr>
          <p:cNvPr id="275" name="Google Shape;275;p35"/>
          <p:cNvSpPr txBox="1"/>
          <p:nvPr>
            <p:ph idx="12" type="sldNum"/>
          </p:nvPr>
        </p:nvSpPr>
        <p:spPr>
          <a:xfrm>
            <a:off x="10358437" y="457199"/>
            <a:ext cx="1067700" cy="4716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3460575" y="457200"/>
            <a:ext cx="7965600" cy="6360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sz="3200">
                <a:solidFill>
                  <a:srgbClr val="003366"/>
                </a:solidFill>
                <a:latin typeface="Calibri"/>
                <a:ea typeface="Calibri"/>
                <a:cs typeface="Calibri"/>
                <a:sym typeface="Calibri"/>
              </a:rPr>
              <a:t>CORRELATION </a:t>
            </a:r>
            <a:r>
              <a:rPr lang="en-US" sz="3200">
                <a:solidFill>
                  <a:srgbClr val="003366"/>
                </a:solidFill>
                <a:latin typeface="Calibri"/>
                <a:ea typeface="Calibri"/>
                <a:cs typeface="Calibri"/>
                <a:sym typeface="Calibri"/>
              </a:rPr>
              <a:t>ANALYSIS</a:t>
            </a:r>
            <a:endParaRPr/>
          </a:p>
        </p:txBody>
      </p:sp>
      <p:sp>
        <p:nvSpPr>
          <p:cNvPr id="281" name="Google Shape;281;p36"/>
          <p:cNvSpPr txBox="1"/>
          <p:nvPr>
            <p:ph idx="1" type="body"/>
          </p:nvPr>
        </p:nvSpPr>
        <p:spPr>
          <a:xfrm>
            <a:off x="3460575" y="1470200"/>
            <a:ext cx="8532900" cy="4892400"/>
          </a:xfrm>
          <a:prstGeom prst="rect">
            <a:avLst/>
          </a:prstGeom>
        </p:spPr>
        <p:txBody>
          <a:bodyPr anchorCtr="0" anchor="t" bIns="0" lIns="91425" spcFirstLastPara="1" rIns="91425" wrap="square" tIns="0">
            <a:normAutofit fontScale="92500" lnSpcReduction="20000"/>
          </a:bodyPr>
          <a:lstStyle/>
          <a:p>
            <a:pPr indent="-347472" lvl="0" marL="347472" rtl="0" algn="l">
              <a:spcBef>
                <a:spcPts val="0"/>
              </a:spcBef>
              <a:spcAft>
                <a:spcPts val="0"/>
              </a:spcAft>
              <a:buClr>
                <a:srgbClr val="333333"/>
              </a:buClr>
              <a:buSzPct val="100000"/>
              <a:buChar char="•"/>
            </a:pPr>
            <a:r>
              <a:rPr lang="en-US" sz="2000">
                <a:solidFill>
                  <a:srgbClr val="333333"/>
                </a:solidFill>
                <a:latin typeface="Calibri"/>
                <a:ea typeface="Calibri"/>
                <a:cs typeface="Calibri"/>
                <a:sym typeface="Calibri"/>
              </a:rPr>
              <a:t>Correlation </a:t>
            </a:r>
            <a:r>
              <a:rPr lang="en-US" sz="2000">
                <a:solidFill>
                  <a:srgbClr val="333333"/>
                </a:solidFill>
                <a:latin typeface="Calibri"/>
                <a:ea typeface="Calibri"/>
                <a:cs typeface="Calibri"/>
                <a:sym typeface="Calibri"/>
              </a:rPr>
              <a:t>analysis for the Charged off Applicants were mainly performed on below attributes by plotting the heat map</a:t>
            </a:r>
            <a:endParaRPr/>
          </a:p>
          <a:p>
            <a:pPr indent="0" lvl="0" marL="0" rtl="0" algn="l">
              <a:spcBef>
                <a:spcPts val="1000"/>
              </a:spcBef>
              <a:spcAft>
                <a:spcPts val="0"/>
              </a:spcAft>
              <a:buNone/>
            </a:pPr>
            <a:r>
              <a:rPr lang="en-US" sz="2000">
                <a:solidFill>
                  <a:srgbClr val="333333"/>
                </a:solidFill>
                <a:latin typeface="Calibri"/>
                <a:ea typeface="Calibri"/>
                <a:cs typeface="Calibri"/>
                <a:sym typeface="Calibri"/>
              </a:rPr>
              <a:t>             1) l</a:t>
            </a:r>
            <a:r>
              <a:rPr lang="en-US" sz="2000">
                <a:solidFill>
                  <a:srgbClr val="333333"/>
                </a:solidFill>
                <a:latin typeface="Calibri"/>
                <a:ea typeface="Calibri"/>
                <a:cs typeface="Calibri"/>
                <a:sym typeface="Calibri"/>
              </a:rPr>
              <a:t>oan_amnt </a:t>
            </a:r>
            <a:endParaRPr sz="2000">
              <a:solidFill>
                <a:srgbClr val="333333"/>
              </a:solidFill>
              <a:latin typeface="Calibri"/>
              <a:ea typeface="Calibri"/>
              <a:cs typeface="Calibri"/>
              <a:sym typeface="Calibri"/>
            </a:endParaRPr>
          </a:p>
          <a:p>
            <a:pPr indent="0" lvl="0" marL="0" rtl="0" algn="l">
              <a:spcBef>
                <a:spcPts val="1000"/>
              </a:spcBef>
              <a:spcAft>
                <a:spcPts val="0"/>
              </a:spcAft>
              <a:buNone/>
            </a:pPr>
            <a:r>
              <a:rPr lang="en-US" sz="2000">
                <a:solidFill>
                  <a:srgbClr val="333333"/>
                </a:solidFill>
                <a:latin typeface="Calibri"/>
                <a:ea typeface="Calibri"/>
                <a:cs typeface="Calibri"/>
                <a:sym typeface="Calibri"/>
              </a:rPr>
              <a:t>             2)  funded_amnt</a:t>
            </a:r>
            <a:endParaRPr sz="2000">
              <a:solidFill>
                <a:srgbClr val="333333"/>
              </a:solidFill>
              <a:latin typeface="Calibri"/>
              <a:ea typeface="Calibri"/>
              <a:cs typeface="Calibri"/>
              <a:sym typeface="Calibri"/>
            </a:endParaRPr>
          </a:p>
          <a:p>
            <a:pPr indent="0" lvl="0" marL="0" rtl="0" algn="l">
              <a:spcBef>
                <a:spcPts val="1000"/>
              </a:spcBef>
              <a:spcAft>
                <a:spcPts val="0"/>
              </a:spcAft>
              <a:buNone/>
            </a:pPr>
            <a:r>
              <a:rPr lang="en-US" sz="2000">
                <a:solidFill>
                  <a:srgbClr val="333333"/>
                </a:solidFill>
                <a:latin typeface="Calibri"/>
                <a:ea typeface="Calibri"/>
                <a:cs typeface="Calibri"/>
                <a:sym typeface="Calibri"/>
              </a:rPr>
              <a:t>             3) int_rate </a:t>
            </a:r>
            <a:endParaRPr sz="2000">
              <a:solidFill>
                <a:srgbClr val="333333"/>
              </a:solidFill>
              <a:latin typeface="Calibri"/>
              <a:ea typeface="Calibri"/>
              <a:cs typeface="Calibri"/>
              <a:sym typeface="Calibri"/>
            </a:endParaRPr>
          </a:p>
          <a:p>
            <a:pPr indent="0" lvl="0" marL="0" rtl="0" algn="l">
              <a:spcBef>
                <a:spcPts val="1000"/>
              </a:spcBef>
              <a:spcAft>
                <a:spcPts val="0"/>
              </a:spcAft>
              <a:buNone/>
            </a:pPr>
            <a:r>
              <a:rPr lang="en-US" sz="2000">
                <a:solidFill>
                  <a:srgbClr val="333333"/>
                </a:solidFill>
                <a:latin typeface="Calibri"/>
                <a:ea typeface="Calibri"/>
                <a:cs typeface="Calibri"/>
                <a:sym typeface="Calibri"/>
              </a:rPr>
              <a:t>             4) funded_amnt_inv</a:t>
            </a:r>
            <a:endParaRPr sz="2000">
              <a:solidFill>
                <a:srgbClr val="333333"/>
              </a:solidFill>
              <a:latin typeface="Calibri"/>
              <a:ea typeface="Calibri"/>
              <a:cs typeface="Calibri"/>
              <a:sym typeface="Calibri"/>
            </a:endParaRPr>
          </a:p>
          <a:p>
            <a:pPr indent="0" lvl="0" marL="0" rtl="0" algn="l">
              <a:spcBef>
                <a:spcPts val="1000"/>
              </a:spcBef>
              <a:spcAft>
                <a:spcPts val="0"/>
              </a:spcAft>
              <a:buNone/>
            </a:pPr>
            <a:r>
              <a:rPr lang="en-US" sz="2000">
                <a:solidFill>
                  <a:srgbClr val="333333"/>
                </a:solidFill>
                <a:latin typeface="Calibri"/>
                <a:ea typeface="Calibri"/>
                <a:cs typeface="Calibri"/>
                <a:sym typeface="Calibri"/>
              </a:rPr>
              <a:t>             5) installment</a:t>
            </a:r>
            <a:endParaRPr sz="2000">
              <a:solidFill>
                <a:srgbClr val="333333"/>
              </a:solidFill>
              <a:latin typeface="Calibri"/>
              <a:ea typeface="Calibri"/>
              <a:cs typeface="Calibri"/>
              <a:sym typeface="Calibri"/>
            </a:endParaRPr>
          </a:p>
          <a:p>
            <a:pPr indent="0" lvl="0" marL="0" rtl="0" algn="l">
              <a:spcBef>
                <a:spcPts val="1000"/>
              </a:spcBef>
              <a:spcAft>
                <a:spcPts val="0"/>
              </a:spcAft>
              <a:buNone/>
            </a:pPr>
            <a:r>
              <a:rPr lang="en-US" sz="2000">
                <a:solidFill>
                  <a:srgbClr val="333333"/>
                </a:solidFill>
                <a:latin typeface="Calibri"/>
                <a:ea typeface="Calibri"/>
                <a:cs typeface="Calibri"/>
                <a:sym typeface="Calibri"/>
              </a:rPr>
              <a:t>             6) dti</a:t>
            </a:r>
            <a:endParaRPr sz="2000">
              <a:solidFill>
                <a:srgbClr val="333333"/>
              </a:solidFill>
              <a:latin typeface="Calibri"/>
              <a:ea typeface="Calibri"/>
              <a:cs typeface="Calibri"/>
              <a:sym typeface="Calibri"/>
            </a:endParaRPr>
          </a:p>
          <a:p>
            <a:pPr indent="0" lvl="0" marL="0" rtl="0" algn="l">
              <a:spcBef>
                <a:spcPts val="1000"/>
              </a:spcBef>
              <a:spcAft>
                <a:spcPts val="0"/>
              </a:spcAft>
              <a:buNone/>
            </a:pPr>
            <a:r>
              <a:rPr lang="en-US" sz="2000">
                <a:solidFill>
                  <a:srgbClr val="333333"/>
                </a:solidFill>
                <a:latin typeface="Calibri"/>
                <a:ea typeface="Calibri"/>
                <a:cs typeface="Calibri"/>
                <a:sym typeface="Calibri"/>
              </a:rPr>
              <a:t>             7) term</a:t>
            </a:r>
            <a:endParaRPr sz="2000">
              <a:solidFill>
                <a:srgbClr val="333333"/>
              </a:solidFill>
              <a:latin typeface="Calibri"/>
              <a:ea typeface="Calibri"/>
              <a:cs typeface="Calibri"/>
              <a:sym typeface="Calibri"/>
            </a:endParaRPr>
          </a:p>
          <a:p>
            <a:pPr indent="0" lvl="0" marL="0" rtl="0" algn="l">
              <a:spcBef>
                <a:spcPts val="1000"/>
              </a:spcBef>
              <a:spcAft>
                <a:spcPts val="0"/>
              </a:spcAft>
              <a:buNone/>
            </a:pPr>
            <a:r>
              <a:rPr lang="en-US" sz="2000">
                <a:solidFill>
                  <a:srgbClr val="333333"/>
                </a:solidFill>
                <a:latin typeface="Calibri"/>
                <a:ea typeface="Calibri"/>
                <a:cs typeface="Calibri"/>
                <a:sym typeface="Calibri"/>
              </a:rPr>
              <a:t>             8) annual_inc</a:t>
            </a:r>
            <a:endParaRPr sz="2000">
              <a:solidFill>
                <a:srgbClr val="333333"/>
              </a:solidFill>
              <a:latin typeface="Calibri"/>
              <a:ea typeface="Calibri"/>
              <a:cs typeface="Calibri"/>
              <a:sym typeface="Calibri"/>
            </a:endParaRPr>
          </a:p>
          <a:p>
            <a:pPr indent="0" lvl="0" marL="0" rtl="0" algn="l">
              <a:spcBef>
                <a:spcPts val="1000"/>
              </a:spcBef>
              <a:spcAft>
                <a:spcPts val="0"/>
              </a:spcAft>
              <a:buNone/>
            </a:pPr>
            <a:r>
              <a:rPr lang="en-US" sz="2000">
                <a:solidFill>
                  <a:srgbClr val="333333"/>
                </a:solidFill>
                <a:latin typeface="Calibri"/>
                <a:ea typeface="Calibri"/>
                <a:cs typeface="Calibri"/>
                <a:sym typeface="Calibri"/>
              </a:rPr>
              <a:t>             9) emp_length</a:t>
            </a:r>
            <a:endParaRPr sz="2000">
              <a:solidFill>
                <a:srgbClr val="333333"/>
              </a:solidFill>
              <a:latin typeface="Calibri"/>
              <a:ea typeface="Calibri"/>
              <a:cs typeface="Calibri"/>
              <a:sym typeface="Calibri"/>
            </a:endParaRPr>
          </a:p>
          <a:p>
            <a:pPr indent="0" lvl="0" marL="0" rtl="0" algn="l">
              <a:spcBef>
                <a:spcPts val="1000"/>
              </a:spcBef>
              <a:spcAft>
                <a:spcPts val="0"/>
              </a:spcAft>
              <a:buNone/>
            </a:pPr>
            <a:r>
              <a:t/>
            </a:r>
            <a:endParaRPr sz="2000">
              <a:solidFill>
                <a:srgbClr val="333333"/>
              </a:solidFill>
              <a:latin typeface="Calibri"/>
              <a:ea typeface="Calibri"/>
              <a:cs typeface="Calibri"/>
              <a:sym typeface="Calibri"/>
            </a:endParaRPr>
          </a:p>
          <a:p>
            <a:pPr indent="0" lvl="0" marL="0" rtl="0" algn="l">
              <a:spcBef>
                <a:spcPts val="1000"/>
              </a:spcBef>
              <a:spcAft>
                <a:spcPts val="0"/>
              </a:spcAft>
              <a:buNone/>
            </a:pPr>
            <a:r>
              <a:rPr b="1" lang="en-US" sz="2000">
                <a:solidFill>
                  <a:srgbClr val="333333"/>
                </a:solidFill>
                <a:latin typeface="Calibri"/>
                <a:ea typeface="Calibri"/>
                <a:cs typeface="Calibri"/>
                <a:sym typeface="Calibri"/>
              </a:rPr>
              <a:t>Note* - Plots for Correlation analysis is given in next slide</a:t>
            </a:r>
            <a:endParaRPr/>
          </a:p>
          <a:p>
            <a:pPr indent="0" lvl="0" marL="0" rtl="0" algn="l">
              <a:spcBef>
                <a:spcPts val="1000"/>
              </a:spcBef>
              <a:spcAft>
                <a:spcPts val="0"/>
              </a:spcAft>
              <a:buNone/>
            </a:pPr>
            <a:r>
              <a:t/>
            </a:r>
            <a:endParaRPr/>
          </a:p>
        </p:txBody>
      </p:sp>
      <p:sp>
        <p:nvSpPr>
          <p:cNvPr id="282" name="Google Shape;282;p36"/>
          <p:cNvSpPr txBox="1"/>
          <p:nvPr>
            <p:ph idx="12" type="sldNum"/>
          </p:nvPr>
        </p:nvSpPr>
        <p:spPr>
          <a:xfrm>
            <a:off x="10358437" y="457199"/>
            <a:ext cx="1067700" cy="4716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3460565" y="321734"/>
            <a:ext cx="7965600" cy="4716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PLOTS –</a:t>
            </a:r>
            <a:r>
              <a:rPr lang="en-US" sz="3200">
                <a:solidFill>
                  <a:srgbClr val="003366"/>
                </a:solidFill>
                <a:latin typeface="Calibri"/>
                <a:ea typeface="Calibri"/>
                <a:cs typeface="Calibri"/>
                <a:sym typeface="Calibri"/>
              </a:rPr>
              <a:t>CORRELATION</a:t>
            </a:r>
            <a:r>
              <a:rPr b="1" lang="en-US" sz="3200">
                <a:solidFill>
                  <a:srgbClr val="003366"/>
                </a:solidFill>
                <a:latin typeface="Calibri"/>
                <a:ea typeface="Calibri"/>
                <a:cs typeface="Calibri"/>
                <a:sym typeface="Calibri"/>
              </a:rPr>
              <a:t> ANALYSIS</a:t>
            </a:r>
            <a:endParaRPr sz="3200"/>
          </a:p>
        </p:txBody>
      </p:sp>
      <p:sp>
        <p:nvSpPr>
          <p:cNvPr id="288" name="Google Shape;288;p37"/>
          <p:cNvSpPr txBox="1"/>
          <p:nvPr>
            <p:ph idx="12" type="sldNum"/>
          </p:nvPr>
        </p:nvSpPr>
        <p:spPr>
          <a:xfrm>
            <a:off x="10358437" y="457199"/>
            <a:ext cx="1067700" cy="4716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9" name="Google Shape;289;p37"/>
          <p:cNvPicPr preferRelativeResize="0"/>
          <p:nvPr/>
        </p:nvPicPr>
        <p:blipFill>
          <a:blip r:embed="rId3">
            <a:alphaModFix/>
          </a:blip>
          <a:stretch>
            <a:fillRect/>
          </a:stretch>
        </p:blipFill>
        <p:spPr>
          <a:xfrm>
            <a:off x="4183125" y="1588649"/>
            <a:ext cx="4019550" cy="3171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914400" y="1057274"/>
            <a:ext cx="6583680" cy="1531357"/>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OVERVIEW </a:t>
            </a:r>
            <a:endParaRPr/>
          </a:p>
        </p:txBody>
      </p:sp>
      <p:sp>
        <p:nvSpPr>
          <p:cNvPr id="153" name="Google Shape;153;p20"/>
          <p:cNvSpPr txBox="1"/>
          <p:nvPr>
            <p:ph idx="1" type="body"/>
          </p:nvPr>
        </p:nvSpPr>
        <p:spPr>
          <a:xfrm>
            <a:off x="914400" y="2834640"/>
            <a:ext cx="6583680" cy="3207344"/>
          </a:xfrm>
          <a:prstGeom prst="rect">
            <a:avLst/>
          </a:prstGeom>
          <a:noFill/>
          <a:ln>
            <a:noFill/>
          </a:ln>
        </p:spPr>
        <p:txBody>
          <a:bodyPr anchorCtr="0" anchor="t" bIns="0" lIns="91425" spcFirstLastPara="1" rIns="91425" wrap="square" tIns="0">
            <a:normAutofit fontScale="55000" lnSpcReduction="20000"/>
          </a:bodyPr>
          <a:lstStyle/>
          <a:p>
            <a:pPr indent="0" lvl="0" marL="0" rtl="0" algn="l">
              <a:lnSpc>
                <a:spcPct val="150000"/>
              </a:lnSpc>
              <a:spcBef>
                <a:spcPts val="0"/>
              </a:spcBef>
              <a:spcAft>
                <a:spcPts val="0"/>
              </a:spcAft>
              <a:buClr>
                <a:srgbClr val="333333"/>
              </a:buClr>
              <a:buSzPct val="100000"/>
              <a:buNone/>
            </a:pPr>
            <a:r>
              <a:rPr lang="en-US" sz="2000">
                <a:solidFill>
                  <a:srgbClr val="333333"/>
                </a:solidFill>
                <a:latin typeface="Calibri"/>
                <a:ea typeface="Calibri"/>
                <a:cs typeface="Calibri"/>
                <a:sym typeface="Calibri"/>
              </a:rPr>
              <a:t>Lending Club is a consumer finance company which specializes in lending various types of loans to urban customers. When the company receives a loan application, the company has to make a decision for loan approval based on the applicant’s profile.</a:t>
            </a:r>
            <a:endParaRPr/>
          </a:p>
          <a:p>
            <a:pPr indent="0" lvl="0" marL="0" rtl="0" algn="l">
              <a:lnSpc>
                <a:spcPct val="150000"/>
              </a:lnSpc>
              <a:spcBef>
                <a:spcPts val="0"/>
              </a:spcBef>
              <a:spcAft>
                <a:spcPts val="0"/>
              </a:spcAft>
              <a:buClr>
                <a:srgbClr val="333333"/>
              </a:buClr>
              <a:buSzPct val="100000"/>
              <a:buNone/>
            </a:pPr>
            <a:r>
              <a:rPr lang="en-US" sz="2000">
                <a:solidFill>
                  <a:srgbClr val="333333"/>
                </a:solidFill>
                <a:latin typeface="Calibri"/>
                <a:ea typeface="Calibri"/>
                <a:cs typeface="Calibri"/>
                <a:sym typeface="Calibri"/>
              </a:rPr>
              <a:t> </a:t>
            </a:r>
            <a:endParaRPr/>
          </a:p>
          <a:p>
            <a:pPr indent="0" lvl="0" marL="0" rtl="0" algn="l">
              <a:lnSpc>
                <a:spcPct val="150000"/>
              </a:lnSpc>
              <a:spcBef>
                <a:spcPts val="0"/>
              </a:spcBef>
              <a:spcAft>
                <a:spcPts val="0"/>
              </a:spcAft>
              <a:buClr>
                <a:srgbClr val="333333"/>
              </a:buClr>
              <a:buSzPct val="100000"/>
              <a:buNone/>
            </a:pPr>
            <a:r>
              <a:rPr lang="en-US" sz="2000">
                <a:solidFill>
                  <a:srgbClr val="333333"/>
                </a:solidFill>
                <a:latin typeface="Calibri"/>
                <a:ea typeface="Calibri"/>
                <a:cs typeface="Calibri"/>
                <a:sym typeface="Calibri"/>
              </a:rPr>
              <a:t>Two types of risks are associated with the bank’s decision:</a:t>
            </a:r>
            <a:endParaRPr/>
          </a:p>
          <a:p>
            <a:pPr indent="-69850" lvl="0" marL="0" rtl="0" algn="l">
              <a:lnSpc>
                <a:spcPct val="150000"/>
              </a:lnSpc>
              <a:spcBef>
                <a:spcPts val="0"/>
              </a:spcBef>
              <a:spcAft>
                <a:spcPts val="0"/>
              </a:spcAft>
              <a:buClr>
                <a:srgbClr val="333333"/>
              </a:buClr>
              <a:buSzPct val="100000"/>
              <a:buFont typeface="Arial"/>
              <a:buChar char="•"/>
            </a:pPr>
            <a:r>
              <a:rPr lang="en-US" sz="2000">
                <a:solidFill>
                  <a:srgbClr val="333333"/>
                </a:solidFill>
                <a:latin typeface="Calibri"/>
                <a:ea typeface="Calibri"/>
                <a:cs typeface="Calibri"/>
                <a:sym typeface="Calibri"/>
              </a:rPr>
              <a:t> If the applicant is likely to repay the loan</a:t>
            </a:r>
            <a:endParaRPr/>
          </a:p>
          <a:p>
            <a:pPr indent="0" lvl="0" marL="0" rtl="0" algn="l">
              <a:lnSpc>
                <a:spcPct val="150000"/>
              </a:lnSpc>
              <a:spcBef>
                <a:spcPts val="0"/>
              </a:spcBef>
              <a:spcAft>
                <a:spcPts val="0"/>
              </a:spcAft>
              <a:buClr>
                <a:srgbClr val="333333"/>
              </a:buClr>
              <a:buSzPct val="100000"/>
              <a:buNone/>
            </a:pPr>
            <a:r>
              <a:rPr lang="en-US" sz="2000">
                <a:solidFill>
                  <a:srgbClr val="333333"/>
                </a:solidFill>
                <a:latin typeface="Calibri"/>
                <a:ea typeface="Calibri"/>
                <a:cs typeface="Calibri"/>
                <a:sym typeface="Calibri"/>
              </a:rPr>
              <a:t>          then not approving the loan results in a loss of business to the company</a:t>
            </a:r>
            <a:endParaRPr/>
          </a:p>
          <a:p>
            <a:pPr indent="-69850" lvl="0" marL="0" rtl="0" algn="l">
              <a:lnSpc>
                <a:spcPct val="150000"/>
              </a:lnSpc>
              <a:spcBef>
                <a:spcPts val="0"/>
              </a:spcBef>
              <a:spcAft>
                <a:spcPts val="0"/>
              </a:spcAft>
              <a:buClr>
                <a:srgbClr val="333333"/>
              </a:buClr>
              <a:buSzPct val="100000"/>
              <a:buFont typeface="Arial"/>
              <a:buChar char="•"/>
            </a:pPr>
            <a:r>
              <a:rPr lang="en-US" sz="2000">
                <a:solidFill>
                  <a:srgbClr val="333333"/>
                </a:solidFill>
                <a:latin typeface="Calibri"/>
                <a:ea typeface="Calibri"/>
                <a:cs typeface="Calibri"/>
                <a:sym typeface="Calibri"/>
              </a:rPr>
              <a:t> If the applicant is not likely to repay the loan</a:t>
            </a:r>
            <a:endParaRPr/>
          </a:p>
          <a:p>
            <a:pPr indent="0" lvl="0" marL="0" rtl="0" algn="l">
              <a:lnSpc>
                <a:spcPct val="150000"/>
              </a:lnSpc>
              <a:spcBef>
                <a:spcPts val="0"/>
              </a:spcBef>
              <a:spcAft>
                <a:spcPts val="0"/>
              </a:spcAft>
              <a:buClr>
                <a:srgbClr val="333333"/>
              </a:buClr>
              <a:buSzPct val="100000"/>
              <a:buNone/>
            </a:pPr>
            <a:r>
              <a:rPr lang="en-US" sz="2000">
                <a:solidFill>
                  <a:srgbClr val="333333"/>
                </a:solidFill>
                <a:latin typeface="Calibri"/>
                <a:ea typeface="Calibri"/>
                <a:cs typeface="Calibri"/>
                <a:sym typeface="Calibri"/>
              </a:rPr>
              <a:t>          i.e. he/she is likely to default, then approving the loan may lead to a financial loss for the company</a:t>
            </a:r>
            <a:endParaRPr/>
          </a:p>
          <a:p>
            <a:pPr indent="0" lvl="0" marL="0" rtl="0" algn="l">
              <a:lnSpc>
                <a:spcPct val="150000"/>
              </a:lnSpc>
              <a:spcBef>
                <a:spcPts val="0"/>
              </a:spcBef>
              <a:spcAft>
                <a:spcPts val="0"/>
              </a:spcAft>
              <a:buClr>
                <a:schemeClr val="accent6"/>
              </a:buClr>
              <a:buSzPct val="100000"/>
              <a:buNone/>
            </a:pPr>
            <a:r>
              <a:t/>
            </a:r>
            <a:endParaRPr/>
          </a:p>
        </p:txBody>
      </p:sp>
      <p:sp>
        <p:nvSpPr>
          <p:cNvPr id="154" name="Google Shape;154;p20"/>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914400" y="270925"/>
            <a:ext cx="8077800" cy="7704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OUTCOME FROM </a:t>
            </a:r>
            <a:r>
              <a:rPr lang="en-US" sz="3200">
                <a:solidFill>
                  <a:srgbClr val="003366"/>
                </a:solidFill>
                <a:latin typeface="Calibri"/>
                <a:ea typeface="Calibri"/>
                <a:cs typeface="Calibri"/>
                <a:sym typeface="Calibri"/>
              </a:rPr>
              <a:t>CORRELATION </a:t>
            </a:r>
            <a:r>
              <a:rPr b="1" lang="en-US" sz="3200">
                <a:solidFill>
                  <a:srgbClr val="003366"/>
                </a:solidFill>
                <a:latin typeface="Calibri"/>
                <a:ea typeface="Calibri"/>
                <a:cs typeface="Calibri"/>
                <a:sym typeface="Calibri"/>
              </a:rPr>
              <a:t>ANALYSIS </a:t>
            </a:r>
            <a:endParaRPr/>
          </a:p>
        </p:txBody>
      </p:sp>
      <p:sp>
        <p:nvSpPr>
          <p:cNvPr id="295" name="Google Shape;295;p38"/>
          <p:cNvSpPr txBox="1"/>
          <p:nvPr>
            <p:ph idx="1" type="body"/>
          </p:nvPr>
        </p:nvSpPr>
        <p:spPr>
          <a:xfrm>
            <a:off x="914400" y="1227667"/>
            <a:ext cx="6583800" cy="4814400"/>
          </a:xfrm>
          <a:prstGeom prst="rect">
            <a:avLst/>
          </a:prstGeom>
          <a:noFill/>
          <a:ln>
            <a:noFill/>
          </a:ln>
        </p:spPr>
        <p:txBody>
          <a:bodyPr anchorCtr="0" anchor="t" bIns="0" lIns="91425" spcFirstLastPara="1" rIns="91425" wrap="square" tIns="0">
            <a:normAutofit fontScale="62500" lnSpcReduction="20000"/>
          </a:bodyPr>
          <a:lstStyle/>
          <a:p>
            <a:pPr indent="0" lvl="0" marL="0" rtl="0" algn="l">
              <a:spcBef>
                <a:spcPts val="0"/>
              </a:spcBef>
              <a:spcAft>
                <a:spcPts val="0"/>
              </a:spcAft>
              <a:buClr>
                <a:schemeClr val="dk1"/>
              </a:buClr>
              <a:buSzPct val="42777"/>
              <a:buNone/>
            </a:pPr>
            <a:r>
              <a:rPr lang="en-US" sz="2571">
                <a:solidFill>
                  <a:srgbClr val="333333"/>
                </a:solidFill>
                <a:latin typeface="Calibri"/>
                <a:ea typeface="Calibri"/>
                <a:cs typeface="Calibri"/>
                <a:sym typeface="Calibri"/>
              </a:rPr>
              <a:t> I</a:t>
            </a:r>
            <a:r>
              <a:rPr b="1" lang="en-US" sz="2571">
                <a:solidFill>
                  <a:srgbClr val="333333"/>
                </a:solidFill>
                <a:latin typeface="Calibri"/>
                <a:ea typeface="Calibri"/>
                <a:cs typeface="Calibri"/>
                <a:sym typeface="Calibri"/>
              </a:rPr>
              <a:t>nsights from Correlation Metrics</a:t>
            </a:r>
            <a:r>
              <a:rPr b="1" lang="en-US" sz="2000">
                <a:solidFill>
                  <a:srgbClr val="333333"/>
                </a:solidFill>
                <a:latin typeface="Calibri"/>
                <a:ea typeface="Calibri"/>
                <a:cs typeface="Calibri"/>
                <a:sym typeface="Calibri"/>
              </a:rPr>
              <a:t> </a:t>
            </a:r>
            <a:endParaRPr b="1" sz="2000">
              <a:solidFill>
                <a:srgbClr val="333333"/>
              </a:solidFill>
              <a:latin typeface="Calibri"/>
              <a:ea typeface="Calibri"/>
              <a:cs typeface="Calibri"/>
              <a:sym typeface="Calibri"/>
            </a:endParaRPr>
          </a:p>
          <a:p>
            <a:pPr indent="0" lvl="0" marL="0" rtl="0" algn="l">
              <a:spcBef>
                <a:spcPts val="0"/>
              </a:spcBef>
              <a:spcAft>
                <a:spcPts val="0"/>
              </a:spcAft>
              <a:buClr>
                <a:schemeClr val="dk1"/>
              </a:buClr>
              <a:buSzPct val="55000"/>
              <a:buFont typeface="Arial"/>
              <a:buNone/>
            </a:pPr>
            <a:r>
              <a:t/>
            </a:r>
            <a:endParaRPr b="1" sz="2000">
              <a:solidFill>
                <a:srgbClr val="333333"/>
              </a:solidFill>
              <a:latin typeface="Calibri"/>
              <a:ea typeface="Calibri"/>
              <a:cs typeface="Calibri"/>
              <a:sym typeface="Calibri"/>
            </a:endParaRPr>
          </a:p>
          <a:p>
            <a:pPr indent="0" lvl="0" marL="0" rtl="0" algn="l">
              <a:spcBef>
                <a:spcPts val="0"/>
              </a:spcBef>
              <a:spcAft>
                <a:spcPts val="0"/>
              </a:spcAft>
              <a:buClr>
                <a:schemeClr val="dk1"/>
              </a:buClr>
              <a:buSzPct val="55000"/>
              <a:buNone/>
            </a:pPr>
            <a:r>
              <a:rPr lang="en-US" sz="2000">
                <a:solidFill>
                  <a:srgbClr val="333333"/>
                </a:solidFill>
                <a:latin typeface="Calibri"/>
                <a:ea typeface="Calibri"/>
                <a:cs typeface="Calibri"/>
                <a:sym typeface="Calibri"/>
              </a:rPr>
              <a:t>   </a:t>
            </a:r>
            <a:r>
              <a:rPr b="1" lang="en-US" sz="2571">
                <a:solidFill>
                  <a:srgbClr val="333333"/>
                </a:solidFill>
                <a:latin typeface="Calibri"/>
                <a:ea typeface="Calibri"/>
                <a:cs typeface="Calibri"/>
                <a:sym typeface="Calibri"/>
              </a:rPr>
              <a:t>Strong Correlation</a:t>
            </a:r>
            <a:endParaRPr b="1" sz="2571">
              <a:solidFill>
                <a:srgbClr val="333333"/>
              </a:solidFill>
              <a:latin typeface="Calibri"/>
              <a:ea typeface="Calibri"/>
              <a:cs typeface="Calibri"/>
              <a:sym typeface="Calibri"/>
            </a:endParaRPr>
          </a:p>
          <a:p>
            <a:pPr indent="0" lvl="0" marL="0" rtl="0" algn="l">
              <a:spcBef>
                <a:spcPts val="0"/>
              </a:spcBef>
              <a:spcAft>
                <a:spcPts val="0"/>
              </a:spcAft>
              <a:buClr>
                <a:schemeClr val="dk1"/>
              </a:buClr>
              <a:buSzPct val="55000"/>
              <a:buFont typeface="Arial"/>
              <a:buNone/>
            </a:pPr>
            <a:r>
              <a:t/>
            </a:r>
            <a:endParaRPr sz="2000">
              <a:solidFill>
                <a:srgbClr val="333333"/>
              </a:solidFill>
              <a:latin typeface="Calibri"/>
              <a:ea typeface="Calibri"/>
              <a:cs typeface="Calibri"/>
              <a:sym typeface="Calibri"/>
            </a:endParaRPr>
          </a:p>
          <a:p>
            <a:pPr indent="-319314" lvl="0" marL="457200" rtl="0" algn="l">
              <a:spcBef>
                <a:spcPts val="0"/>
              </a:spcBef>
              <a:spcAft>
                <a:spcPts val="0"/>
              </a:spcAft>
              <a:buClr>
                <a:srgbClr val="333333"/>
              </a:buClr>
              <a:buSzPct val="100000"/>
              <a:buFont typeface="Calibri"/>
              <a:buChar char="●"/>
            </a:pPr>
            <a:r>
              <a:rPr lang="en-US" sz="2285">
                <a:solidFill>
                  <a:srgbClr val="333333"/>
                </a:solidFill>
                <a:latin typeface="Calibri"/>
                <a:ea typeface="Calibri"/>
                <a:cs typeface="Calibri"/>
                <a:sym typeface="Calibri"/>
              </a:rPr>
              <a:t>i</a:t>
            </a:r>
            <a:r>
              <a:rPr lang="en-US" sz="2285">
                <a:solidFill>
                  <a:srgbClr val="333333"/>
                </a:solidFill>
                <a:latin typeface="Calibri"/>
                <a:ea typeface="Calibri"/>
                <a:cs typeface="Calibri"/>
                <a:sym typeface="Calibri"/>
              </a:rPr>
              <a:t>nstallment is strongly correlated with funded_amnt, loan_amnt, and funded_amnt_inv.</a:t>
            </a:r>
            <a:endParaRPr sz="2285">
              <a:solidFill>
                <a:srgbClr val="333333"/>
              </a:solidFill>
              <a:latin typeface="Calibri"/>
              <a:ea typeface="Calibri"/>
              <a:cs typeface="Calibri"/>
              <a:sym typeface="Calibri"/>
            </a:endParaRPr>
          </a:p>
          <a:p>
            <a:pPr indent="-319314" lvl="0" marL="457200" rtl="0" algn="l">
              <a:spcBef>
                <a:spcPts val="0"/>
              </a:spcBef>
              <a:spcAft>
                <a:spcPts val="0"/>
              </a:spcAft>
              <a:buClr>
                <a:srgbClr val="333333"/>
              </a:buClr>
              <a:buSzPct val="100000"/>
              <a:buFont typeface="Calibri"/>
              <a:buChar char="●"/>
            </a:pPr>
            <a:r>
              <a:rPr lang="en-US" sz="2285">
                <a:solidFill>
                  <a:srgbClr val="333333"/>
                </a:solidFill>
                <a:latin typeface="Calibri"/>
                <a:ea typeface="Calibri"/>
                <a:cs typeface="Calibri"/>
                <a:sym typeface="Calibri"/>
              </a:rPr>
              <a:t>term shows a strong correlation with the interest rate.</a:t>
            </a:r>
            <a:endParaRPr sz="2285">
              <a:solidFill>
                <a:srgbClr val="333333"/>
              </a:solidFill>
              <a:latin typeface="Calibri"/>
              <a:ea typeface="Calibri"/>
              <a:cs typeface="Calibri"/>
              <a:sym typeface="Calibri"/>
            </a:endParaRPr>
          </a:p>
          <a:p>
            <a:pPr indent="-307975" lvl="0" marL="457200" rtl="0" algn="l">
              <a:spcBef>
                <a:spcPts val="0"/>
              </a:spcBef>
              <a:spcAft>
                <a:spcPts val="0"/>
              </a:spcAft>
              <a:buClr>
                <a:srgbClr val="333333"/>
              </a:buClr>
              <a:buSzPct val="87500"/>
              <a:buFont typeface="Calibri"/>
              <a:buChar char="●"/>
            </a:pPr>
            <a:r>
              <a:rPr lang="en-US" sz="2285">
                <a:solidFill>
                  <a:srgbClr val="333333"/>
                </a:solidFill>
                <a:latin typeface="Calibri"/>
                <a:ea typeface="Calibri"/>
                <a:cs typeface="Calibri"/>
                <a:sym typeface="Calibri"/>
              </a:rPr>
              <a:t>annual_inc is strongly correlated with loan_amoun</a:t>
            </a:r>
            <a:r>
              <a:rPr lang="en-US" sz="2000">
                <a:solidFill>
                  <a:srgbClr val="333333"/>
                </a:solidFill>
                <a:latin typeface="Calibri"/>
                <a:ea typeface="Calibri"/>
                <a:cs typeface="Calibri"/>
                <a:sym typeface="Calibri"/>
              </a:rPr>
              <a:t>t.</a:t>
            </a:r>
            <a:endParaRPr sz="2000">
              <a:solidFill>
                <a:srgbClr val="333333"/>
              </a:solidFill>
              <a:latin typeface="Calibri"/>
              <a:ea typeface="Calibri"/>
              <a:cs typeface="Calibri"/>
              <a:sym typeface="Calibri"/>
            </a:endParaRPr>
          </a:p>
          <a:p>
            <a:pPr indent="0" lvl="0" marL="0" rtl="0" algn="l">
              <a:spcBef>
                <a:spcPts val="0"/>
              </a:spcBef>
              <a:spcAft>
                <a:spcPts val="0"/>
              </a:spcAft>
              <a:buClr>
                <a:schemeClr val="dk1"/>
              </a:buClr>
              <a:buSzPct val="55000"/>
              <a:buFont typeface="Arial"/>
              <a:buNone/>
            </a:pPr>
            <a:r>
              <a:t/>
            </a:r>
            <a:endParaRPr sz="2000">
              <a:solidFill>
                <a:srgbClr val="333333"/>
              </a:solidFill>
              <a:latin typeface="Calibri"/>
              <a:ea typeface="Calibri"/>
              <a:cs typeface="Calibri"/>
              <a:sym typeface="Calibri"/>
            </a:endParaRPr>
          </a:p>
          <a:p>
            <a:pPr indent="0" lvl="0" marL="0" rtl="0" algn="l">
              <a:spcBef>
                <a:spcPts val="0"/>
              </a:spcBef>
              <a:spcAft>
                <a:spcPts val="0"/>
              </a:spcAft>
              <a:buClr>
                <a:schemeClr val="dk1"/>
              </a:buClr>
              <a:buSzPct val="45294"/>
              <a:buFont typeface="Arial"/>
              <a:buNone/>
            </a:pPr>
            <a:r>
              <a:rPr b="1" lang="en-US" sz="2428">
                <a:solidFill>
                  <a:srgbClr val="333333"/>
                </a:solidFill>
                <a:latin typeface="Calibri"/>
                <a:ea typeface="Calibri"/>
                <a:cs typeface="Calibri"/>
                <a:sym typeface="Calibri"/>
              </a:rPr>
              <a:t>  Weak Correlation</a:t>
            </a:r>
            <a:endParaRPr b="1" sz="2428">
              <a:solidFill>
                <a:srgbClr val="333333"/>
              </a:solidFill>
              <a:latin typeface="Calibri"/>
              <a:ea typeface="Calibri"/>
              <a:cs typeface="Calibri"/>
              <a:sym typeface="Calibri"/>
            </a:endParaRPr>
          </a:p>
          <a:p>
            <a:pPr indent="-307975" lvl="0" marL="457200" rtl="0" algn="l">
              <a:spcBef>
                <a:spcPts val="0"/>
              </a:spcBef>
              <a:spcAft>
                <a:spcPts val="0"/>
              </a:spcAft>
              <a:buClr>
                <a:srgbClr val="333333"/>
              </a:buClr>
              <a:buSzPct val="100000"/>
              <a:buFont typeface="Calibri"/>
              <a:buChar char="●"/>
            </a:pPr>
            <a:r>
              <a:rPr lang="en-US" sz="2000">
                <a:solidFill>
                  <a:srgbClr val="333333"/>
                </a:solidFill>
                <a:latin typeface="Calibri"/>
                <a:ea typeface="Calibri"/>
                <a:cs typeface="Calibri"/>
                <a:sym typeface="Calibri"/>
              </a:rPr>
              <a:t>dti has a weak correlation with most fields.</a:t>
            </a:r>
            <a:endParaRPr sz="2000">
              <a:solidFill>
                <a:srgbClr val="333333"/>
              </a:solidFill>
              <a:latin typeface="Calibri"/>
              <a:ea typeface="Calibri"/>
              <a:cs typeface="Calibri"/>
              <a:sym typeface="Calibri"/>
            </a:endParaRPr>
          </a:p>
          <a:p>
            <a:pPr indent="-307975" lvl="0" marL="457200" rtl="0" algn="l">
              <a:spcBef>
                <a:spcPts val="0"/>
              </a:spcBef>
              <a:spcAft>
                <a:spcPts val="0"/>
              </a:spcAft>
              <a:buClr>
                <a:srgbClr val="333333"/>
              </a:buClr>
              <a:buSzPct val="100000"/>
              <a:buFont typeface="Calibri"/>
              <a:buChar char="●"/>
            </a:pPr>
            <a:r>
              <a:rPr lang="en-US" sz="2000">
                <a:solidFill>
                  <a:srgbClr val="333333"/>
                </a:solidFill>
                <a:latin typeface="Calibri"/>
                <a:ea typeface="Calibri"/>
                <a:cs typeface="Calibri"/>
                <a:sym typeface="Calibri"/>
              </a:rPr>
              <a:t>emp_length also shows a weak correlation with most fields.</a:t>
            </a:r>
            <a:endParaRPr sz="2000">
              <a:solidFill>
                <a:srgbClr val="333333"/>
              </a:solidFill>
              <a:latin typeface="Calibri"/>
              <a:ea typeface="Calibri"/>
              <a:cs typeface="Calibri"/>
              <a:sym typeface="Calibri"/>
            </a:endParaRPr>
          </a:p>
          <a:p>
            <a:pPr indent="0" lvl="0" marL="0" rtl="0" algn="l">
              <a:spcBef>
                <a:spcPts val="0"/>
              </a:spcBef>
              <a:spcAft>
                <a:spcPts val="0"/>
              </a:spcAft>
              <a:buClr>
                <a:schemeClr val="dk1"/>
              </a:buClr>
              <a:buSzPct val="55000"/>
              <a:buFont typeface="Arial"/>
              <a:buNone/>
            </a:pPr>
            <a:r>
              <a:t/>
            </a:r>
            <a:endParaRPr sz="2000">
              <a:solidFill>
                <a:srgbClr val="333333"/>
              </a:solidFill>
              <a:latin typeface="Calibri"/>
              <a:ea typeface="Calibri"/>
              <a:cs typeface="Calibri"/>
              <a:sym typeface="Calibri"/>
            </a:endParaRPr>
          </a:p>
          <a:p>
            <a:pPr indent="0" lvl="0" marL="0" rtl="0" algn="l">
              <a:spcBef>
                <a:spcPts val="0"/>
              </a:spcBef>
              <a:spcAft>
                <a:spcPts val="0"/>
              </a:spcAft>
              <a:buClr>
                <a:schemeClr val="dk1"/>
              </a:buClr>
              <a:buSzPct val="55000"/>
              <a:buFont typeface="Arial"/>
              <a:buNone/>
            </a:pPr>
            <a:r>
              <a:rPr lang="en-US" sz="2000">
                <a:solidFill>
                  <a:srgbClr val="333333"/>
                </a:solidFill>
                <a:latin typeface="Calibri"/>
                <a:ea typeface="Calibri"/>
                <a:cs typeface="Calibri"/>
                <a:sym typeface="Calibri"/>
              </a:rPr>
              <a:t>  </a:t>
            </a:r>
            <a:r>
              <a:rPr b="1" lang="en-US" sz="2605">
                <a:solidFill>
                  <a:srgbClr val="333333"/>
                </a:solidFill>
                <a:latin typeface="Calibri"/>
                <a:ea typeface="Calibri"/>
                <a:cs typeface="Calibri"/>
                <a:sym typeface="Calibri"/>
              </a:rPr>
              <a:t>Negative Correlation</a:t>
            </a:r>
            <a:endParaRPr b="1" sz="2605">
              <a:solidFill>
                <a:srgbClr val="333333"/>
              </a:solidFill>
              <a:latin typeface="Calibri"/>
              <a:ea typeface="Calibri"/>
              <a:cs typeface="Calibri"/>
              <a:sym typeface="Calibri"/>
            </a:endParaRPr>
          </a:p>
          <a:p>
            <a:pPr indent="-307975" lvl="0" marL="457200" rtl="0" algn="l">
              <a:spcBef>
                <a:spcPts val="0"/>
              </a:spcBef>
              <a:spcAft>
                <a:spcPts val="0"/>
              </a:spcAft>
              <a:buClr>
                <a:srgbClr val="333333"/>
              </a:buClr>
              <a:buSzPct val="100000"/>
              <a:buFont typeface="Calibri"/>
              <a:buChar char="●"/>
            </a:pPr>
            <a:r>
              <a:rPr lang="en-US" sz="2000">
                <a:solidFill>
                  <a:srgbClr val="333333"/>
                </a:solidFill>
                <a:latin typeface="Calibri"/>
                <a:ea typeface="Calibri"/>
                <a:cs typeface="Calibri"/>
                <a:sym typeface="Calibri"/>
              </a:rPr>
              <a:t>annual_inc has a negative correlation with dti.</a:t>
            </a:r>
            <a:endParaRPr sz="2000">
              <a:solidFill>
                <a:srgbClr val="333333"/>
              </a:solidFill>
              <a:latin typeface="Calibri"/>
              <a:ea typeface="Calibri"/>
              <a:cs typeface="Calibri"/>
              <a:sym typeface="Calibri"/>
            </a:endParaRPr>
          </a:p>
          <a:p>
            <a:pPr indent="0" lvl="0" marL="0" rtl="0" algn="l">
              <a:lnSpc>
                <a:spcPct val="150000"/>
              </a:lnSpc>
              <a:spcBef>
                <a:spcPts val="0"/>
              </a:spcBef>
              <a:spcAft>
                <a:spcPts val="0"/>
              </a:spcAft>
              <a:buClr>
                <a:srgbClr val="333333"/>
              </a:buClr>
              <a:buSzPct val="100000"/>
              <a:buNone/>
            </a:pPr>
            <a:r>
              <a:t/>
            </a:r>
            <a:endParaRPr sz="2000">
              <a:solidFill>
                <a:srgbClr val="333333"/>
              </a:solidFill>
              <a:latin typeface="Calibri"/>
              <a:ea typeface="Calibri"/>
              <a:cs typeface="Calibri"/>
              <a:sym typeface="Calibri"/>
            </a:endParaRPr>
          </a:p>
          <a:p>
            <a:pPr indent="0" lvl="0" marL="0" rtl="0" algn="l">
              <a:lnSpc>
                <a:spcPct val="150000"/>
              </a:lnSpc>
              <a:spcBef>
                <a:spcPts val="0"/>
              </a:spcBef>
              <a:spcAft>
                <a:spcPts val="0"/>
              </a:spcAft>
              <a:buClr>
                <a:schemeClr val="accent6"/>
              </a:buClr>
              <a:buSzPct val="100000"/>
              <a:buNone/>
            </a:pPr>
            <a:r>
              <a:t/>
            </a:r>
            <a:endParaRPr/>
          </a:p>
        </p:txBody>
      </p:sp>
      <p:sp>
        <p:nvSpPr>
          <p:cNvPr id="296" name="Google Shape;296;p38"/>
          <p:cNvSpPr txBox="1"/>
          <p:nvPr>
            <p:ph idx="12" type="sldNum"/>
          </p:nvPr>
        </p:nvSpPr>
        <p:spPr>
          <a:xfrm>
            <a:off x="10358437" y="457199"/>
            <a:ext cx="1067700" cy="4716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ctrTitle"/>
          </p:nvPr>
        </p:nvSpPr>
        <p:spPr>
          <a:xfrm>
            <a:off x="914401" y="849782"/>
            <a:ext cx="5715000" cy="2727709"/>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333333"/>
              </a:buClr>
              <a:buSzPts val="2000"/>
              <a:buFont typeface="Calibri"/>
              <a:buNone/>
            </a:pPr>
            <a:r>
              <a:rPr lang="en-US" sz="2000">
                <a:solidFill>
                  <a:srgbClr val="333333"/>
                </a:solidFill>
                <a:latin typeface="Calibri"/>
                <a:ea typeface="Calibri"/>
                <a:cs typeface="Calibri"/>
                <a:sym typeface="Calibri"/>
              </a:rPr>
              <a:t>THANK </a:t>
            </a:r>
            <a:br>
              <a:rPr lang="en-US"/>
            </a:br>
            <a:r>
              <a:rPr lang="en-US" sz="2000">
                <a:solidFill>
                  <a:srgbClr val="333333"/>
                </a:solidFill>
                <a:latin typeface="Calibri"/>
                <a:ea typeface="Calibri"/>
                <a:cs typeface="Calibri"/>
                <a:sym typeface="Calibri"/>
              </a:rPr>
              <a:t>YOU</a:t>
            </a:r>
            <a:endParaRPr/>
          </a:p>
        </p:txBody>
      </p:sp>
      <p:sp>
        <p:nvSpPr>
          <p:cNvPr id="302" name="Google Shape;302;p39"/>
          <p:cNvSpPr txBox="1"/>
          <p:nvPr>
            <p:ph idx="1" type="subTitle"/>
          </p:nvPr>
        </p:nvSpPr>
        <p:spPr>
          <a:xfrm>
            <a:off x="914401" y="3813606"/>
            <a:ext cx="5715000" cy="2234642"/>
          </a:xfrm>
          <a:prstGeom prst="rect">
            <a:avLst/>
          </a:prstGeom>
          <a:noFill/>
          <a:ln>
            <a:noFill/>
          </a:ln>
        </p:spPr>
        <p:txBody>
          <a:bodyPr anchorCtr="0" anchor="t" bIns="0" lIns="91425" spcFirstLastPara="1" rIns="91425" wrap="square" tIns="0">
            <a:normAutofit/>
          </a:bodyPr>
          <a:lstStyle/>
          <a:p>
            <a:pPr indent="0" lvl="0" marL="0" rtl="0" algn="l">
              <a:lnSpc>
                <a:spcPct val="100000"/>
              </a:lnSpc>
              <a:spcBef>
                <a:spcPts val="0"/>
              </a:spcBef>
              <a:spcAft>
                <a:spcPts val="0"/>
              </a:spcAft>
              <a:buClr>
                <a:srgbClr val="333333"/>
              </a:buClr>
              <a:buSzPts val="2000"/>
              <a:buNone/>
            </a:pPr>
            <a:r>
              <a:rPr lang="en-US" sz="2000">
                <a:solidFill>
                  <a:srgbClr val="333333"/>
                </a:solidFill>
                <a:latin typeface="Calibri"/>
                <a:ea typeface="Calibri"/>
                <a:cs typeface="Calibri"/>
                <a:sym typeface="Calibri"/>
              </a:rPr>
              <a:t>Gokul Narayanan</a:t>
            </a:r>
            <a:endParaRPr/>
          </a:p>
          <a:p>
            <a:pPr indent="0" lvl="0" marL="0" rtl="0" algn="l">
              <a:lnSpc>
                <a:spcPct val="100000"/>
              </a:lnSpc>
              <a:spcBef>
                <a:spcPts val="576"/>
              </a:spcBef>
              <a:spcAft>
                <a:spcPts val="0"/>
              </a:spcAft>
              <a:buClr>
                <a:srgbClr val="333333"/>
              </a:buClr>
              <a:buSzPts val="2000"/>
              <a:buNone/>
            </a:pPr>
            <a:r>
              <a:rPr lang="en-US" sz="2000">
                <a:solidFill>
                  <a:srgbClr val="333333"/>
                </a:solidFill>
                <a:latin typeface="Calibri"/>
                <a:ea typeface="Calibri"/>
                <a:cs typeface="Calibri"/>
                <a:sym typeface="Calibri"/>
              </a:rPr>
              <a:t>Saurabh Purohit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460565" y="1057274"/>
            <a:ext cx="7965461" cy="994164"/>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BUSINESS OBJECTIVE</a:t>
            </a:r>
            <a:endParaRPr/>
          </a:p>
        </p:txBody>
      </p:sp>
      <p:sp>
        <p:nvSpPr>
          <p:cNvPr id="160" name="Google Shape;160;p21"/>
          <p:cNvSpPr txBox="1"/>
          <p:nvPr>
            <p:ph idx="1" type="body"/>
          </p:nvPr>
        </p:nvSpPr>
        <p:spPr>
          <a:xfrm>
            <a:off x="3460565" y="2303029"/>
            <a:ext cx="7965460" cy="3497698"/>
          </a:xfrm>
          <a:prstGeom prst="rect">
            <a:avLst/>
          </a:prstGeom>
          <a:noFill/>
          <a:ln>
            <a:noFill/>
          </a:ln>
        </p:spPr>
        <p:txBody>
          <a:bodyPr anchorCtr="0" anchor="t" bIns="0" lIns="91425" spcFirstLastPara="1" rIns="91425" wrap="square" tIns="0">
            <a:normAutofit/>
          </a:bodyPr>
          <a:lstStyle/>
          <a:p>
            <a:pPr indent="-347472" lvl="0" marL="347472" rtl="0" algn="l">
              <a:lnSpc>
                <a:spcPct val="100000"/>
              </a:lnSpc>
              <a:spcBef>
                <a:spcPts val="0"/>
              </a:spcBef>
              <a:spcAft>
                <a:spcPts val="0"/>
              </a:spcAft>
              <a:buClr>
                <a:srgbClr val="333333"/>
              </a:buClr>
              <a:buSzPts val="2000"/>
              <a:buChar char="•"/>
            </a:pPr>
            <a:r>
              <a:rPr lang="en-US" sz="2000">
                <a:solidFill>
                  <a:srgbClr val="333333"/>
                </a:solidFill>
                <a:latin typeface="Calibri"/>
                <a:ea typeface="Calibri"/>
                <a:cs typeface="Calibri"/>
                <a:sym typeface="Calibri"/>
              </a:rPr>
              <a:t>As Data Scientists for Lending Club our goal is to analyze the data obtained from the past loan applicants to help the company understand the patterns which indicate if a person is likely to Default for a Loan.</a:t>
            </a:r>
            <a:endParaRPr/>
          </a:p>
          <a:p>
            <a:pPr indent="-233172" lvl="0" marL="347472" rtl="0" algn="l">
              <a:lnSpc>
                <a:spcPct val="100000"/>
              </a:lnSpc>
              <a:spcBef>
                <a:spcPts val="1000"/>
              </a:spcBef>
              <a:spcAft>
                <a:spcPts val="0"/>
              </a:spcAft>
              <a:buClr>
                <a:schemeClr val="accent6"/>
              </a:buClr>
              <a:buSzPts val="1800"/>
              <a:buNone/>
            </a:pPr>
            <a:r>
              <a:t/>
            </a:r>
            <a:endParaRPr/>
          </a:p>
          <a:p>
            <a:pPr indent="-347472" lvl="0" marL="347472" rtl="0" algn="l">
              <a:lnSpc>
                <a:spcPct val="100000"/>
              </a:lnSpc>
              <a:spcBef>
                <a:spcPts val="1000"/>
              </a:spcBef>
              <a:spcAft>
                <a:spcPts val="0"/>
              </a:spcAft>
              <a:buClr>
                <a:srgbClr val="333333"/>
              </a:buClr>
              <a:buSzPts val="2000"/>
              <a:buChar char="•"/>
            </a:pPr>
            <a:r>
              <a:rPr lang="en-US" sz="2000">
                <a:solidFill>
                  <a:srgbClr val="333333"/>
                </a:solidFill>
                <a:latin typeface="Calibri"/>
                <a:ea typeface="Calibri"/>
                <a:cs typeface="Calibri"/>
                <a:sym typeface="Calibri"/>
              </a:rPr>
              <a:t>Following Data driven analysis is performed for the same </a:t>
            </a:r>
            <a:endParaRPr/>
          </a:p>
          <a:p>
            <a:pPr indent="0" lvl="0" marL="0" rtl="0" algn="l">
              <a:lnSpc>
                <a:spcPct val="100000"/>
              </a:lnSpc>
              <a:spcBef>
                <a:spcPts val="1000"/>
              </a:spcBef>
              <a:spcAft>
                <a:spcPts val="0"/>
              </a:spcAft>
              <a:buClr>
                <a:srgbClr val="333333"/>
              </a:buClr>
              <a:buSzPts val="2000"/>
              <a:buNone/>
            </a:pPr>
            <a:r>
              <a:rPr lang="en-US" sz="2000">
                <a:solidFill>
                  <a:srgbClr val="333333"/>
                </a:solidFill>
                <a:latin typeface="Calibri"/>
                <a:ea typeface="Calibri"/>
                <a:cs typeface="Calibri"/>
                <a:sym typeface="Calibri"/>
              </a:rPr>
              <a:t>       1) Understand the provided data set</a:t>
            </a:r>
            <a:endParaRPr/>
          </a:p>
          <a:p>
            <a:pPr indent="0" lvl="0" marL="0" rtl="0" algn="l">
              <a:lnSpc>
                <a:spcPct val="100000"/>
              </a:lnSpc>
              <a:spcBef>
                <a:spcPts val="1000"/>
              </a:spcBef>
              <a:spcAft>
                <a:spcPts val="0"/>
              </a:spcAft>
              <a:buClr>
                <a:srgbClr val="333333"/>
              </a:buClr>
              <a:buSzPts val="2000"/>
              <a:buNone/>
            </a:pPr>
            <a:r>
              <a:rPr lang="en-US" sz="2000">
                <a:solidFill>
                  <a:srgbClr val="333333"/>
                </a:solidFill>
                <a:latin typeface="Calibri"/>
                <a:ea typeface="Calibri"/>
                <a:cs typeface="Calibri"/>
                <a:sym typeface="Calibri"/>
              </a:rPr>
              <a:t>       2) Clean the data set </a:t>
            </a:r>
            <a:endParaRPr/>
          </a:p>
          <a:p>
            <a:pPr indent="0" lvl="0" marL="0" rtl="0" algn="l">
              <a:lnSpc>
                <a:spcPct val="100000"/>
              </a:lnSpc>
              <a:spcBef>
                <a:spcPts val="1000"/>
              </a:spcBef>
              <a:spcAft>
                <a:spcPts val="0"/>
              </a:spcAft>
              <a:buClr>
                <a:srgbClr val="333333"/>
              </a:buClr>
              <a:buSzPts val="2000"/>
              <a:buNone/>
            </a:pPr>
            <a:r>
              <a:rPr lang="en-US" sz="2000">
                <a:solidFill>
                  <a:srgbClr val="333333"/>
                </a:solidFill>
                <a:latin typeface="Calibri"/>
                <a:ea typeface="Calibri"/>
                <a:cs typeface="Calibri"/>
                <a:sym typeface="Calibri"/>
              </a:rPr>
              <a:t>       3) Data Analysis ( Univariate, Segmented Univariate , Bivariate etc.)</a:t>
            </a:r>
            <a:endParaRPr/>
          </a:p>
          <a:p>
            <a:pPr indent="0" lvl="0" marL="0" rtl="0" algn="l">
              <a:lnSpc>
                <a:spcPct val="100000"/>
              </a:lnSpc>
              <a:spcBef>
                <a:spcPts val="1000"/>
              </a:spcBef>
              <a:spcAft>
                <a:spcPts val="0"/>
              </a:spcAft>
              <a:buClr>
                <a:srgbClr val="333333"/>
              </a:buClr>
              <a:buSzPts val="2000"/>
              <a:buNone/>
            </a:pPr>
            <a:r>
              <a:rPr lang="en-US" sz="2000">
                <a:solidFill>
                  <a:srgbClr val="333333"/>
                </a:solidFill>
                <a:latin typeface="Calibri"/>
                <a:ea typeface="Calibri"/>
                <a:cs typeface="Calibri"/>
                <a:sym typeface="Calibri"/>
              </a:rPr>
              <a:t>       4) Report on factors resulting to default after the analysis</a:t>
            </a:r>
            <a:endParaRPr/>
          </a:p>
        </p:txBody>
      </p:sp>
      <p:sp>
        <p:nvSpPr>
          <p:cNvPr id="161" name="Google Shape;161;p21"/>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4364809" y="1337733"/>
            <a:ext cx="7043617" cy="217488"/>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UNDERSTANDING THE DATA</a:t>
            </a:r>
            <a:endParaRPr/>
          </a:p>
        </p:txBody>
      </p:sp>
      <p:sp>
        <p:nvSpPr>
          <p:cNvPr id="167" name="Google Shape;167;p22"/>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8" name="Google Shape;168;p22"/>
          <p:cNvGraphicFramePr/>
          <p:nvPr/>
        </p:nvGraphicFramePr>
        <p:xfrm>
          <a:off x="3810000" y="2413001"/>
          <a:ext cx="3000000" cy="3000000"/>
        </p:xfrm>
        <a:graphic>
          <a:graphicData uri="http://schemas.openxmlformats.org/drawingml/2006/table">
            <a:tbl>
              <a:tblPr>
                <a:noFill/>
                <a:tableStyleId>{22252BFE-4D35-4A79-A6DF-7727DECED4EE}</a:tableStyleId>
              </a:tblPr>
              <a:tblGrid>
                <a:gridCol w="1888300"/>
                <a:gridCol w="6044975"/>
              </a:tblGrid>
              <a:tr h="213475">
                <a:tc>
                  <a:txBody>
                    <a:bodyPr/>
                    <a:lstStyle/>
                    <a:p>
                      <a:pPr indent="0" lvl="0" marL="0" marR="0" rtl="0" algn="l">
                        <a:spcBef>
                          <a:spcPts val="0"/>
                        </a:spcBef>
                        <a:spcAft>
                          <a:spcPts val="0"/>
                        </a:spcAft>
                        <a:buNone/>
                      </a:pPr>
                      <a:r>
                        <a:t/>
                      </a:r>
                      <a:endParaRPr b="1" i="0" sz="1200" u="none" cap="none" strike="noStrike">
                        <a:solidFill>
                          <a:srgbClr val="305496"/>
                        </a:solidFill>
                        <a:latin typeface="Calibri"/>
                        <a:ea typeface="Calibri"/>
                        <a:cs typeface="Calibri"/>
                        <a:sym typeface="Calibri"/>
                      </a:endParaRPr>
                    </a:p>
                  </a:txBody>
                  <a:tcPr marT="4500" marB="0" marR="4500" marL="4500" anchor="b"/>
                </a:tc>
                <a:tc>
                  <a:txBody>
                    <a:bodyPr/>
                    <a:lstStyle/>
                    <a:p>
                      <a:pPr indent="0" lvl="0" marL="0" marR="0" rtl="0" algn="l">
                        <a:spcBef>
                          <a:spcPts val="0"/>
                        </a:spcBef>
                        <a:spcAft>
                          <a:spcPts val="0"/>
                        </a:spcAft>
                        <a:buNone/>
                      </a:pPr>
                      <a:r>
                        <a:t/>
                      </a:r>
                      <a:endParaRPr b="1" i="0" sz="1200" u="none" cap="none" strike="noStrike">
                        <a:solidFill>
                          <a:srgbClr val="305496"/>
                        </a:solidFill>
                        <a:latin typeface="Calibri"/>
                        <a:ea typeface="Calibri"/>
                        <a:cs typeface="Calibri"/>
                        <a:sym typeface="Calibri"/>
                      </a:endParaRPr>
                    </a:p>
                  </a:txBody>
                  <a:tcPr marT="4500" marB="0" marR="4500" marL="4500" anchor="b"/>
                </a:tc>
              </a:tr>
              <a:tr h="213475">
                <a:tc>
                  <a:txBody>
                    <a:bodyPr/>
                    <a:lstStyle/>
                    <a:p>
                      <a:pPr indent="0" lvl="0" marL="0" marR="0" rtl="0" algn="l">
                        <a:spcBef>
                          <a:spcPts val="0"/>
                        </a:spcBef>
                        <a:spcAft>
                          <a:spcPts val="0"/>
                        </a:spcAft>
                        <a:buNone/>
                      </a:pPr>
                      <a:r>
                        <a:t/>
                      </a:r>
                      <a:endParaRPr b="0" i="0" sz="1200" u="none" cap="none" strike="noStrike">
                        <a:solidFill>
                          <a:srgbClr val="305496"/>
                        </a:solidFill>
                        <a:latin typeface="Calibri"/>
                        <a:ea typeface="Calibri"/>
                        <a:cs typeface="Calibri"/>
                        <a:sym typeface="Calibri"/>
                      </a:endParaRPr>
                    </a:p>
                  </a:txBody>
                  <a:tcPr marT="4500" marB="0" marR="4500" marL="4500" anchor="b"/>
                </a:tc>
                <a:tc>
                  <a:txBody>
                    <a:bodyPr/>
                    <a:lstStyle/>
                    <a:p>
                      <a:pPr indent="0" lvl="0" marL="0" marR="0" rtl="0" algn="l">
                        <a:spcBef>
                          <a:spcPts val="0"/>
                        </a:spcBef>
                        <a:spcAft>
                          <a:spcPts val="0"/>
                        </a:spcAft>
                        <a:buNone/>
                      </a:pPr>
                      <a:r>
                        <a:t/>
                      </a:r>
                      <a:endParaRPr b="0" i="0" sz="1200" u="none" cap="none" strike="noStrike">
                        <a:solidFill>
                          <a:srgbClr val="305496"/>
                        </a:solidFill>
                        <a:latin typeface="Calibri"/>
                        <a:ea typeface="Calibri"/>
                        <a:cs typeface="Calibri"/>
                        <a:sym typeface="Calibri"/>
                      </a:endParaRPr>
                    </a:p>
                  </a:txBody>
                  <a:tcPr marT="4500" marB="0" marR="4500" marL="4500" anchor="b"/>
                </a:tc>
              </a:tr>
              <a:tr h="1494300">
                <a:tc>
                  <a:txBody>
                    <a:bodyPr/>
                    <a:lstStyle/>
                    <a:p>
                      <a:pPr indent="0" lvl="0" marL="0" marR="0" rtl="0" algn="l">
                        <a:spcBef>
                          <a:spcPts val="0"/>
                        </a:spcBef>
                        <a:spcAft>
                          <a:spcPts val="0"/>
                        </a:spcAft>
                        <a:buNone/>
                      </a:pPr>
                      <a:r>
                        <a:t/>
                      </a:r>
                      <a:endParaRPr b="0" i="0" sz="1200" u="none" cap="none" strike="noStrike">
                        <a:solidFill>
                          <a:srgbClr val="305496"/>
                        </a:solidFill>
                        <a:latin typeface="Calibri"/>
                        <a:ea typeface="Calibri"/>
                        <a:cs typeface="Calibri"/>
                        <a:sym typeface="Calibri"/>
                      </a:endParaRPr>
                    </a:p>
                  </a:txBody>
                  <a:tcPr marT="4500" marB="0" marR="4500" marL="4500" anchor="b"/>
                </a:tc>
                <a:tc>
                  <a:txBody>
                    <a:bodyPr/>
                    <a:lstStyle/>
                    <a:p>
                      <a:pPr indent="0" lvl="0" marL="0" marR="0" rtl="0" algn="l">
                        <a:spcBef>
                          <a:spcPts val="0"/>
                        </a:spcBef>
                        <a:spcAft>
                          <a:spcPts val="0"/>
                        </a:spcAft>
                        <a:buNone/>
                      </a:pPr>
                      <a:r>
                        <a:t/>
                      </a:r>
                      <a:endParaRPr b="0" i="0" sz="1200" u="none" cap="none" strike="noStrike">
                        <a:solidFill>
                          <a:srgbClr val="305496"/>
                        </a:solidFill>
                        <a:latin typeface="Calibri"/>
                        <a:ea typeface="Calibri"/>
                        <a:cs typeface="Calibri"/>
                        <a:sym typeface="Calibri"/>
                      </a:endParaRPr>
                    </a:p>
                  </a:txBody>
                  <a:tcPr marT="4500" marB="0" marR="4500" marL="4500" anchor="b"/>
                </a:tc>
              </a:tr>
              <a:tr h="853900">
                <a:tc>
                  <a:txBody>
                    <a:bodyPr/>
                    <a:lstStyle/>
                    <a:p>
                      <a:pPr indent="0" lvl="0" marL="0" marR="0" rtl="0" algn="l">
                        <a:spcBef>
                          <a:spcPts val="0"/>
                        </a:spcBef>
                        <a:spcAft>
                          <a:spcPts val="0"/>
                        </a:spcAft>
                        <a:buNone/>
                      </a:pPr>
                      <a:r>
                        <a:t/>
                      </a:r>
                      <a:endParaRPr b="0" i="0" sz="1200" u="none" cap="none" strike="noStrike">
                        <a:solidFill>
                          <a:srgbClr val="305496"/>
                        </a:solidFill>
                        <a:latin typeface="Calibri"/>
                        <a:ea typeface="Calibri"/>
                        <a:cs typeface="Calibri"/>
                        <a:sym typeface="Calibri"/>
                      </a:endParaRPr>
                    </a:p>
                  </a:txBody>
                  <a:tcPr marT="4500" marB="0" marR="4500" marL="4500" anchor="b"/>
                </a:tc>
                <a:tc>
                  <a:txBody>
                    <a:bodyPr/>
                    <a:lstStyle/>
                    <a:p>
                      <a:pPr indent="0" lvl="0" marL="0" marR="0" rtl="0" algn="l">
                        <a:spcBef>
                          <a:spcPts val="0"/>
                        </a:spcBef>
                        <a:spcAft>
                          <a:spcPts val="0"/>
                        </a:spcAft>
                        <a:buNone/>
                      </a:pPr>
                      <a:r>
                        <a:t/>
                      </a:r>
                      <a:endParaRPr b="0" i="0" sz="1200" u="none" cap="none" strike="noStrike">
                        <a:solidFill>
                          <a:srgbClr val="305496"/>
                        </a:solidFill>
                        <a:latin typeface="Calibri"/>
                        <a:ea typeface="Calibri"/>
                        <a:cs typeface="Calibri"/>
                        <a:sym typeface="Calibri"/>
                      </a:endParaRPr>
                    </a:p>
                  </a:txBody>
                  <a:tcPr marT="4500" marB="0" marR="4500" marL="4500" anchor="b"/>
                </a:tc>
              </a:tr>
              <a:tr h="853900">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4500" marB="0" marR="4500" marL="4500" anchor="b"/>
                </a:tc>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4500" marB="0" marR="4500" marL="4500" anchor="b"/>
                </a:tc>
              </a:tr>
            </a:tbl>
          </a:graphicData>
        </a:graphic>
      </p:graphicFrame>
      <p:graphicFrame>
        <p:nvGraphicFramePr>
          <p:cNvPr id="169" name="Google Shape;169;p22"/>
          <p:cNvGraphicFramePr/>
          <p:nvPr/>
        </p:nvGraphicFramePr>
        <p:xfrm>
          <a:off x="4038600" y="1786468"/>
          <a:ext cx="3000000" cy="3000000"/>
        </p:xfrm>
        <a:graphic>
          <a:graphicData uri="http://schemas.openxmlformats.org/drawingml/2006/table">
            <a:tbl>
              <a:tblPr bandRow="1" firstRow="1">
                <a:noFill/>
                <a:tableStyleId>{22252BFE-4D35-4A79-A6DF-7727DECED4EE}</a:tableStyleId>
              </a:tblPr>
              <a:tblGrid>
                <a:gridCol w="3852325"/>
                <a:gridCol w="3852325"/>
              </a:tblGrid>
              <a:tr h="505225">
                <a:tc>
                  <a:txBody>
                    <a:bodyPr/>
                    <a:lstStyle/>
                    <a:p>
                      <a:pPr indent="0" lvl="0" marL="0" marR="0" rtl="0" algn="l">
                        <a:spcBef>
                          <a:spcPts val="0"/>
                        </a:spcBef>
                        <a:spcAft>
                          <a:spcPts val="0"/>
                        </a:spcAft>
                        <a:buNone/>
                      </a:pPr>
                      <a:r>
                        <a:rPr b="0" lang="en-US" sz="1800" u="none" cap="none" strike="noStrike"/>
                        <a:t>Sample Data</a:t>
                      </a:r>
                      <a:endParaRPr/>
                    </a:p>
                  </a:txBody>
                  <a:tcPr marT="45725" marB="45725" marR="91450" marL="91450"/>
                </a:tc>
                <a:tc>
                  <a:txBody>
                    <a:bodyPr/>
                    <a:lstStyle/>
                    <a:p>
                      <a:pPr indent="0" lvl="0" marL="0" marR="0" rtl="0" algn="l">
                        <a:spcBef>
                          <a:spcPts val="0"/>
                        </a:spcBef>
                        <a:spcAft>
                          <a:spcPts val="0"/>
                        </a:spcAft>
                        <a:buNone/>
                      </a:pPr>
                      <a:r>
                        <a:rPr b="0" lang="en-US" sz="1800"/>
                        <a:t>Applicants who were granted loan between 2008-2011</a:t>
                      </a:r>
                      <a:endParaRPr b="0" sz="1800"/>
                    </a:p>
                  </a:txBody>
                  <a:tcPr marT="45725" marB="45725" marR="91450" marL="91450"/>
                </a:tc>
              </a:tr>
              <a:tr h="389625">
                <a:tc>
                  <a:txBody>
                    <a:bodyPr/>
                    <a:lstStyle/>
                    <a:p>
                      <a:pPr indent="0" lvl="0" marL="0" marR="0" rtl="0" algn="l">
                        <a:spcBef>
                          <a:spcPts val="0"/>
                        </a:spcBef>
                        <a:spcAft>
                          <a:spcPts val="0"/>
                        </a:spcAft>
                        <a:buNone/>
                      </a:pPr>
                      <a:r>
                        <a:rPr lang="en-US" sz="1800"/>
                        <a:t>Shape</a:t>
                      </a:r>
                      <a:endParaRPr/>
                    </a:p>
                  </a:txBody>
                  <a:tcPr marT="45725" marB="45725" marR="91450" marL="91450"/>
                </a:tc>
                <a:tc>
                  <a:txBody>
                    <a:bodyPr/>
                    <a:lstStyle/>
                    <a:p>
                      <a:pPr indent="0" lvl="0" marL="0" marR="0" rtl="0" algn="l">
                        <a:spcBef>
                          <a:spcPts val="0"/>
                        </a:spcBef>
                        <a:spcAft>
                          <a:spcPts val="0"/>
                        </a:spcAft>
                        <a:buNone/>
                      </a:pPr>
                      <a:r>
                        <a:rPr lang="en-US" sz="1800"/>
                        <a:t>Rows -39717 , Columns -111</a:t>
                      </a:r>
                      <a:endParaRPr/>
                    </a:p>
                  </a:txBody>
                  <a:tcPr marT="45725" marB="45725" marR="91450" marL="91450"/>
                </a:tc>
              </a:tr>
              <a:tr h="1192200">
                <a:tc>
                  <a:txBody>
                    <a:bodyPr/>
                    <a:lstStyle/>
                    <a:p>
                      <a:pPr indent="0" lvl="0" marL="0" marR="0" rtl="0" algn="l">
                        <a:spcBef>
                          <a:spcPts val="0"/>
                        </a:spcBef>
                        <a:spcAft>
                          <a:spcPts val="0"/>
                        </a:spcAft>
                        <a:buNone/>
                      </a:pPr>
                      <a:r>
                        <a:rPr lang="en-US" sz="1800"/>
                        <a:t>Major Columns </a:t>
                      </a:r>
                      <a:endParaRPr/>
                    </a:p>
                  </a:txBody>
                  <a:tcPr marT="45725" marB="45725" marR="91450" marL="91450"/>
                </a:tc>
                <a:tc>
                  <a:txBody>
                    <a:bodyPr/>
                    <a:lstStyle/>
                    <a:p>
                      <a:pPr indent="0" lvl="0" marL="0" marR="0" rtl="0" algn="l">
                        <a:spcBef>
                          <a:spcPts val="0"/>
                        </a:spcBef>
                        <a:spcAft>
                          <a:spcPts val="0"/>
                        </a:spcAft>
                        <a:buNone/>
                      </a:pPr>
                      <a:r>
                        <a:rPr lang="en-US" sz="1800"/>
                        <a:t>loan_amnt, funded_amount_inv ,term,int_rate ,installment ,grade ,emp_length, home_ownership ,annual_inc,loan_status</a:t>
                      </a:r>
                      <a:endParaRPr sz="1800"/>
                    </a:p>
                  </a:txBody>
                  <a:tcPr marT="45725" marB="45725" marR="91450" marL="91450"/>
                </a:tc>
              </a:tr>
              <a:tr h="1192200">
                <a:tc>
                  <a:txBody>
                    <a:bodyPr/>
                    <a:lstStyle/>
                    <a:p>
                      <a:pPr indent="0" lvl="0" marL="0" marR="0" rtl="0" algn="l">
                        <a:spcBef>
                          <a:spcPts val="0"/>
                        </a:spcBef>
                        <a:spcAft>
                          <a:spcPts val="0"/>
                        </a:spcAft>
                        <a:buNone/>
                      </a:pPr>
                      <a:r>
                        <a:rPr lang="en-US" sz="1800"/>
                        <a:t>Abbreviations</a:t>
                      </a:r>
                      <a:endParaRPr/>
                    </a:p>
                  </a:txBody>
                  <a:tcPr marT="45725" marB="45725" marR="91450" marL="91450"/>
                </a:tc>
                <a:tc>
                  <a:txBody>
                    <a:bodyPr/>
                    <a:lstStyle/>
                    <a:p>
                      <a:pPr indent="0" lvl="0" marL="0" marR="0" rtl="0" algn="l">
                        <a:spcBef>
                          <a:spcPts val="0"/>
                        </a:spcBef>
                        <a:spcAft>
                          <a:spcPts val="0"/>
                        </a:spcAft>
                        <a:buNone/>
                      </a:pPr>
                      <a:r>
                        <a:rPr lang="en-US" sz="1800"/>
                        <a:t>Explanation on each abbrevations used in data set is provided in  Data_Dictionary.xlsx</a:t>
                      </a:r>
                      <a:endParaRPr sz="1800"/>
                    </a:p>
                  </a:txBody>
                  <a:tcPr marT="45725" marB="45725" marR="91450" marL="91450"/>
                </a:tc>
              </a:tr>
              <a:tr h="1192200">
                <a:tc>
                  <a:txBody>
                    <a:bodyPr/>
                    <a:lstStyle/>
                    <a:p>
                      <a:pPr indent="0" lvl="0" marL="0" marR="0" rtl="0" algn="l">
                        <a:spcBef>
                          <a:spcPts val="0"/>
                        </a:spcBef>
                        <a:spcAft>
                          <a:spcPts val="0"/>
                        </a:spcAft>
                        <a:buNone/>
                      </a:pPr>
                      <a:r>
                        <a:rPr lang="en-US" sz="1800"/>
                        <a:t>Key Observations</a:t>
                      </a:r>
                      <a:endParaRPr/>
                    </a:p>
                  </a:txBody>
                  <a:tcPr marT="45725" marB="45725" marR="91450" marL="91450"/>
                </a:tc>
                <a:tc>
                  <a:txBody>
                    <a:bodyPr/>
                    <a:lstStyle/>
                    <a:p>
                      <a:pPr indent="0" lvl="0" marL="0" marR="0" rtl="0" algn="l">
                        <a:spcBef>
                          <a:spcPts val="0"/>
                        </a:spcBef>
                        <a:spcAft>
                          <a:spcPts val="0"/>
                        </a:spcAft>
                        <a:buNone/>
                      </a:pPr>
                      <a:r>
                        <a:rPr lang="en-US" sz="1800"/>
                        <a:t>1) Many columns have NaN values</a:t>
                      </a:r>
                      <a:endParaRPr/>
                    </a:p>
                    <a:p>
                      <a:pPr indent="0" lvl="0" marL="0" marR="0" rtl="0" algn="l">
                        <a:spcBef>
                          <a:spcPts val="0"/>
                        </a:spcBef>
                        <a:spcAft>
                          <a:spcPts val="0"/>
                        </a:spcAft>
                        <a:buNone/>
                      </a:pPr>
                      <a:r>
                        <a:rPr lang="en-US" sz="1800"/>
                        <a:t>2) Many columns have single values</a:t>
                      </a:r>
                      <a:endParaRPr/>
                    </a:p>
                    <a:p>
                      <a:pPr indent="0" lvl="0" marL="0" marR="0" rtl="0" algn="l">
                        <a:spcBef>
                          <a:spcPts val="0"/>
                        </a:spcBef>
                        <a:spcAft>
                          <a:spcPts val="0"/>
                        </a:spcAft>
                        <a:buNone/>
                      </a:pPr>
                      <a:r>
                        <a:rPr lang="en-US" sz="1800"/>
                        <a:t>3) Some columns have long string descriptions</a:t>
                      </a:r>
                      <a:endParaRPr sz="1800"/>
                    </a:p>
                  </a:txBody>
                  <a:tcPr marT="45725" marB="45725" marR="91450" marL="91450"/>
                </a:tc>
              </a:tr>
              <a:tr h="11922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460565" y="268941"/>
            <a:ext cx="7965461" cy="659747"/>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DATA CLEANING – STAGE1</a:t>
            </a:r>
            <a:endParaRPr/>
          </a:p>
        </p:txBody>
      </p:sp>
      <p:sp>
        <p:nvSpPr>
          <p:cNvPr id="175" name="Google Shape;175;p23"/>
          <p:cNvSpPr txBox="1"/>
          <p:nvPr>
            <p:ph idx="1" type="body"/>
          </p:nvPr>
        </p:nvSpPr>
        <p:spPr>
          <a:xfrm>
            <a:off x="3460565" y="1215614"/>
            <a:ext cx="7965460" cy="5185187"/>
          </a:xfrm>
          <a:prstGeom prst="rect">
            <a:avLst/>
          </a:prstGeom>
          <a:noFill/>
          <a:ln>
            <a:noFill/>
          </a:ln>
        </p:spPr>
        <p:txBody>
          <a:bodyPr anchorCtr="0" anchor="t" bIns="0" lIns="91425" spcFirstLastPara="1" rIns="91425" wrap="square" tIns="0">
            <a:normAutofit fontScale="85000" lnSpcReduction="10000"/>
          </a:bodyPr>
          <a:lstStyle/>
          <a:p>
            <a:pPr indent="-347472" lvl="0" marL="347472" rtl="0" algn="l">
              <a:lnSpc>
                <a:spcPct val="100000"/>
              </a:lnSpc>
              <a:spcBef>
                <a:spcPts val="0"/>
              </a:spcBef>
              <a:spcAft>
                <a:spcPts val="0"/>
              </a:spcAft>
              <a:buClr>
                <a:srgbClr val="333333"/>
              </a:buClr>
              <a:buSzPct val="100000"/>
              <a:buChar char="•"/>
            </a:pPr>
            <a:r>
              <a:rPr lang="en-US" sz="2000">
                <a:solidFill>
                  <a:srgbClr val="333333"/>
                </a:solidFill>
                <a:latin typeface="Calibri"/>
                <a:ea typeface="Calibri"/>
                <a:cs typeface="Calibri"/>
                <a:sym typeface="Calibri"/>
              </a:rPr>
              <a:t>Out of the total 111 columns , total of 54 columns were removed as they were having Null values . The left-out columns after removing null columns were 57</a:t>
            </a:r>
            <a:endParaRPr/>
          </a:p>
          <a:p>
            <a:pPr indent="-347472" lvl="0" marL="347472" rtl="0" algn="l">
              <a:lnSpc>
                <a:spcPct val="100000"/>
              </a:lnSpc>
              <a:spcBef>
                <a:spcPts val="1000"/>
              </a:spcBef>
              <a:spcAft>
                <a:spcPts val="0"/>
              </a:spcAft>
              <a:buClr>
                <a:srgbClr val="333333"/>
              </a:buClr>
              <a:buSzPct val="100000"/>
              <a:buChar char="•"/>
            </a:pPr>
            <a:r>
              <a:rPr lang="en-US" sz="2000">
                <a:solidFill>
                  <a:srgbClr val="333333"/>
                </a:solidFill>
                <a:latin typeface="Calibri"/>
                <a:ea typeface="Calibri"/>
                <a:cs typeface="Calibri"/>
                <a:sym typeface="Calibri"/>
              </a:rPr>
              <a:t>Out of the remaining 57 columns some of the columns really don’t matter for Loan approval stage. Total of 31 columns were removed resulting into remaining 26 columns</a:t>
            </a:r>
            <a:endParaRPr/>
          </a:p>
          <a:p>
            <a:pPr indent="0" lvl="0" marL="0" rtl="0" algn="l">
              <a:lnSpc>
                <a:spcPct val="100000"/>
              </a:lnSpc>
              <a:spcBef>
                <a:spcPts val="1000"/>
              </a:spcBef>
              <a:spcAft>
                <a:spcPts val="0"/>
              </a:spcAft>
              <a:buClr>
                <a:srgbClr val="333333"/>
              </a:buClr>
              <a:buSzPct val="100000"/>
              <a:buNone/>
            </a:pPr>
            <a:r>
              <a:rPr lang="en-US" sz="2000">
                <a:solidFill>
                  <a:srgbClr val="333333"/>
                </a:solidFill>
                <a:latin typeface="Calibri"/>
                <a:ea typeface="Calibri"/>
                <a:cs typeface="Calibri"/>
                <a:sym typeface="Calibri"/>
              </a:rPr>
              <a:t>       eg: Columns removed are as follows</a:t>
            </a:r>
            <a:endParaRPr/>
          </a:p>
          <a:p>
            <a:pPr indent="0" lvl="0" marL="0" rtl="0" algn="l">
              <a:lnSpc>
                <a:spcPct val="100000"/>
              </a:lnSpc>
              <a:spcBef>
                <a:spcPts val="1000"/>
              </a:spcBef>
              <a:spcAft>
                <a:spcPts val="0"/>
              </a:spcAft>
              <a:buClr>
                <a:srgbClr val="8296B0"/>
              </a:buClr>
              <a:buSzPct val="100000"/>
              <a:buNone/>
            </a:pPr>
            <a:r>
              <a:rPr lang="en-US" sz="2000">
                <a:solidFill>
                  <a:srgbClr val="8296B0"/>
                </a:solidFill>
                <a:latin typeface="Calibri"/>
                <a:ea typeface="Calibri"/>
                <a:cs typeface="Calibri"/>
                <a:sym typeface="Calibri"/>
              </a:rPr>
              <a:t>"id","member_id","emp_title","url","title","zip_code","addr_state","pymnt_plan","desc","delinq_2yrs“,“last_credit_pull_d","collections_12_mths_ex_med","policy_code","application_type","acc_now_delinq","chargeoff_within_12_mths","delinq_amnt","pub_rec_bankruptcies","tax_liens","initial_list_status“,"revol_bal","out_prncp","total_pymnt","total_rec_prncp","total_rec_int","total_rec_late_fee","recoveries","collection_recovery_fee","last_pymnt_d","last_pymnt_amnt","next_pymnt_d“</a:t>
            </a:r>
            <a:endParaRPr/>
          </a:p>
          <a:p>
            <a:pPr indent="0" lvl="0" marL="0" rtl="0" algn="l">
              <a:lnSpc>
                <a:spcPct val="100000"/>
              </a:lnSpc>
              <a:spcBef>
                <a:spcPts val="1000"/>
              </a:spcBef>
              <a:spcAft>
                <a:spcPts val="0"/>
              </a:spcAft>
              <a:buClr>
                <a:schemeClr val="accent6"/>
              </a:buClr>
              <a:buSzPct val="100000"/>
              <a:buNone/>
            </a:pPr>
            <a:r>
              <a:t/>
            </a:r>
            <a:endParaRPr sz="1300"/>
          </a:p>
          <a:p>
            <a:pPr indent="-347472" lvl="0" marL="347472" rtl="0" algn="l">
              <a:lnSpc>
                <a:spcPct val="100000"/>
              </a:lnSpc>
              <a:spcBef>
                <a:spcPts val="1000"/>
              </a:spcBef>
              <a:spcAft>
                <a:spcPts val="0"/>
              </a:spcAft>
              <a:buClr>
                <a:srgbClr val="333333"/>
              </a:buClr>
              <a:buSzPct val="100000"/>
              <a:buChar char="•"/>
            </a:pPr>
            <a:r>
              <a:rPr lang="en-US" sz="2000">
                <a:solidFill>
                  <a:srgbClr val="333333"/>
                </a:solidFill>
                <a:latin typeface="Calibri"/>
                <a:ea typeface="Calibri"/>
                <a:cs typeface="Calibri"/>
                <a:sym typeface="Calibri"/>
              </a:rPr>
              <a:t>mths_since_last_delinq and mths_since_last_record had 25682 and 36931 null values respectively and hence those were removed</a:t>
            </a:r>
            <a:endParaRPr/>
          </a:p>
          <a:p>
            <a:pPr indent="-347472" lvl="0" marL="347472" rtl="0" algn="l">
              <a:lnSpc>
                <a:spcPct val="100000"/>
              </a:lnSpc>
              <a:spcBef>
                <a:spcPts val="1000"/>
              </a:spcBef>
              <a:spcAft>
                <a:spcPts val="0"/>
              </a:spcAft>
              <a:buClr>
                <a:srgbClr val="333333"/>
              </a:buClr>
              <a:buSzPct val="100000"/>
              <a:buChar char="•"/>
            </a:pPr>
            <a:r>
              <a:rPr lang="en-US" sz="2000">
                <a:solidFill>
                  <a:srgbClr val="333333"/>
                </a:solidFill>
                <a:latin typeface="Calibri"/>
                <a:ea typeface="Calibri"/>
                <a:cs typeface="Calibri"/>
                <a:sym typeface="Calibri"/>
              </a:rPr>
              <a:t>total_pymnt_inv and out_prncp_inv were also removed as they don’t significantly contribute to loan approval. </a:t>
            </a:r>
            <a:r>
              <a:rPr b="1" lang="en-US" sz="2000">
                <a:solidFill>
                  <a:srgbClr val="333333"/>
                </a:solidFill>
                <a:latin typeface="Calibri"/>
                <a:ea typeface="Calibri"/>
                <a:cs typeface="Calibri"/>
                <a:sym typeface="Calibri"/>
              </a:rPr>
              <a:t>So, this results to a total columns of 22 left out for analysis</a:t>
            </a:r>
            <a:endParaRPr/>
          </a:p>
          <a:p>
            <a:pPr indent="-250317" lvl="0" marL="347472" rtl="0" algn="l">
              <a:lnSpc>
                <a:spcPct val="100000"/>
              </a:lnSpc>
              <a:spcBef>
                <a:spcPts val="1000"/>
              </a:spcBef>
              <a:spcAft>
                <a:spcPts val="0"/>
              </a:spcAft>
              <a:buClr>
                <a:schemeClr val="accent6"/>
              </a:buClr>
              <a:buSzPct val="100000"/>
              <a:buNone/>
            </a:pPr>
            <a:r>
              <a:t/>
            </a:r>
            <a:endParaRPr/>
          </a:p>
          <a:p>
            <a:pPr indent="-250317" lvl="0" marL="347472" rtl="0" algn="l">
              <a:lnSpc>
                <a:spcPct val="100000"/>
              </a:lnSpc>
              <a:spcBef>
                <a:spcPts val="1000"/>
              </a:spcBef>
              <a:spcAft>
                <a:spcPts val="0"/>
              </a:spcAft>
              <a:buClr>
                <a:schemeClr val="accent6"/>
              </a:buClr>
              <a:buSzPct val="100000"/>
              <a:buNone/>
            </a:pPr>
            <a:r>
              <a:t/>
            </a:r>
            <a:endParaRPr/>
          </a:p>
          <a:p>
            <a:pPr indent="-250317" lvl="0" marL="347472" rtl="0" algn="l">
              <a:lnSpc>
                <a:spcPct val="100000"/>
              </a:lnSpc>
              <a:spcBef>
                <a:spcPts val="1000"/>
              </a:spcBef>
              <a:spcAft>
                <a:spcPts val="0"/>
              </a:spcAft>
              <a:buClr>
                <a:schemeClr val="accent6"/>
              </a:buClr>
              <a:buSzPct val="100000"/>
              <a:buNone/>
            </a:pPr>
            <a:r>
              <a:t/>
            </a:r>
            <a:endParaRPr/>
          </a:p>
        </p:txBody>
      </p:sp>
      <p:sp>
        <p:nvSpPr>
          <p:cNvPr id="176" name="Google Shape;176;p23"/>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3460565" y="143932"/>
            <a:ext cx="7965461" cy="673649"/>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DATA CLEANING – STAGE2</a:t>
            </a:r>
            <a:endParaRPr/>
          </a:p>
        </p:txBody>
      </p:sp>
      <p:sp>
        <p:nvSpPr>
          <p:cNvPr id="182" name="Google Shape;182;p24"/>
          <p:cNvSpPr txBox="1"/>
          <p:nvPr>
            <p:ph idx="1" type="body"/>
          </p:nvPr>
        </p:nvSpPr>
        <p:spPr>
          <a:xfrm>
            <a:off x="3460565" y="1241955"/>
            <a:ext cx="7965460" cy="5472113"/>
          </a:xfrm>
          <a:prstGeom prst="rect">
            <a:avLst/>
          </a:prstGeom>
          <a:noFill/>
          <a:ln>
            <a:noFill/>
          </a:ln>
        </p:spPr>
        <p:txBody>
          <a:bodyPr anchorCtr="0" anchor="t" bIns="0" lIns="91425" spcFirstLastPara="1" rIns="91425" wrap="square" tIns="0">
            <a:normAutofit/>
          </a:bodyPr>
          <a:lstStyle/>
          <a:p>
            <a:pPr indent="-347472" lvl="0" marL="347472" rtl="0" algn="l">
              <a:lnSpc>
                <a:spcPct val="100000"/>
              </a:lnSpc>
              <a:spcBef>
                <a:spcPts val="0"/>
              </a:spcBef>
              <a:spcAft>
                <a:spcPts val="0"/>
              </a:spcAft>
              <a:buClr>
                <a:srgbClr val="333333"/>
              </a:buClr>
              <a:buSzPts val="2000"/>
              <a:buChar char="•"/>
            </a:pPr>
            <a:r>
              <a:rPr lang="en-US" sz="2000">
                <a:solidFill>
                  <a:srgbClr val="333333"/>
                </a:solidFill>
                <a:latin typeface="Calibri"/>
                <a:ea typeface="Calibri"/>
                <a:cs typeface="Calibri"/>
                <a:sym typeface="Calibri"/>
              </a:rPr>
              <a:t>Null sum is taken on the remaining 22 columns and it is found that emp_length and revol_util have 1075 and 50 null values respectively</a:t>
            </a:r>
            <a:endParaRPr/>
          </a:p>
          <a:p>
            <a:pPr indent="-347472" lvl="0" marL="347472" rtl="0" algn="l">
              <a:lnSpc>
                <a:spcPct val="100000"/>
              </a:lnSpc>
              <a:spcBef>
                <a:spcPts val="1000"/>
              </a:spcBef>
              <a:spcAft>
                <a:spcPts val="0"/>
              </a:spcAft>
              <a:buClr>
                <a:srgbClr val="333333"/>
              </a:buClr>
              <a:buSzPts val="2000"/>
              <a:buChar char="•"/>
            </a:pPr>
            <a:r>
              <a:rPr lang="en-US" sz="2000">
                <a:solidFill>
                  <a:srgbClr val="333333"/>
                </a:solidFill>
                <a:latin typeface="Calibri"/>
                <a:ea typeface="Calibri"/>
                <a:cs typeface="Calibri"/>
                <a:sym typeface="Calibri"/>
              </a:rPr>
              <a:t>Emp_length null values are filled with the mode values of emp_length and revol_util 50 rows are removed from the analysis</a:t>
            </a:r>
            <a:endParaRPr/>
          </a:p>
          <a:p>
            <a:pPr indent="0" lvl="0" marL="0" rtl="0" algn="l">
              <a:lnSpc>
                <a:spcPct val="100000"/>
              </a:lnSpc>
              <a:spcBef>
                <a:spcPts val="1000"/>
              </a:spcBef>
              <a:spcAft>
                <a:spcPts val="0"/>
              </a:spcAft>
              <a:buClr>
                <a:schemeClr val="accent6"/>
              </a:buClr>
              <a:buSzPts val="1800"/>
              <a:buNone/>
            </a:pPr>
            <a:r>
              <a:t/>
            </a:r>
            <a:endParaRPr/>
          </a:p>
          <a:p>
            <a:pPr indent="-233172" lvl="0" marL="347472" rtl="0" algn="l">
              <a:lnSpc>
                <a:spcPct val="100000"/>
              </a:lnSpc>
              <a:spcBef>
                <a:spcPts val="1000"/>
              </a:spcBef>
              <a:spcAft>
                <a:spcPts val="0"/>
              </a:spcAft>
              <a:buClr>
                <a:schemeClr val="accent6"/>
              </a:buClr>
              <a:buSzPts val="1800"/>
              <a:buNone/>
            </a:pPr>
            <a:r>
              <a:t/>
            </a:r>
            <a:endParaRPr/>
          </a:p>
          <a:p>
            <a:pPr indent="-233172" lvl="0" marL="347472" rtl="0" algn="l">
              <a:lnSpc>
                <a:spcPct val="100000"/>
              </a:lnSpc>
              <a:spcBef>
                <a:spcPts val="1000"/>
              </a:spcBef>
              <a:spcAft>
                <a:spcPts val="0"/>
              </a:spcAft>
              <a:buClr>
                <a:schemeClr val="accent6"/>
              </a:buClr>
              <a:buSzPts val="1800"/>
              <a:buNone/>
            </a:pPr>
            <a:r>
              <a:t/>
            </a:r>
            <a:endParaRPr/>
          </a:p>
        </p:txBody>
      </p:sp>
      <p:sp>
        <p:nvSpPr>
          <p:cNvPr id="183" name="Google Shape;183;p24"/>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4" name="Google Shape;184;p24"/>
          <p:cNvPicPr preferRelativeResize="0"/>
          <p:nvPr/>
        </p:nvPicPr>
        <p:blipFill rotWithShape="1">
          <a:blip r:embed="rId3">
            <a:alphaModFix/>
          </a:blip>
          <a:srcRect b="0" l="0" r="0" t="0"/>
          <a:stretch/>
        </p:blipFill>
        <p:spPr>
          <a:xfrm>
            <a:off x="4010844" y="3158067"/>
            <a:ext cx="3566823" cy="32088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460565" y="143932"/>
            <a:ext cx="7965461" cy="652134"/>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DATA STANDARDIZATION</a:t>
            </a:r>
            <a:endParaRPr/>
          </a:p>
        </p:txBody>
      </p:sp>
      <p:sp>
        <p:nvSpPr>
          <p:cNvPr id="190" name="Google Shape;190;p25"/>
          <p:cNvSpPr txBox="1"/>
          <p:nvPr>
            <p:ph idx="1" type="body"/>
          </p:nvPr>
        </p:nvSpPr>
        <p:spPr>
          <a:xfrm>
            <a:off x="3460565" y="1032734"/>
            <a:ext cx="7965460" cy="5681334"/>
          </a:xfrm>
          <a:prstGeom prst="rect">
            <a:avLst/>
          </a:prstGeom>
          <a:noFill/>
          <a:ln>
            <a:noFill/>
          </a:ln>
        </p:spPr>
        <p:txBody>
          <a:bodyPr anchorCtr="0" anchor="t" bIns="0" lIns="91425" spcFirstLastPara="1" rIns="91425" wrap="square" tIns="0">
            <a:normAutofit/>
          </a:bodyPr>
          <a:lstStyle/>
          <a:p>
            <a:pPr indent="0" lvl="0" marL="0" rtl="0" algn="l">
              <a:lnSpc>
                <a:spcPct val="100000"/>
              </a:lnSpc>
              <a:spcBef>
                <a:spcPts val="0"/>
              </a:spcBef>
              <a:spcAft>
                <a:spcPts val="0"/>
              </a:spcAft>
              <a:buClr>
                <a:schemeClr val="accent6"/>
              </a:buClr>
              <a:buSzPts val="1800"/>
              <a:buNone/>
            </a:pPr>
            <a:r>
              <a:t/>
            </a:r>
            <a:endParaRPr/>
          </a:p>
          <a:p>
            <a:pPr indent="-347472" lvl="0" marL="347472" rtl="0" algn="l">
              <a:lnSpc>
                <a:spcPct val="100000"/>
              </a:lnSpc>
              <a:spcBef>
                <a:spcPts val="1000"/>
              </a:spcBef>
              <a:spcAft>
                <a:spcPts val="0"/>
              </a:spcAft>
              <a:buClr>
                <a:srgbClr val="333333"/>
              </a:buClr>
              <a:buSzPts val="2000"/>
              <a:buChar char="•"/>
            </a:pPr>
            <a:r>
              <a:rPr lang="en-US" sz="2000">
                <a:solidFill>
                  <a:srgbClr val="333333"/>
                </a:solidFill>
                <a:latin typeface="Calibri"/>
                <a:ea typeface="Calibri"/>
                <a:cs typeface="Calibri"/>
                <a:sym typeface="Calibri"/>
              </a:rPr>
              <a:t>% is removed from int_rate and revol_util columns and this was converted to float for analysis</a:t>
            </a:r>
            <a:endParaRPr/>
          </a:p>
          <a:p>
            <a:pPr indent="-347472" lvl="0" marL="347472" rtl="0" algn="l">
              <a:lnSpc>
                <a:spcPct val="100000"/>
              </a:lnSpc>
              <a:spcBef>
                <a:spcPts val="1000"/>
              </a:spcBef>
              <a:spcAft>
                <a:spcPts val="0"/>
              </a:spcAft>
              <a:buClr>
                <a:srgbClr val="333333"/>
              </a:buClr>
              <a:buSzPts val="2000"/>
              <a:buChar char="•"/>
            </a:pPr>
            <a:r>
              <a:rPr lang="en-US" sz="2000">
                <a:solidFill>
                  <a:srgbClr val="333333"/>
                </a:solidFill>
                <a:latin typeface="Calibri"/>
                <a:ea typeface="Calibri"/>
                <a:cs typeface="Calibri"/>
                <a:sym typeface="Calibri"/>
              </a:rPr>
              <a:t>changed emp_length to numeric value by extracting the integer part</a:t>
            </a:r>
            <a:endParaRPr/>
          </a:p>
          <a:p>
            <a:pPr indent="0" lvl="0" marL="0" rtl="0" algn="l">
              <a:lnSpc>
                <a:spcPct val="100000"/>
              </a:lnSpc>
              <a:spcBef>
                <a:spcPts val="1000"/>
              </a:spcBef>
              <a:spcAft>
                <a:spcPts val="0"/>
              </a:spcAft>
              <a:buClr>
                <a:schemeClr val="accent6"/>
              </a:buClr>
              <a:buSzPts val="1800"/>
              <a:buNone/>
            </a:pPr>
            <a:r>
              <a:t/>
            </a:r>
            <a:endParaRPr/>
          </a:p>
          <a:p>
            <a:pPr indent="-233172" lvl="0" marL="347472" rtl="0" algn="l">
              <a:lnSpc>
                <a:spcPct val="100000"/>
              </a:lnSpc>
              <a:spcBef>
                <a:spcPts val="1000"/>
              </a:spcBef>
              <a:spcAft>
                <a:spcPts val="0"/>
              </a:spcAft>
              <a:buClr>
                <a:schemeClr val="accent6"/>
              </a:buClr>
              <a:buSzPts val="1800"/>
              <a:buNone/>
            </a:pPr>
            <a:r>
              <a:t/>
            </a:r>
            <a:endParaRPr/>
          </a:p>
        </p:txBody>
      </p:sp>
      <p:sp>
        <p:nvSpPr>
          <p:cNvPr id="191" name="Google Shape;191;p25"/>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2" name="Google Shape;192;p25"/>
          <p:cNvPicPr preferRelativeResize="0"/>
          <p:nvPr/>
        </p:nvPicPr>
        <p:blipFill rotWithShape="1">
          <a:blip r:embed="rId3">
            <a:alphaModFix/>
          </a:blip>
          <a:srcRect b="0" l="0" r="0" t="0"/>
          <a:stretch/>
        </p:blipFill>
        <p:spPr>
          <a:xfrm>
            <a:off x="4091766" y="3310467"/>
            <a:ext cx="4008467" cy="3174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3460565" y="592668"/>
            <a:ext cx="7965461" cy="47149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OUTLIER DETECTION -1</a:t>
            </a:r>
            <a:endParaRPr/>
          </a:p>
        </p:txBody>
      </p:sp>
      <p:sp>
        <p:nvSpPr>
          <p:cNvPr id="198" name="Google Shape;198;p26"/>
          <p:cNvSpPr txBox="1"/>
          <p:nvPr>
            <p:ph idx="1" type="body"/>
          </p:nvPr>
        </p:nvSpPr>
        <p:spPr>
          <a:xfrm>
            <a:off x="3460565" y="1199627"/>
            <a:ext cx="7965460" cy="5514441"/>
          </a:xfrm>
          <a:prstGeom prst="rect">
            <a:avLst/>
          </a:prstGeom>
          <a:noFill/>
          <a:ln>
            <a:noFill/>
          </a:ln>
        </p:spPr>
        <p:txBody>
          <a:bodyPr anchorCtr="0" anchor="t" bIns="0" lIns="91425" spcFirstLastPara="1" rIns="91425" wrap="square" tIns="0">
            <a:normAutofit/>
          </a:bodyPr>
          <a:lstStyle/>
          <a:p>
            <a:pPr indent="0" lvl="0" marL="0" rtl="0" algn="l">
              <a:lnSpc>
                <a:spcPct val="100000"/>
              </a:lnSpc>
              <a:spcBef>
                <a:spcPts val="0"/>
              </a:spcBef>
              <a:spcAft>
                <a:spcPts val="0"/>
              </a:spcAft>
              <a:buClr>
                <a:schemeClr val="accent6"/>
              </a:buClr>
              <a:buSzPts val="1800"/>
              <a:buNone/>
            </a:pPr>
            <a:r>
              <a:t/>
            </a:r>
            <a:endParaRPr/>
          </a:p>
          <a:p>
            <a:pPr indent="-347472" lvl="0" marL="347472" rtl="0" algn="l">
              <a:lnSpc>
                <a:spcPct val="100000"/>
              </a:lnSpc>
              <a:spcBef>
                <a:spcPts val="1000"/>
              </a:spcBef>
              <a:spcAft>
                <a:spcPts val="0"/>
              </a:spcAft>
              <a:buClr>
                <a:srgbClr val="333333"/>
              </a:buClr>
              <a:buSzPts val="2000"/>
              <a:buChar char="•"/>
            </a:pPr>
            <a:r>
              <a:rPr lang="en-US" sz="2000">
                <a:solidFill>
                  <a:srgbClr val="333333"/>
                </a:solidFill>
                <a:latin typeface="Calibri"/>
                <a:ea typeface="Calibri"/>
                <a:cs typeface="Calibri"/>
                <a:sym typeface="Calibri"/>
              </a:rPr>
              <a:t>Performed outlier detection on loan_amnt and funded_amnt_inv and it was observed that distribution was consistent and hence no outliers were removed</a:t>
            </a:r>
            <a:endParaRPr/>
          </a:p>
          <a:p>
            <a:pPr indent="-233172" lvl="0" marL="347472" rtl="0" algn="l">
              <a:lnSpc>
                <a:spcPct val="100000"/>
              </a:lnSpc>
              <a:spcBef>
                <a:spcPts val="1000"/>
              </a:spcBef>
              <a:spcAft>
                <a:spcPts val="0"/>
              </a:spcAft>
              <a:buClr>
                <a:schemeClr val="accent6"/>
              </a:buClr>
              <a:buSzPts val="1800"/>
              <a:buNone/>
            </a:pPr>
            <a:r>
              <a:t/>
            </a:r>
            <a:endParaRPr/>
          </a:p>
        </p:txBody>
      </p:sp>
      <p:sp>
        <p:nvSpPr>
          <p:cNvPr id="199" name="Google Shape;199;p26"/>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0" name="Google Shape;200;p26"/>
          <p:cNvPicPr preferRelativeResize="0"/>
          <p:nvPr/>
        </p:nvPicPr>
        <p:blipFill rotWithShape="1">
          <a:blip r:embed="rId3">
            <a:alphaModFix/>
          </a:blip>
          <a:srcRect b="0" l="0" r="0" t="0"/>
          <a:stretch/>
        </p:blipFill>
        <p:spPr>
          <a:xfrm>
            <a:off x="3747533" y="3032845"/>
            <a:ext cx="3240020" cy="1848003"/>
          </a:xfrm>
          <a:prstGeom prst="rect">
            <a:avLst/>
          </a:prstGeom>
          <a:noFill/>
          <a:ln>
            <a:noFill/>
          </a:ln>
        </p:spPr>
      </p:pic>
      <p:pic>
        <p:nvPicPr>
          <p:cNvPr id="201" name="Google Shape;201;p26"/>
          <p:cNvPicPr preferRelativeResize="0"/>
          <p:nvPr/>
        </p:nvPicPr>
        <p:blipFill rotWithShape="1">
          <a:blip r:embed="rId4">
            <a:alphaModFix/>
          </a:blip>
          <a:srcRect b="0" l="0" r="0" t="0"/>
          <a:stretch/>
        </p:blipFill>
        <p:spPr>
          <a:xfrm>
            <a:off x="7443295" y="2888982"/>
            <a:ext cx="3373831" cy="19918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3460565" y="592668"/>
            <a:ext cx="7965461" cy="47149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03366"/>
              </a:buClr>
              <a:buSzPts val="3200"/>
              <a:buFont typeface="Calibri"/>
              <a:buNone/>
            </a:pPr>
            <a:r>
              <a:rPr b="1" lang="en-US" sz="3200">
                <a:solidFill>
                  <a:srgbClr val="003366"/>
                </a:solidFill>
                <a:latin typeface="Calibri"/>
                <a:ea typeface="Calibri"/>
                <a:cs typeface="Calibri"/>
                <a:sym typeface="Calibri"/>
              </a:rPr>
              <a:t>OUTLIER DETECTION -2</a:t>
            </a:r>
            <a:endParaRPr/>
          </a:p>
        </p:txBody>
      </p:sp>
      <p:sp>
        <p:nvSpPr>
          <p:cNvPr id="207" name="Google Shape;207;p27"/>
          <p:cNvSpPr txBox="1"/>
          <p:nvPr>
            <p:ph idx="1" type="body"/>
          </p:nvPr>
        </p:nvSpPr>
        <p:spPr>
          <a:xfrm>
            <a:off x="3460565" y="1199627"/>
            <a:ext cx="7965460" cy="5514441"/>
          </a:xfrm>
          <a:prstGeom prst="rect">
            <a:avLst/>
          </a:prstGeom>
          <a:noFill/>
          <a:ln>
            <a:noFill/>
          </a:ln>
        </p:spPr>
        <p:txBody>
          <a:bodyPr anchorCtr="0" anchor="t" bIns="0" lIns="91425" spcFirstLastPara="1" rIns="91425" wrap="square" tIns="0">
            <a:normAutofit/>
          </a:bodyPr>
          <a:lstStyle/>
          <a:p>
            <a:pPr indent="0" lvl="0" marL="0" rtl="0" algn="l">
              <a:lnSpc>
                <a:spcPct val="100000"/>
              </a:lnSpc>
              <a:spcBef>
                <a:spcPts val="0"/>
              </a:spcBef>
              <a:spcAft>
                <a:spcPts val="0"/>
              </a:spcAft>
              <a:buClr>
                <a:schemeClr val="accent6"/>
              </a:buClr>
              <a:buSzPts val="1800"/>
              <a:buNone/>
            </a:pPr>
            <a:r>
              <a:t/>
            </a:r>
            <a:endParaRPr/>
          </a:p>
          <a:p>
            <a:pPr indent="-347472" lvl="0" marL="347472" rtl="0" algn="l">
              <a:lnSpc>
                <a:spcPct val="100000"/>
              </a:lnSpc>
              <a:spcBef>
                <a:spcPts val="1000"/>
              </a:spcBef>
              <a:spcAft>
                <a:spcPts val="0"/>
              </a:spcAft>
              <a:buClr>
                <a:srgbClr val="333333"/>
              </a:buClr>
              <a:buSzPts val="2000"/>
              <a:buChar char="•"/>
            </a:pPr>
            <a:r>
              <a:rPr lang="en-US" sz="2000">
                <a:solidFill>
                  <a:srgbClr val="333333"/>
                </a:solidFill>
                <a:latin typeface="Calibri"/>
                <a:ea typeface="Calibri"/>
                <a:cs typeface="Calibri"/>
                <a:sym typeface="Calibri"/>
              </a:rPr>
              <a:t>Cleaned annual_inc column which had some outliers( fig1). 95 percentile was taken as a benchmark and data above 95 percent was removed (fig2)</a:t>
            </a:r>
            <a:endParaRPr/>
          </a:p>
        </p:txBody>
      </p:sp>
      <p:sp>
        <p:nvSpPr>
          <p:cNvPr id="208" name="Google Shape;208;p27"/>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9" name="Google Shape;209;p27"/>
          <p:cNvPicPr preferRelativeResize="0"/>
          <p:nvPr/>
        </p:nvPicPr>
        <p:blipFill rotWithShape="1">
          <a:blip r:embed="rId3">
            <a:alphaModFix/>
          </a:blip>
          <a:srcRect b="0" l="0" r="0" t="0"/>
          <a:stretch/>
        </p:blipFill>
        <p:spPr>
          <a:xfrm>
            <a:off x="3211580" y="2675467"/>
            <a:ext cx="3578687" cy="2742525"/>
          </a:xfrm>
          <a:prstGeom prst="rect">
            <a:avLst/>
          </a:prstGeom>
          <a:noFill/>
          <a:ln>
            <a:noFill/>
          </a:ln>
        </p:spPr>
      </p:pic>
      <p:pic>
        <p:nvPicPr>
          <p:cNvPr id="210" name="Google Shape;210;p27"/>
          <p:cNvPicPr preferRelativeResize="0"/>
          <p:nvPr/>
        </p:nvPicPr>
        <p:blipFill rotWithShape="1">
          <a:blip r:embed="rId4">
            <a:alphaModFix/>
          </a:blip>
          <a:srcRect b="0" l="0" r="0" t="0"/>
          <a:stretch/>
        </p:blipFill>
        <p:spPr>
          <a:xfrm>
            <a:off x="7364988" y="2823846"/>
            <a:ext cx="3933249" cy="24457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