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91211"/>
            <a:ext cx="7015226" cy="1493999"/>
          </a:xfrm>
          <a:prstGeom prst="rect">
            <a:avLst/>
          </a:prstGeom>
        </p:spPr>
        <p:txBody>
          <a:bodyPr vert="horz" wrap="square" lIns="0" tIns="16510" rIns="0" bIns="0" rtlCol="0" anchor="t">
            <a:spAutoFit/>
          </a:bodyPr>
          <a:lstStyle/>
          <a:p>
            <a:pPr marL="3213735">
              <a:spcBef>
                <a:spcPts val="130"/>
              </a:spcBef>
            </a:pPr>
            <a:r>
              <a:rPr lang="en-IN" spc="15" dirty="0"/>
              <a:t>Gokul S</a:t>
            </a:r>
            <a:br>
              <a:rPr lang="en-IN" spc="15" dirty="0"/>
            </a:br>
            <a:r>
              <a:rPr lang="en-IN" spc="15" dirty="0"/>
              <a:t>715521104012</a:t>
            </a:r>
            <a:br>
              <a:rPr lang="en-IN" spc="15" dirty="0"/>
            </a:br>
            <a:r>
              <a:rPr lang="en-IN" spc="15" dirty="0"/>
              <a:t>PSG </a:t>
            </a:r>
            <a:r>
              <a:rPr lang="en-IN" spc="15" dirty="0" err="1"/>
              <a:t>iTech</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629400" y="4012403"/>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DD499DF5-77D0-4FEE-BEFE-E0B892CE8855}"/>
              </a:ext>
            </a:extLst>
          </p:cNvPr>
          <p:cNvPicPr>
            <a:picLocks noChangeAspect="1"/>
          </p:cNvPicPr>
          <p:nvPr/>
        </p:nvPicPr>
        <p:blipFill>
          <a:blip r:embed="rId2"/>
          <a:stretch>
            <a:fillRect/>
          </a:stretch>
        </p:blipFill>
        <p:spPr>
          <a:xfrm>
            <a:off x="2133600" y="1447800"/>
            <a:ext cx="5632338" cy="4358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4" name="Picture 3">
            <a:extLst>
              <a:ext uri="{FF2B5EF4-FFF2-40B4-BE49-F238E27FC236}">
                <a16:creationId xmlns:a16="http://schemas.microsoft.com/office/drawing/2014/main" id="{71A9DD93-BAA6-3C3C-C879-B4DF5CF831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02667" y="1719255"/>
            <a:ext cx="3519270" cy="3263417"/>
          </a:xfrm>
          <a:prstGeom prst="rect">
            <a:avLst/>
          </a:prstGeom>
        </p:spPr>
      </p:pic>
      <p:pic>
        <p:nvPicPr>
          <p:cNvPr id="6" name="Picture 5">
            <a:extLst>
              <a:ext uri="{FF2B5EF4-FFF2-40B4-BE49-F238E27FC236}">
                <a16:creationId xmlns:a16="http://schemas.microsoft.com/office/drawing/2014/main" id="{A7AD0DB0-7AEC-4237-8210-39C8DCF536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00131" y="2197162"/>
            <a:ext cx="5297278" cy="2468531"/>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6" name="Rectangle 7">
            <a:extLst>
              <a:ext uri="{FF2B5EF4-FFF2-40B4-BE49-F238E27FC236}">
                <a16:creationId xmlns:a16="http://schemas.microsoft.com/office/drawing/2014/main" id="{DD8A586E-6324-4004-BA93-DB85854B9D14}"/>
              </a:ext>
            </a:extLst>
          </p:cNvPr>
          <p:cNvSpPr>
            <a:spLocks noChangeArrowheads="1"/>
          </p:cNvSpPr>
          <p:nvPr/>
        </p:nvSpPr>
        <p:spPr bwMode="auto">
          <a:xfrm rot="10800000" flipV="1">
            <a:off x="657224" y="1676400"/>
            <a:ext cx="915352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conclusion, our Deep Learning Network has demonstrated significant advancements in recognizing realistic handwritten digit images resembling those in the MNIST dataset. The comprehensive documentation facilitates straightforward deployment and accessibility, paving the way for broader applications in image recognition and beyond.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id="{8BF4BF04-D51F-43D9-A0CA-8A73BD417B59}"/>
              </a:ext>
            </a:extLst>
          </p:cNvPr>
          <p:cNvSpPr>
            <a:spLocks noChangeArrowheads="1"/>
          </p:cNvSpPr>
          <p:nvPr/>
        </p:nvSpPr>
        <p:spPr bwMode="auto">
          <a:xfrm rot="10800000" flipV="1">
            <a:off x="752474" y="535646"/>
            <a:ext cx="83497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lIns="91440" tIns="45720" rIns="91440" bIns="45720" anchor="t">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a:cs typeface="Arial"/>
                <a:hlinkClick r:id="rId7">
                  <a:extLst>
                    <a:ext uri="{A12FA001-AC4F-418D-AE19-62706E023703}">
                      <ahyp:hlinkClr xmlns:ahyp="http://schemas.microsoft.com/office/drawing/2018/hyperlinkcolor" val="tx"/>
                    </a:ext>
                  </a:extLst>
                </a:hlinkClick>
              </a:rPr>
              <a:t>MNIST handwritten digit database</a:t>
            </a:r>
            <a:endParaRPr lang="en-IN" sz="2000" kern="0">
              <a:solidFill>
                <a:srgbClr val="42AF51"/>
              </a:solidFill>
              <a:latin typeface="Trebuchet MS"/>
              <a:cs typeface="Arial"/>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nchor="t">
            <a:spAutoFit/>
          </a:bodyPr>
          <a:lstStyle/>
          <a:p>
            <a:pPr marL="12700">
              <a:spcBef>
                <a:spcPts val="130"/>
              </a:spcBef>
            </a:pPr>
            <a:r>
              <a:rPr lang="de-DE" sz="4250" spc="5" dirty="0"/>
              <a:t>Deep Neural Network for Recognizing Handwritten Digits</a:t>
            </a:r>
            <a:endParaRPr lang="en-IN" sz="4250" dirty="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lIns="91440" tIns="45720" rIns="91440" bIns="45720" rtlCol="0" anchor="t">
            <a:spAutoFit/>
          </a:bodyPr>
          <a:lstStyle/>
          <a:p>
            <a:r>
              <a:rPr lang="en-US" sz="2400" dirty="0"/>
              <a:t>Develop a deep learning model capable of identifying handwritten digit images sourced from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0081579" y="651734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805063"/>
          </a:xfrm>
          <a:prstGeom prst="rect">
            <a:avLst/>
          </a:prstGeom>
          <a:noFill/>
        </p:spPr>
        <p:txBody>
          <a:bodyPr wrap="square" lIns="91440" tIns="45720" rIns="91440" bIns="45720" rtlCol="0" anchor="t">
            <a:spAutoFit/>
          </a:bodyPr>
          <a:lstStyle/>
          <a:p>
            <a:pPr algn="just">
              <a:lnSpc>
                <a:spcPct val="150000"/>
              </a:lnSpc>
            </a:pPr>
            <a:r>
              <a:rPr lang="en-US" sz="2400" dirty="0">
                <a:latin typeface="Trebuchet MS"/>
              </a:rPr>
              <a:t>	</a:t>
            </a:r>
            <a:r>
              <a:rPr lang="en-US" sz="2400" dirty="0">
                <a:solidFill>
                  <a:srgbClr val="0D0D0D"/>
                </a:solidFill>
                <a:latin typeface="Calibri"/>
                <a:cs typeface="Arial"/>
              </a:rPr>
              <a:t>The objective of this project is to create a model that accurately identifies digits from a dataset containing tens of thousands of handwritten images sourced from the MNIST dataset. MNIST comprises approximately 10,000 images depicting handwritten digits ranging from 0 to 9.</a:t>
            </a:r>
            <a:endParaRPr lang="en-IN" sz="2400" dirty="0">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lIns="91440" tIns="45720" rIns="91440" bIns="45720" rtlCol="0" anchor="t">
            <a:spAutoFit/>
          </a:bodyPr>
          <a:lstStyle/>
          <a:p>
            <a:pPr algn="just">
              <a:lnSpc>
                <a:spcPct val="150000"/>
              </a:lnSpc>
            </a:pPr>
            <a:r>
              <a:rPr lang="en-US" sz="2400" dirty="0"/>
              <a:t>Gathering data, architecting the model, conducting training, assessing performance, and implementing deployment are among the key processes in this project. Deep learning frameworks such as TensorFlow and </a:t>
            </a:r>
            <a:r>
              <a:rPr lang="en-US" sz="2400" dirty="0" err="1"/>
              <a:t>Keras</a:t>
            </a:r>
            <a:r>
              <a:rPr lang="en-US" sz="2400" dirty="0"/>
              <a:t> are utilized for building and training the network. The project emphasizes optimization and iterative experimentation to achieve optimal results.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Researchers and practitioners investigating deep learning, image generation, or handwriting recognition.</a:t>
            </a:r>
          </a:p>
          <a:p>
            <a:pPr marL="342900" indent="-342900" algn="just">
              <a:lnSpc>
                <a:spcPct val="150000"/>
              </a:lnSpc>
              <a:buFont typeface="Arial" panose="020B0604020202020204" pitchFamily="34" charset="0"/>
              <a:buChar char="•"/>
            </a:pPr>
            <a:r>
              <a:rPr lang="en-US" sz="2400" dirty="0">
                <a:latin typeface="Trebuchet MS"/>
              </a:rPr>
              <a:t>Instructors specializing in teaching deep learning or image generation techniques can leverage this tool.</a:t>
            </a:r>
          </a:p>
          <a:p>
            <a:pPr marL="342900" indent="-342900" algn="just">
              <a:lnSpc>
                <a:spcPct val="150000"/>
              </a:lnSpc>
              <a:buFont typeface="Arial" panose="020B0604020202020204" pitchFamily="34" charset="0"/>
              <a:buChar char="•"/>
            </a:pPr>
            <a:r>
              <a:rPr lang="en-US" sz="2400" dirty="0">
                <a:latin typeface="Trebuchet MS"/>
              </a:rPr>
              <a:t>Developers or engineers engaged in projects involving handwritten digit applications,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154984"/>
          </a:xfrm>
          <a:prstGeom prst="rect">
            <a:avLst/>
          </a:prstGeom>
          <a:noFill/>
        </p:spPr>
        <p:txBody>
          <a:bodyPr wrap="square" lIns="91440" tIns="45720" rIns="91440" bIns="45720" rtlCol="0" anchor="t">
            <a:spAutoFit/>
          </a:bodyPr>
          <a:lstStyle/>
          <a:p>
            <a:pPr marL="800100" lvl="1" indent="-342900" algn="just">
              <a:buFont typeface="Arial" panose="020B0604020202020204" pitchFamily="34" charset="0"/>
              <a:buChar char="•"/>
            </a:pPr>
            <a:r>
              <a:rPr lang="en-US" sz="2400" b="0" i="0" dirty="0">
                <a:effectLst/>
                <a:latin typeface="Arial"/>
                <a:cs typeface="Arial"/>
              </a:rPr>
              <a:t>Utilizing TensorFlow/</a:t>
            </a:r>
            <a:r>
              <a:rPr lang="en-US" sz="2400" b="0" i="0" dirty="0" err="1">
                <a:effectLst/>
                <a:latin typeface="Arial"/>
                <a:cs typeface="Arial"/>
              </a:rPr>
              <a:t>Keras</a:t>
            </a:r>
            <a:r>
              <a:rPr lang="en-US" sz="2400" b="0" i="0" dirty="0">
                <a:effectLst/>
                <a:latin typeface="Arial"/>
                <a:cs typeface="Arial"/>
              </a:rPr>
              <a:t>, design an architecture featuring a discriminator network and a generator.</a:t>
            </a:r>
          </a:p>
          <a:p>
            <a:pPr marL="800100" lvl="1" indent="-342900" algn="just">
              <a:buFont typeface="Arial" panose="020B0604020202020204" pitchFamily="34" charset="0"/>
              <a:buChar char="•"/>
            </a:pPr>
            <a:r>
              <a:rPr lang="en-US" sz="2400" b="0" i="0" dirty="0">
                <a:effectLst/>
                <a:latin typeface="Arial"/>
                <a:cs typeface="Arial"/>
              </a:rPr>
              <a:t>Craft a neural network comprising multiple layers of activation functions (e.g., </a:t>
            </a:r>
            <a:r>
              <a:rPr lang="en-US" sz="2400" b="0" i="0" dirty="0" err="1">
                <a:effectLst/>
                <a:latin typeface="Arial"/>
                <a:cs typeface="Arial"/>
              </a:rPr>
              <a:t>ReLU</a:t>
            </a:r>
            <a:r>
              <a:rPr lang="en-US" sz="2400" b="0" i="0" dirty="0">
                <a:effectLst/>
                <a:latin typeface="Arial"/>
                <a:cs typeface="Arial"/>
              </a:rPr>
              <a:t> and Tanh) and fully connected (Dense) layers.</a:t>
            </a:r>
          </a:p>
          <a:p>
            <a:pPr marL="800100" lvl="1" indent="-342900" algn="just">
              <a:buFont typeface="Arial" panose="020B0604020202020204" pitchFamily="34" charset="0"/>
              <a:buChar char="•"/>
            </a:pPr>
            <a:r>
              <a:rPr lang="en-US" sz="2400" b="0" i="0" dirty="0">
                <a:effectLst/>
                <a:latin typeface="Arial"/>
                <a:cs typeface="Arial"/>
              </a:rPr>
              <a:t>Adjust layer sizes, network depth, and normalization techniques.</a:t>
            </a:r>
          </a:p>
          <a:p>
            <a:pPr marL="800100" lvl="1" indent="-342900" algn="just">
              <a:buFont typeface="Arial" panose="020B0604020202020204" pitchFamily="34" charset="0"/>
              <a:buChar char="•"/>
            </a:pPr>
            <a:r>
              <a:rPr lang="en-US" sz="2400" b="0" i="0" dirty="0">
                <a:effectLst/>
                <a:latin typeface="Arial"/>
                <a:cs typeface="Arial"/>
              </a:rPr>
              <a:t>Develop a neural network with a binary classification output that shares architectural decisions with the generator.</a:t>
            </a:r>
            <a:endParaRPr lang="en-US" sz="2400" b="0" i="0" dirty="0">
              <a:effectLst/>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9391268" y="64733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5010474"/>
          </a:xfrm>
          <a:prstGeom prst="rect">
            <a:avLst/>
          </a:prstGeom>
          <a:noFill/>
        </p:spPr>
        <p:txBody>
          <a:bodyPr wrap="square" lIns="91440" tIns="45720" rIns="91440" bIns="45720" rtlCol="0" anchor="t">
            <a:spAutoFit/>
          </a:bodyPr>
          <a:lstStyle/>
          <a:p>
            <a:pPr marL="342900" indent="-342900" algn="just">
              <a:lnSpc>
                <a:spcPct val="150000"/>
              </a:lnSpc>
              <a:buFont typeface="Arial" panose="020B0604020202020204" pitchFamily="34" charset="0"/>
              <a:buChar char="•"/>
            </a:pPr>
            <a:r>
              <a:rPr lang="en-US" sz="2400" dirty="0">
                <a:latin typeface="Trebuchet MS"/>
              </a:rPr>
              <a:t>Performance Optimization: Engaging in comprehensive experimentation and hyperparameter tuning to optimize the model's performance, leading to enhanced image quality and stability.</a:t>
            </a:r>
          </a:p>
          <a:p>
            <a:pPr algn="just">
              <a:lnSpc>
                <a:spcPct val="150000"/>
              </a:lnSpc>
            </a:pPr>
            <a:endParaRPr lang="en-US" sz="2400" dirty="0">
              <a:latin typeface="Trebuchet MS"/>
            </a:endParaRPr>
          </a:p>
          <a:p>
            <a:pPr marL="342900" indent="-342900" algn="just">
              <a:lnSpc>
                <a:spcPct val="150000"/>
              </a:lnSpc>
              <a:buFont typeface="Arial" panose="020B0604020202020204" pitchFamily="34" charset="0"/>
              <a:buChar char="•"/>
            </a:pPr>
            <a:r>
              <a:rPr lang="en-US" sz="2400" dirty="0">
                <a:latin typeface="Trebuchet MS"/>
              </a:rPr>
              <a:t>Innovative Network Architectures: Experimenting with diverse architectural designs for both the generator and discriminator networks to enhance the recognition of realistic and diverse digit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609600" y="6457950"/>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03/04/2024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790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20725" y="834219"/>
            <a:ext cx="8613775" cy="5189562"/>
          </a:xfrm>
          <a:prstGeom prst="rect">
            <a:avLst/>
          </a:prstGeom>
        </p:spPr>
        <p:txBody>
          <a:bodyPr vert="horz" wrap="square" lIns="0" tIns="12700" rIns="0" bIns="0" rtlCol="0">
            <a:spAutoFit/>
          </a:bodyPr>
          <a:lstStyle/>
          <a:p>
            <a:pPr marL="12700" algn="just">
              <a:lnSpc>
                <a:spcPct val="150000"/>
              </a:lnSpc>
              <a:spcBef>
                <a:spcPts val="100"/>
              </a:spcBef>
            </a:pPr>
            <a:r>
              <a:rPr lang="en-US" sz="1600" b="1" spc="-45" dirty="0">
                <a:latin typeface="Trebuchet MS"/>
                <a:cs typeface="Trebuchet MS"/>
              </a:rPr>
              <a:t>Generator Network Architecture Exploration</a:t>
            </a:r>
            <a:r>
              <a:rPr lang="en-US" sz="1600" spc="-45" dirty="0">
                <a:latin typeface="Trebuchet MS"/>
                <a:cs typeface="Trebuchet MS"/>
              </a:rPr>
              <a:t>: Experiment with diverse architectures for the generator network, varying layer sizes, depths, and activation functions such as </a:t>
            </a:r>
            <a:r>
              <a:rPr lang="en-US" sz="1600" spc="-45" dirty="0" err="1">
                <a:latin typeface="Trebuchet MS"/>
                <a:cs typeface="Trebuchet MS"/>
              </a:rPr>
              <a:t>ReLU</a:t>
            </a:r>
            <a:r>
              <a:rPr lang="en-US" sz="1600" spc="-45" dirty="0">
                <a:latin typeface="Trebuchet MS"/>
                <a:cs typeface="Trebuchet MS"/>
              </a:rPr>
              <a:t> and Tanh to generate lifelike digit images.</a:t>
            </a:r>
          </a:p>
          <a:p>
            <a:pPr marL="12700" algn="just">
              <a:lnSpc>
                <a:spcPct val="150000"/>
              </a:lnSpc>
              <a:spcBef>
                <a:spcPts val="100"/>
              </a:spcBef>
            </a:pPr>
            <a:r>
              <a:rPr lang="en-US" sz="1600" b="1" spc="-45" dirty="0">
                <a:latin typeface="Trebuchet MS"/>
                <a:cs typeface="Trebuchet MS"/>
              </a:rPr>
              <a:t>Discriminator Network Architecture Development</a:t>
            </a:r>
            <a:r>
              <a:rPr lang="en-US" sz="1600" spc="-45" dirty="0">
                <a:latin typeface="Trebuchet MS"/>
                <a:cs typeface="Trebuchet MS"/>
              </a:rPr>
              <a:t>: Construct the discriminator network architecture, exploring different layer configurations and activation functions such as Sigmoid and Leaky </a:t>
            </a:r>
            <a:r>
              <a:rPr lang="en-US" sz="1600" spc="-45" dirty="0" err="1">
                <a:latin typeface="Trebuchet MS"/>
                <a:cs typeface="Trebuchet MS"/>
              </a:rPr>
              <a:t>ReLU</a:t>
            </a:r>
            <a:r>
              <a:rPr lang="en-US" sz="1600" spc="-45" dirty="0">
                <a:latin typeface="Trebuchet MS"/>
                <a:cs typeface="Trebuchet MS"/>
              </a:rPr>
              <a:t> to distinguish real from generated images effectively.</a:t>
            </a:r>
          </a:p>
          <a:p>
            <a:pPr marL="12700" algn="just">
              <a:lnSpc>
                <a:spcPct val="150000"/>
              </a:lnSpc>
              <a:spcBef>
                <a:spcPts val="100"/>
              </a:spcBef>
            </a:pPr>
            <a:r>
              <a:rPr lang="en-US" sz="1600" b="1" spc="-45" dirty="0">
                <a:latin typeface="Trebuchet MS"/>
                <a:cs typeface="Trebuchet MS"/>
              </a:rPr>
              <a:t>Hyperparameter Optimization: </a:t>
            </a:r>
            <a:r>
              <a:rPr lang="en-US" sz="1600" spc="-45" dirty="0">
                <a:latin typeface="Trebuchet MS"/>
                <a:cs typeface="Trebuchet MS"/>
              </a:rPr>
              <a:t>Perform extensive experimentation and hyperparameter tuning to fine-tune the GAN model's performance, focusing on parameters like learning rate, batch size, and network depth to achieve optimal results.</a:t>
            </a:r>
          </a:p>
          <a:p>
            <a:pPr marL="12700" algn="just">
              <a:lnSpc>
                <a:spcPct val="150000"/>
              </a:lnSpc>
              <a:spcBef>
                <a:spcPts val="100"/>
              </a:spcBef>
            </a:pPr>
            <a:r>
              <a:rPr lang="en-US" sz="1600" b="1" spc="-45" dirty="0">
                <a:latin typeface="Trebuchet MS"/>
                <a:cs typeface="Trebuchet MS"/>
              </a:rPr>
              <a:t>Training Process</a:t>
            </a:r>
            <a:r>
              <a:rPr lang="en-US" sz="1600" spc="-45" dirty="0">
                <a:latin typeface="Trebuchet MS"/>
                <a:cs typeface="Trebuchet MS"/>
              </a:rPr>
              <a:t>: Train the GAN model on the MNIST dataset, continually updating the generator and discriminator networks to improve image generation quality and stability over multiple iterations.</a:t>
            </a:r>
          </a:p>
          <a:p>
            <a:pPr marL="12700" algn="just">
              <a:lnSpc>
                <a:spcPct val="150000"/>
              </a:lnSpc>
              <a:spcBef>
                <a:spcPts val="100"/>
              </a:spcBef>
            </a:pPr>
            <a:r>
              <a:rPr lang="en-US" sz="1600" b="1" spc="-45" dirty="0">
                <a:latin typeface="Trebuchet MS"/>
                <a:cs typeface="Trebuchet MS"/>
              </a:rPr>
              <a:t>Performance Evaluation: </a:t>
            </a:r>
            <a:r>
              <a:rPr lang="en-US" sz="1600" spc="-45" dirty="0">
                <a:latin typeface="Trebuchet MS"/>
                <a:cs typeface="Trebuchet MS"/>
              </a:rPr>
              <a:t>Assess the trained GAN model's performance by examining generated digit images and evaluating their realism and diversity to ensure the model meets desired criteria.</a:t>
            </a:r>
            <a:endParaRPr lang="en-IN" sz="16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1314</TotalTime>
  <Words>648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Trebuchet MS</vt:lpstr>
      <vt:lpstr>Wingdings</vt:lpstr>
      <vt:lpstr>Office Theme</vt:lpstr>
      <vt:lpstr>Gokul S 715521104012 PSG iTech</vt:lpstr>
      <vt:lpstr>Deep Neural Network for Recognizing Handwritten Digits</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Gokul Sivakumar</dc:creator>
  <cp:lastModifiedBy>Gokul Sivakumar</cp:lastModifiedBy>
  <cp:revision>63</cp:revision>
  <dcterms:created xsi:type="dcterms:W3CDTF">2024-04-01T13:02:38Z</dcterms:created>
  <dcterms:modified xsi:type="dcterms:W3CDTF">2024-04-03T17:37:39Z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