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8" r:id="rId4"/>
    <p:sldId id="259" r:id="rId5"/>
    <p:sldId id="262" r:id="rId6"/>
    <p:sldId id="261" r:id="rId7"/>
    <p:sldId id="260"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okul\Downloads\GenderPrediction_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[GenderPrediction_1.xlsx]validation!PivotTable1</c:name>
    <c:fmtId val="6"/>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validation!$B$3:$B$4</c:f>
              <c:strCache>
                <c:ptCount val="1"/>
                <c:pt idx="0">
                  <c:v>Female</c:v>
                </c:pt>
              </c:strCache>
            </c:strRef>
          </c:tx>
          <c:spPr>
            <a:solidFill>
              <a:schemeClr val="accent1"/>
            </a:solidFill>
            <a:ln>
              <a:noFill/>
            </a:ln>
            <a:effectLst/>
            <a:sp3d/>
          </c:spPr>
          <c:invertIfNegative val="0"/>
          <c:cat>
            <c:strRef>
              <c:f>validation!$A$5:$A$28</c:f>
              <c:strCache>
                <c:ptCount val="23"/>
                <c:pt idx="0">
                  <c:v>a</c:v>
                </c:pt>
                <c:pt idx="1">
                  <c:v>b</c:v>
                </c:pt>
                <c:pt idx="2">
                  <c:v>d</c:v>
                </c:pt>
                <c:pt idx="3">
                  <c:v>e</c:v>
                </c:pt>
                <c:pt idx="4">
                  <c:v>f</c:v>
                </c:pt>
                <c:pt idx="5">
                  <c:v>g</c:v>
                </c:pt>
                <c:pt idx="6">
                  <c:v>h</c:v>
                </c:pt>
                <c:pt idx="7">
                  <c:v>i</c:v>
                </c:pt>
                <c:pt idx="8">
                  <c:v>j</c:v>
                </c:pt>
                <c:pt idx="9">
                  <c:v>k</c:v>
                </c:pt>
                <c:pt idx="10">
                  <c:v>l</c:v>
                </c:pt>
                <c:pt idx="11">
                  <c:v>m</c:v>
                </c:pt>
                <c:pt idx="12">
                  <c:v>n</c:v>
                </c:pt>
                <c:pt idx="13">
                  <c:v>o</c:v>
                </c:pt>
                <c:pt idx="14">
                  <c:v>p</c:v>
                </c:pt>
                <c:pt idx="15">
                  <c:v>q</c:v>
                </c:pt>
                <c:pt idx="16">
                  <c:v>r</c:v>
                </c:pt>
                <c:pt idx="17">
                  <c:v>s</c:v>
                </c:pt>
                <c:pt idx="18">
                  <c:v>t</c:v>
                </c:pt>
                <c:pt idx="19">
                  <c:v>u</c:v>
                </c:pt>
                <c:pt idx="20">
                  <c:v>v</c:v>
                </c:pt>
                <c:pt idx="21">
                  <c:v>y</c:v>
                </c:pt>
                <c:pt idx="22">
                  <c:v>z</c:v>
                </c:pt>
              </c:strCache>
            </c:strRef>
          </c:cat>
          <c:val>
            <c:numRef>
              <c:f>validation!$B$5:$B$28</c:f>
              <c:numCache>
                <c:formatCode>0.00%</c:formatCode>
                <c:ptCount val="23"/>
                <c:pt idx="0">
                  <c:v>0.71293375394321767</c:v>
                </c:pt>
                <c:pt idx="1">
                  <c:v>0.2857142857142857</c:v>
                </c:pt>
                <c:pt idx="2">
                  <c:v>7.1428571428571425E-2</c:v>
                </c:pt>
                <c:pt idx="3">
                  <c:v>0.5</c:v>
                </c:pt>
                <c:pt idx="4">
                  <c:v>0</c:v>
                </c:pt>
                <c:pt idx="5">
                  <c:v>0</c:v>
                </c:pt>
                <c:pt idx="6">
                  <c:v>5.4545454545454543E-2</c:v>
                </c:pt>
                <c:pt idx="7">
                  <c:v>0.80113636363636365</c:v>
                </c:pt>
                <c:pt idx="8">
                  <c:v>0.1111111111111111</c:v>
                </c:pt>
                <c:pt idx="9">
                  <c:v>0.10526315789473684</c:v>
                </c:pt>
                <c:pt idx="10">
                  <c:v>0.30952380952380953</c:v>
                </c:pt>
                <c:pt idx="11">
                  <c:v>0.13043478260869565</c:v>
                </c:pt>
                <c:pt idx="12">
                  <c:v>8.7499999999999994E-2</c:v>
                </c:pt>
                <c:pt idx="13">
                  <c:v>0.66666666666666663</c:v>
                </c:pt>
                <c:pt idx="14">
                  <c:v>0</c:v>
                </c:pt>
                <c:pt idx="15">
                  <c:v>0</c:v>
                </c:pt>
                <c:pt idx="16">
                  <c:v>6.9767441860465115E-2</c:v>
                </c:pt>
                <c:pt idx="17">
                  <c:v>0</c:v>
                </c:pt>
                <c:pt idx="18">
                  <c:v>5.8823529411764705E-2</c:v>
                </c:pt>
                <c:pt idx="19">
                  <c:v>0.32</c:v>
                </c:pt>
                <c:pt idx="20">
                  <c:v>0</c:v>
                </c:pt>
                <c:pt idx="21">
                  <c:v>0</c:v>
                </c:pt>
                <c:pt idx="22">
                  <c:v>0.33333333333333331</c:v>
                </c:pt>
              </c:numCache>
            </c:numRef>
          </c:val>
          <c:extLst>
            <c:ext xmlns:c16="http://schemas.microsoft.com/office/drawing/2014/chart" uri="{C3380CC4-5D6E-409C-BE32-E72D297353CC}">
              <c16:uniqueId val="{00000000-DB14-4AEC-8097-967ED4BA1737}"/>
            </c:ext>
          </c:extLst>
        </c:ser>
        <c:ser>
          <c:idx val="1"/>
          <c:order val="1"/>
          <c:tx>
            <c:strRef>
              <c:f>validation!$C$3:$C$4</c:f>
              <c:strCache>
                <c:ptCount val="1"/>
                <c:pt idx="0">
                  <c:v>Male</c:v>
                </c:pt>
              </c:strCache>
            </c:strRef>
          </c:tx>
          <c:spPr>
            <a:solidFill>
              <a:schemeClr val="accent2"/>
            </a:solidFill>
            <a:ln>
              <a:noFill/>
            </a:ln>
            <a:effectLst/>
            <a:sp3d/>
          </c:spPr>
          <c:invertIfNegative val="0"/>
          <c:cat>
            <c:strRef>
              <c:f>validation!$A$5:$A$28</c:f>
              <c:strCache>
                <c:ptCount val="23"/>
                <c:pt idx="0">
                  <c:v>a</c:v>
                </c:pt>
                <c:pt idx="1">
                  <c:v>b</c:v>
                </c:pt>
                <c:pt idx="2">
                  <c:v>d</c:v>
                </c:pt>
                <c:pt idx="3">
                  <c:v>e</c:v>
                </c:pt>
                <c:pt idx="4">
                  <c:v>f</c:v>
                </c:pt>
                <c:pt idx="5">
                  <c:v>g</c:v>
                </c:pt>
                <c:pt idx="6">
                  <c:v>h</c:v>
                </c:pt>
                <c:pt idx="7">
                  <c:v>i</c:v>
                </c:pt>
                <c:pt idx="8">
                  <c:v>j</c:v>
                </c:pt>
                <c:pt idx="9">
                  <c:v>k</c:v>
                </c:pt>
                <c:pt idx="10">
                  <c:v>l</c:v>
                </c:pt>
                <c:pt idx="11">
                  <c:v>m</c:v>
                </c:pt>
                <c:pt idx="12">
                  <c:v>n</c:v>
                </c:pt>
                <c:pt idx="13">
                  <c:v>o</c:v>
                </c:pt>
                <c:pt idx="14">
                  <c:v>p</c:v>
                </c:pt>
                <c:pt idx="15">
                  <c:v>q</c:v>
                </c:pt>
                <c:pt idx="16">
                  <c:v>r</c:v>
                </c:pt>
                <c:pt idx="17">
                  <c:v>s</c:v>
                </c:pt>
                <c:pt idx="18">
                  <c:v>t</c:v>
                </c:pt>
                <c:pt idx="19">
                  <c:v>u</c:v>
                </c:pt>
                <c:pt idx="20">
                  <c:v>v</c:v>
                </c:pt>
                <c:pt idx="21">
                  <c:v>y</c:v>
                </c:pt>
                <c:pt idx="22">
                  <c:v>z</c:v>
                </c:pt>
              </c:strCache>
            </c:strRef>
          </c:cat>
          <c:val>
            <c:numRef>
              <c:f>validation!$C$5:$C$28</c:f>
              <c:numCache>
                <c:formatCode>0.00%</c:formatCode>
                <c:ptCount val="23"/>
                <c:pt idx="0">
                  <c:v>0.28706624605678233</c:v>
                </c:pt>
                <c:pt idx="1">
                  <c:v>0.7142857142857143</c:v>
                </c:pt>
                <c:pt idx="2">
                  <c:v>0.9285714285714286</c:v>
                </c:pt>
                <c:pt idx="3">
                  <c:v>0.5</c:v>
                </c:pt>
                <c:pt idx="4">
                  <c:v>1</c:v>
                </c:pt>
                <c:pt idx="5">
                  <c:v>1</c:v>
                </c:pt>
                <c:pt idx="6">
                  <c:v>0.94545454545454544</c:v>
                </c:pt>
                <c:pt idx="7">
                  <c:v>0.19886363636363635</c:v>
                </c:pt>
                <c:pt idx="8">
                  <c:v>0.88888888888888884</c:v>
                </c:pt>
                <c:pt idx="9">
                  <c:v>0.89473684210526316</c:v>
                </c:pt>
                <c:pt idx="10">
                  <c:v>0.69047619047619047</c:v>
                </c:pt>
                <c:pt idx="11">
                  <c:v>0.86956521739130432</c:v>
                </c:pt>
                <c:pt idx="12">
                  <c:v>0.91249999999999998</c:v>
                </c:pt>
                <c:pt idx="13">
                  <c:v>0.33333333333333331</c:v>
                </c:pt>
                <c:pt idx="14">
                  <c:v>1</c:v>
                </c:pt>
                <c:pt idx="15">
                  <c:v>1</c:v>
                </c:pt>
                <c:pt idx="16">
                  <c:v>0.93023255813953487</c:v>
                </c:pt>
                <c:pt idx="17">
                  <c:v>1</c:v>
                </c:pt>
                <c:pt idx="18">
                  <c:v>0.94117647058823528</c:v>
                </c:pt>
                <c:pt idx="19">
                  <c:v>0.68</c:v>
                </c:pt>
                <c:pt idx="20">
                  <c:v>1</c:v>
                </c:pt>
                <c:pt idx="21">
                  <c:v>1</c:v>
                </c:pt>
                <c:pt idx="22">
                  <c:v>0.66666666666666663</c:v>
                </c:pt>
              </c:numCache>
            </c:numRef>
          </c:val>
          <c:extLst>
            <c:ext xmlns:c16="http://schemas.microsoft.com/office/drawing/2014/chart" uri="{C3380CC4-5D6E-409C-BE32-E72D297353CC}">
              <c16:uniqueId val="{00000001-DB14-4AEC-8097-967ED4BA1737}"/>
            </c:ext>
          </c:extLst>
        </c:ser>
        <c:dLbls>
          <c:showLegendKey val="0"/>
          <c:showVal val="0"/>
          <c:showCatName val="0"/>
          <c:showSerName val="0"/>
          <c:showPercent val="0"/>
          <c:showBubbleSize val="0"/>
        </c:dLbls>
        <c:gapWidth val="150"/>
        <c:shape val="box"/>
        <c:axId val="643583583"/>
        <c:axId val="643590303"/>
        <c:axId val="0"/>
      </c:bar3DChart>
      <c:catAx>
        <c:axId val="64358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Lastletter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590303"/>
        <c:crosses val="autoZero"/>
        <c:auto val="1"/>
        <c:lblAlgn val="ctr"/>
        <c:lblOffset val="100"/>
        <c:noMultiLvlLbl val="0"/>
      </c:catAx>
      <c:valAx>
        <c:axId val="6435903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583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11164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57654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FD4E10-A0C6-4867-BAE5-C1D07E781CB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483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3812066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D4E10-A0C6-4867-BAE5-C1D07E781CB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4851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76275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00185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1811404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350022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41185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E8476A-F7B7-4587-91C1-E753A5A4F60D}"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398237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E8476A-F7B7-4587-91C1-E753A5A4F60D}"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68542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9E8476A-F7B7-4587-91C1-E753A5A4F60D}"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376792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9E8476A-F7B7-4587-91C1-E753A5A4F60D}"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368609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8476A-F7B7-4587-91C1-E753A5A4F60D}"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46736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75440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E8476A-F7B7-4587-91C1-E753A5A4F60D}"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D4E10-A0C6-4867-BAE5-C1D07E781CBD}" type="slidenum">
              <a:rPr lang="en-US" smtClean="0"/>
              <a:t>‹#›</a:t>
            </a:fld>
            <a:endParaRPr lang="en-US"/>
          </a:p>
        </p:txBody>
      </p:sp>
    </p:spTree>
    <p:extLst>
      <p:ext uri="{BB962C8B-B14F-4D97-AF65-F5344CB8AC3E}">
        <p14:creationId xmlns:p14="http://schemas.microsoft.com/office/powerpoint/2010/main" val="257411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E8476A-F7B7-4587-91C1-E753A5A4F60D}" type="datetimeFigureOut">
              <a:rPr lang="en-US" smtClean="0"/>
              <a:t>2/3/2025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FD4E10-A0C6-4867-BAE5-C1D07E781CBD}" type="slidenum">
              <a:rPr lang="en-US" smtClean="0"/>
              <a:t>‹#›</a:t>
            </a:fld>
            <a:endParaRPr lang="en-US"/>
          </a:p>
        </p:txBody>
      </p:sp>
    </p:spTree>
    <p:extLst>
      <p:ext uri="{BB962C8B-B14F-4D97-AF65-F5344CB8AC3E}">
        <p14:creationId xmlns:p14="http://schemas.microsoft.com/office/powerpoint/2010/main" val="1137026254"/>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okul11sm@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2B912FC-672D-5BC3-B019-B0177D75EA8D}"/>
              </a:ext>
            </a:extLst>
          </p:cNvPr>
          <p:cNvSpPr>
            <a:spLocks noGrp="1" noChangeArrowheads="1"/>
          </p:cNvSpPr>
          <p:nvPr>
            <p:ph type="ctrTitle"/>
          </p:nvPr>
        </p:nvSpPr>
        <p:spPr bwMode="auto">
          <a:xfrm>
            <a:off x="1888067" y="2142469"/>
            <a:ext cx="819795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latin typeface="Times New Roman" panose="02020603050405020304" pitchFamily="18" charset="0"/>
                <a:cs typeface="Times New Roman" panose="02020603050405020304" pitchFamily="18" charset="0"/>
              </a:rPr>
              <a:t>Predicting Gender from Names Using Excel: </a:t>
            </a:r>
            <a:br>
              <a:rPr kumimoji="0" lang="en-US" altLang="en-US" sz="3200" b="1"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effectLst/>
                <a:latin typeface="Times New Roman" panose="02020603050405020304" pitchFamily="18" charset="0"/>
                <a:cs typeface="Times New Roman" panose="02020603050405020304" pitchFamily="18" charset="0"/>
              </a:rPr>
              <a:t>A Train &amp; Validate Approach</a:t>
            </a:r>
          </a:p>
        </p:txBody>
      </p:sp>
      <p:pic>
        <p:nvPicPr>
          <p:cNvPr id="5" name="Picture 4">
            <a:extLst>
              <a:ext uri="{FF2B5EF4-FFF2-40B4-BE49-F238E27FC236}">
                <a16:creationId xmlns:a16="http://schemas.microsoft.com/office/drawing/2014/main" id="{0739C767-E697-438C-BB5E-665D1248483F}"/>
              </a:ext>
            </a:extLst>
          </p:cNvPr>
          <p:cNvPicPr>
            <a:picLocks noChangeAspect="1"/>
          </p:cNvPicPr>
          <p:nvPr/>
        </p:nvPicPr>
        <p:blipFill>
          <a:blip r:embed="rId2"/>
          <a:stretch>
            <a:fillRect/>
          </a:stretch>
        </p:blipFill>
        <p:spPr>
          <a:xfrm>
            <a:off x="10432640" y="0"/>
            <a:ext cx="1759360" cy="745067"/>
          </a:xfrm>
          <a:prstGeom prst="rect">
            <a:avLst/>
          </a:prstGeom>
        </p:spPr>
      </p:pic>
      <p:sp>
        <p:nvSpPr>
          <p:cNvPr id="6" name="TextBox 5">
            <a:extLst>
              <a:ext uri="{FF2B5EF4-FFF2-40B4-BE49-F238E27FC236}">
                <a16:creationId xmlns:a16="http://schemas.microsoft.com/office/drawing/2014/main" id="{B1F71A73-E049-3DBE-0BD3-DAA725DF1317}"/>
              </a:ext>
            </a:extLst>
          </p:cNvPr>
          <p:cNvSpPr txBox="1"/>
          <p:nvPr/>
        </p:nvSpPr>
        <p:spPr>
          <a:xfrm>
            <a:off x="6832600" y="3638314"/>
            <a:ext cx="3810000" cy="646331"/>
          </a:xfrm>
          <a:prstGeom prst="rect">
            <a:avLst/>
          </a:prstGeom>
          <a:noFill/>
        </p:spPr>
        <p:txBody>
          <a:bodyPr wrap="square" rtlCol="0">
            <a:spAutoFit/>
          </a:bodyPr>
          <a:lstStyle/>
          <a:p>
            <a:r>
              <a:rPr lang="en-US" dirty="0"/>
              <a:t>Email  : </a:t>
            </a:r>
            <a:r>
              <a:rPr lang="en-US" dirty="0">
                <a:hlinkClick r:id="rId3"/>
              </a:rPr>
              <a:t>gokul11sm@gmail.com</a:t>
            </a:r>
            <a:endParaRPr lang="en-US" dirty="0"/>
          </a:p>
          <a:p>
            <a:r>
              <a:rPr lang="en-US" dirty="0"/>
              <a:t>Name : Gokul S</a:t>
            </a:r>
          </a:p>
        </p:txBody>
      </p:sp>
    </p:spTree>
    <p:extLst>
      <p:ext uri="{BB962C8B-B14F-4D97-AF65-F5344CB8AC3E}">
        <p14:creationId xmlns:p14="http://schemas.microsoft.com/office/powerpoint/2010/main" val="221476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1EBD-439D-5420-A456-E32631B9BE7D}"/>
              </a:ext>
            </a:extLst>
          </p:cNvPr>
          <p:cNvSpPr>
            <a:spLocks noGrp="1"/>
          </p:cNvSpPr>
          <p:nvPr>
            <p:ph type="title"/>
          </p:nvPr>
        </p:nvSpPr>
        <p:spPr>
          <a:xfrm>
            <a:off x="1363134" y="1066800"/>
            <a:ext cx="10141478" cy="838200"/>
          </a:xfrm>
        </p:spPr>
        <p:txBody>
          <a:bodyPr/>
          <a:lstStyle/>
          <a:p>
            <a:r>
              <a:rPr lang="en-US" b="1" dirty="0">
                <a:latin typeface="Times New Roman" panose="02020603050405020304" pitchFamily="18" charset="0"/>
                <a:cs typeface="Times New Roman" panose="02020603050405020304" pitchFamily="18" charset="0"/>
              </a:rPr>
              <a:t>Precision, Recall &amp; F1 Calculation:</a:t>
            </a:r>
          </a:p>
        </p:txBody>
      </p:sp>
      <p:pic>
        <p:nvPicPr>
          <p:cNvPr id="5" name="Content Placeholder 4">
            <a:extLst>
              <a:ext uri="{FF2B5EF4-FFF2-40B4-BE49-F238E27FC236}">
                <a16:creationId xmlns:a16="http://schemas.microsoft.com/office/drawing/2014/main" id="{A49DB533-B96C-DEA8-D625-9ED25479CAE3}"/>
              </a:ext>
            </a:extLst>
          </p:cNvPr>
          <p:cNvPicPr>
            <a:picLocks noGrp="1" noChangeAspect="1"/>
          </p:cNvPicPr>
          <p:nvPr>
            <p:ph sz="quarter" idx="13"/>
          </p:nvPr>
        </p:nvPicPr>
        <p:blipFill>
          <a:blip r:embed="rId2"/>
          <a:stretch>
            <a:fillRect/>
          </a:stretch>
        </p:blipFill>
        <p:spPr>
          <a:xfrm>
            <a:off x="6096000" y="1940620"/>
            <a:ext cx="5156199" cy="4012566"/>
          </a:xfrm>
        </p:spPr>
      </p:pic>
      <p:pic>
        <p:nvPicPr>
          <p:cNvPr id="6" name="Picture 5">
            <a:extLst>
              <a:ext uri="{FF2B5EF4-FFF2-40B4-BE49-F238E27FC236}">
                <a16:creationId xmlns:a16="http://schemas.microsoft.com/office/drawing/2014/main" id="{4D7255A5-4FF7-B4CE-3D2C-9779B3C65A77}"/>
              </a:ext>
            </a:extLst>
          </p:cNvPr>
          <p:cNvPicPr>
            <a:picLocks noChangeAspect="1"/>
          </p:cNvPicPr>
          <p:nvPr/>
        </p:nvPicPr>
        <p:blipFill>
          <a:blip r:embed="rId3"/>
          <a:stretch>
            <a:fillRect/>
          </a:stretch>
        </p:blipFill>
        <p:spPr>
          <a:xfrm>
            <a:off x="10432640" y="0"/>
            <a:ext cx="1759360" cy="745067"/>
          </a:xfrm>
          <a:prstGeom prst="rect">
            <a:avLst/>
          </a:prstGeom>
        </p:spPr>
      </p:pic>
      <p:sp>
        <p:nvSpPr>
          <p:cNvPr id="7" name="TextBox 6">
            <a:extLst>
              <a:ext uri="{FF2B5EF4-FFF2-40B4-BE49-F238E27FC236}">
                <a16:creationId xmlns:a16="http://schemas.microsoft.com/office/drawing/2014/main" id="{C2B20DD2-194B-2840-281B-4DCA8F9CF011}"/>
              </a:ext>
            </a:extLst>
          </p:cNvPr>
          <p:cNvSpPr txBox="1"/>
          <p:nvPr/>
        </p:nvSpPr>
        <p:spPr>
          <a:xfrm>
            <a:off x="2192867" y="2387600"/>
            <a:ext cx="3310466"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Calculating F1 Score in Excel: </a:t>
            </a:r>
          </a:p>
          <a:p>
            <a:r>
              <a:rPr lang="en-US" dirty="0">
                <a:latin typeface="Times New Roman" panose="02020603050405020304" pitchFamily="18" charset="0"/>
                <a:cs typeface="Times New Roman" panose="02020603050405020304" pitchFamily="18" charset="0"/>
              </a:rPr>
              <a:t>▪ The F1 Score is calculated as: F1=2 × Precision × Recall / Precision + Recall </a:t>
            </a:r>
          </a:p>
          <a:p>
            <a:r>
              <a:rPr lang="en-US" dirty="0">
                <a:latin typeface="Times New Roman" panose="02020603050405020304" pitchFamily="18" charset="0"/>
                <a:cs typeface="Times New Roman" panose="02020603050405020304" pitchFamily="18" charset="0"/>
              </a:rPr>
              <a:t>▪ Where: Precision = TP / (TP + FP) </a:t>
            </a:r>
          </a:p>
          <a:p>
            <a:r>
              <a:rPr lang="en-US" dirty="0">
                <a:latin typeface="Times New Roman" panose="02020603050405020304" pitchFamily="18" charset="0"/>
                <a:cs typeface="Times New Roman" panose="02020603050405020304" pitchFamily="18" charset="0"/>
              </a:rPr>
              <a:t>Recall = TP / (TP + FN)</a:t>
            </a:r>
          </a:p>
        </p:txBody>
      </p:sp>
    </p:spTree>
    <p:extLst>
      <p:ext uri="{BB962C8B-B14F-4D97-AF65-F5344CB8AC3E}">
        <p14:creationId xmlns:p14="http://schemas.microsoft.com/office/powerpoint/2010/main" val="322164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E65DF-E634-AF2C-F7DF-7A6CB502037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C6A5753-953F-3712-74B4-93B39B173FAA}"/>
              </a:ext>
            </a:extLst>
          </p:cNvPr>
          <p:cNvPicPr>
            <a:picLocks noChangeAspect="1"/>
          </p:cNvPicPr>
          <p:nvPr/>
        </p:nvPicPr>
        <p:blipFill>
          <a:blip r:embed="rId2"/>
          <a:stretch>
            <a:fillRect/>
          </a:stretch>
        </p:blipFill>
        <p:spPr>
          <a:xfrm>
            <a:off x="10432640" y="0"/>
            <a:ext cx="1759360" cy="745067"/>
          </a:xfrm>
          <a:prstGeom prst="rect">
            <a:avLst/>
          </a:prstGeom>
        </p:spPr>
      </p:pic>
      <p:sp>
        <p:nvSpPr>
          <p:cNvPr id="8" name="Title 7">
            <a:extLst>
              <a:ext uri="{FF2B5EF4-FFF2-40B4-BE49-F238E27FC236}">
                <a16:creationId xmlns:a16="http://schemas.microsoft.com/office/drawing/2014/main" id="{BF3CA78C-6827-2846-9C3C-C03236B3DF0A}"/>
              </a:ext>
            </a:extLst>
          </p:cNvPr>
          <p:cNvSpPr>
            <a:spLocks noGrp="1"/>
          </p:cNvSpPr>
          <p:nvPr>
            <p:ph type="title"/>
          </p:nvPr>
        </p:nvSpPr>
        <p:spPr>
          <a:xfrm>
            <a:off x="3691466" y="2768601"/>
            <a:ext cx="4538133" cy="939799"/>
          </a:xfrm>
        </p:spPr>
        <p:txBody>
          <a:bodyPr>
            <a:normAutofit/>
          </a:bodyPr>
          <a:lstStyle/>
          <a:p>
            <a:r>
              <a:rPr lang="en-US" sz="4400" b="1" dirty="0"/>
              <a:t>THANK YOU </a:t>
            </a:r>
          </a:p>
        </p:txBody>
      </p:sp>
    </p:spTree>
    <p:extLst>
      <p:ext uri="{BB962C8B-B14F-4D97-AF65-F5344CB8AC3E}">
        <p14:creationId xmlns:p14="http://schemas.microsoft.com/office/powerpoint/2010/main" val="151086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728A-6451-1A7F-3750-CFBF7BBC7E7C}"/>
              </a:ext>
            </a:extLst>
          </p:cNvPr>
          <p:cNvSpPr>
            <a:spLocks noGrp="1"/>
          </p:cNvSpPr>
          <p:nvPr>
            <p:ph type="title"/>
          </p:nvPr>
        </p:nvSpPr>
        <p:spPr>
          <a:xfrm>
            <a:off x="1769533" y="624110"/>
            <a:ext cx="9735078" cy="67975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Contents</a:t>
            </a:r>
            <a:r>
              <a:rPr lang="en-US" sz="1800" dirty="0">
                <a:solidFill>
                  <a:schemeClr val="tx1">
                    <a:lumMod val="75000"/>
                    <a:lumOff val="25000"/>
                  </a:schemeClr>
                </a:solidFill>
                <a:latin typeface="Times New Roman" panose="02020603050405020304" pitchFamily="18" charset="0"/>
                <a:ea typeface="+mn-ea"/>
                <a:cs typeface="Times New Roman" panose="02020603050405020304" pitchFamily="18" charset="0"/>
              </a:rPr>
              <a:t>:</a:t>
            </a:r>
          </a:p>
        </p:txBody>
      </p:sp>
      <p:sp>
        <p:nvSpPr>
          <p:cNvPr id="3" name="Content Placeholder 2">
            <a:extLst>
              <a:ext uri="{FF2B5EF4-FFF2-40B4-BE49-F238E27FC236}">
                <a16:creationId xmlns:a16="http://schemas.microsoft.com/office/drawing/2014/main" id="{7BF474C7-FC8A-A1E9-3E6A-985E629AF180}"/>
              </a:ext>
            </a:extLst>
          </p:cNvPr>
          <p:cNvSpPr>
            <a:spLocks noGrp="1"/>
          </p:cNvSpPr>
          <p:nvPr>
            <p:ph sz="quarter" idx="13"/>
          </p:nvPr>
        </p:nvSpPr>
        <p:spPr>
          <a:xfrm>
            <a:off x="1896533" y="1735667"/>
            <a:ext cx="9381066" cy="4055533"/>
          </a:xfrm>
        </p:spPr>
        <p:txBody>
          <a:bodyPr>
            <a:normAutofit/>
          </a:bodyPr>
          <a:lstStyle/>
          <a:p>
            <a:r>
              <a:rPr lang="en-US" sz="2000" dirty="0">
                <a:latin typeface="Times New Roman" panose="02020603050405020304" pitchFamily="18" charset="0"/>
                <a:cs typeface="Times New Roman" panose="02020603050405020304" pitchFamily="18" charset="0"/>
              </a:rPr>
              <a:t>PROBLEM STATEMENT </a:t>
            </a:r>
          </a:p>
          <a:p>
            <a:r>
              <a:rPr lang="en-US" sz="2000" dirty="0">
                <a:latin typeface="Times New Roman" panose="02020603050405020304" pitchFamily="18" charset="0"/>
                <a:cs typeface="Times New Roman" panose="02020603050405020304" pitchFamily="18" charset="0"/>
              </a:rPr>
              <a:t>Approach</a:t>
            </a:r>
          </a:p>
          <a:p>
            <a:r>
              <a:rPr lang="en-US" altLang="en-US" sz="2000" dirty="0">
                <a:latin typeface="Times New Roman" panose="02020603050405020304" pitchFamily="18" charset="0"/>
                <a:cs typeface="Times New Roman" panose="02020603050405020304" pitchFamily="18" charset="0"/>
              </a:rPr>
              <a:t>Workflow</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Pivot Analysis </a:t>
            </a:r>
          </a:p>
          <a:p>
            <a:r>
              <a:rPr lang="en-US" sz="2000" dirty="0">
                <a:latin typeface="Times New Roman" panose="02020603050405020304" pitchFamily="18" charset="0"/>
                <a:cs typeface="Times New Roman" panose="02020603050405020304" pitchFamily="18" charset="0"/>
              </a:rPr>
              <a:t>Validation data &amp; Accuracy</a:t>
            </a:r>
          </a:p>
          <a:p>
            <a:r>
              <a:rPr lang="en-US" sz="2000" dirty="0">
                <a:latin typeface="Times New Roman" panose="02020603050405020304" pitchFamily="18" charset="0"/>
                <a:cs typeface="Times New Roman" panose="02020603050405020304" pitchFamily="18" charset="0"/>
              </a:rPr>
              <a:t>Visual Representation </a:t>
            </a:r>
          </a:p>
          <a:p>
            <a:r>
              <a:rPr lang="en-US" sz="2000" dirty="0">
                <a:latin typeface="Times New Roman" panose="02020603050405020304" pitchFamily="18" charset="0"/>
                <a:cs typeface="Times New Roman" panose="02020603050405020304" pitchFamily="18" charset="0"/>
              </a:rPr>
              <a:t>Measurement Of Accuracy</a:t>
            </a:r>
          </a:p>
          <a:p>
            <a:r>
              <a:rPr lang="en-US" sz="2000" dirty="0">
                <a:latin typeface="Times New Roman" panose="02020603050405020304" pitchFamily="18" charset="0"/>
                <a:cs typeface="Times New Roman" panose="02020603050405020304" pitchFamily="18" charset="0"/>
              </a:rPr>
              <a:t>Precision, Recall &amp; F1 Calculation</a:t>
            </a:r>
          </a:p>
        </p:txBody>
      </p:sp>
      <p:pic>
        <p:nvPicPr>
          <p:cNvPr id="4" name="Picture 3">
            <a:extLst>
              <a:ext uri="{FF2B5EF4-FFF2-40B4-BE49-F238E27FC236}">
                <a16:creationId xmlns:a16="http://schemas.microsoft.com/office/drawing/2014/main" id="{F6EEAF80-65CC-115B-45C7-5CB57AA72CC5}"/>
              </a:ext>
            </a:extLst>
          </p:cNvPr>
          <p:cNvPicPr>
            <a:picLocks noChangeAspect="1"/>
          </p:cNvPicPr>
          <p:nvPr/>
        </p:nvPicPr>
        <p:blipFill>
          <a:blip r:embed="rId2"/>
          <a:stretch>
            <a:fillRect/>
          </a:stretch>
        </p:blipFill>
        <p:spPr>
          <a:xfrm>
            <a:off x="10432640" y="0"/>
            <a:ext cx="1759360" cy="745067"/>
          </a:xfrm>
          <a:prstGeom prst="rect">
            <a:avLst/>
          </a:prstGeom>
        </p:spPr>
      </p:pic>
    </p:spTree>
    <p:extLst>
      <p:ext uri="{BB962C8B-B14F-4D97-AF65-F5344CB8AC3E}">
        <p14:creationId xmlns:p14="http://schemas.microsoft.com/office/powerpoint/2010/main" val="26173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2A4F-4969-911F-5AD5-80171B108C2F}"/>
              </a:ext>
            </a:extLst>
          </p:cNvPr>
          <p:cNvSpPr>
            <a:spLocks noGrp="1"/>
          </p:cNvSpPr>
          <p:nvPr>
            <p:ph type="title"/>
          </p:nvPr>
        </p:nvSpPr>
        <p:spPr>
          <a:xfrm>
            <a:off x="1024468" y="624110"/>
            <a:ext cx="10480144" cy="671290"/>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9F85211F-398F-C5CF-4C8E-4597F7754D91}"/>
              </a:ext>
            </a:extLst>
          </p:cNvPr>
          <p:cNvSpPr>
            <a:spLocks noGrp="1"/>
          </p:cNvSpPr>
          <p:nvPr>
            <p:ph sz="quarter" idx="13"/>
          </p:nvPr>
        </p:nvSpPr>
        <p:spPr>
          <a:xfrm>
            <a:off x="913774" y="1600200"/>
            <a:ext cx="10363826" cy="4190999"/>
          </a:xfrm>
        </p:spPr>
        <p:txBody>
          <a:bodyPr>
            <a:normAutofit/>
          </a:bodyPr>
          <a:lstStyle/>
          <a:p>
            <a:r>
              <a:rPr lang="en-US" sz="2000" dirty="0">
                <a:latin typeface="Times New Roman" panose="02020603050405020304" pitchFamily="18" charset="0"/>
                <a:cs typeface="Times New Roman" panose="02020603050405020304" pitchFamily="18" charset="0"/>
              </a:rPr>
              <a:t>Predict the gender based on their names using Excel. In many Business and research scenarios, determining the gender of individuals from their names is essential for data analysis, marketing strategies. However, manually identifying gender from names is time-consuming and prone to errors.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Importance of gender prediction for analytics and personalization. </a:t>
            </a:r>
          </a:p>
          <a:p>
            <a:r>
              <a:rPr lang="en-US" sz="2000" dirty="0">
                <a:latin typeface="Times New Roman" panose="02020603050405020304" pitchFamily="18" charset="0"/>
                <a:cs typeface="Times New Roman" panose="02020603050405020304" pitchFamily="18" charset="0"/>
              </a:rPr>
              <a:t>• Challenge: Names don’t always clearly indicate gender. </a:t>
            </a:r>
          </a:p>
          <a:p>
            <a:r>
              <a:rPr lang="en-US" sz="2000" dirty="0">
                <a:latin typeface="Times New Roman" panose="02020603050405020304" pitchFamily="18" charset="0"/>
                <a:cs typeface="Times New Roman" panose="02020603050405020304" pitchFamily="18" charset="0"/>
              </a:rPr>
              <a:t>• Objective: Develop a reliable method using Excel and pivot analysis.</a:t>
            </a:r>
          </a:p>
        </p:txBody>
      </p:sp>
      <p:pic>
        <p:nvPicPr>
          <p:cNvPr id="5" name="Picture 4">
            <a:extLst>
              <a:ext uri="{FF2B5EF4-FFF2-40B4-BE49-F238E27FC236}">
                <a16:creationId xmlns:a16="http://schemas.microsoft.com/office/drawing/2014/main" id="{EAF1CA52-CDF3-B859-4E56-124F78CA8D7C}"/>
              </a:ext>
            </a:extLst>
          </p:cNvPr>
          <p:cNvPicPr>
            <a:picLocks noChangeAspect="1"/>
          </p:cNvPicPr>
          <p:nvPr/>
        </p:nvPicPr>
        <p:blipFill>
          <a:blip r:embed="rId2"/>
          <a:stretch>
            <a:fillRect/>
          </a:stretch>
        </p:blipFill>
        <p:spPr>
          <a:xfrm>
            <a:off x="10432640" y="0"/>
            <a:ext cx="1759360" cy="745067"/>
          </a:xfrm>
          <a:prstGeom prst="rect">
            <a:avLst/>
          </a:prstGeom>
        </p:spPr>
      </p:pic>
    </p:spTree>
    <p:extLst>
      <p:ext uri="{BB962C8B-B14F-4D97-AF65-F5344CB8AC3E}">
        <p14:creationId xmlns:p14="http://schemas.microsoft.com/office/powerpoint/2010/main" val="255172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C981E-C7DE-DCDF-67BE-78C4F631C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E056B-647B-E073-ED58-DC90CE1AB559}"/>
              </a:ext>
            </a:extLst>
          </p:cNvPr>
          <p:cNvSpPr>
            <a:spLocks noGrp="1"/>
          </p:cNvSpPr>
          <p:nvPr>
            <p:ph type="title"/>
          </p:nvPr>
        </p:nvSpPr>
        <p:spPr>
          <a:xfrm>
            <a:off x="1049868" y="624110"/>
            <a:ext cx="10454744" cy="74506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Approach :</a:t>
            </a:r>
          </a:p>
        </p:txBody>
      </p:sp>
      <p:sp>
        <p:nvSpPr>
          <p:cNvPr id="3" name="Content Placeholder 2">
            <a:extLst>
              <a:ext uri="{FF2B5EF4-FFF2-40B4-BE49-F238E27FC236}">
                <a16:creationId xmlns:a16="http://schemas.microsoft.com/office/drawing/2014/main" id="{0EC70411-368F-49EA-894C-B653057C65F7}"/>
              </a:ext>
            </a:extLst>
          </p:cNvPr>
          <p:cNvSpPr>
            <a:spLocks noGrp="1"/>
          </p:cNvSpPr>
          <p:nvPr>
            <p:ph sz="quarter" idx="13"/>
          </p:nvPr>
        </p:nvSpPr>
        <p:spPr>
          <a:xfrm>
            <a:off x="913774" y="1532468"/>
            <a:ext cx="10363826" cy="4258732"/>
          </a:xfrm>
        </p:spPr>
        <p:txBody>
          <a:bodyPr>
            <a:normAutofit/>
          </a:bodyPr>
          <a:lstStyle/>
          <a:p>
            <a:r>
              <a:rPr lang="en-US" sz="2000" dirty="0">
                <a:latin typeface="Times New Roman" panose="02020603050405020304" pitchFamily="18" charset="0"/>
                <a:cs typeface="Times New Roman" panose="02020603050405020304" pitchFamily="18" charset="0"/>
              </a:rPr>
              <a:t>Our approach will predict gender based on the last letter of a name. We hypothesize that the last letter provides a basis for a viable prediction model. We will use a Stratified Split approach to assess the accuracy of this method.</a:t>
            </a:r>
          </a:p>
          <a:p>
            <a:r>
              <a:rPr lang="en-US" sz="2000" dirty="0">
                <a:latin typeface="Times New Roman" panose="02020603050405020304" pitchFamily="18" charset="0"/>
                <a:cs typeface="Times New Roman" panose="02020603050405020304" pitchFamily="18" charset="0"/>
              </a:rPr>
              <a:t>Stratified Split Approach : </a:t>
            </a:r>
          </a:p>
          <a:p>
            <a:r>
              <a:rPr lang="en-US" sz="2000" dirty="0">
                <a:latin typeface="Times New Roman" panose="02020603050405020304" pitchFamily="18" charset="0"/>
                <a:cs typeface="Times New Roman" panose="02020603050405020304" pitchFamily="18" charset="0"/>
              </a:rPr>
              <a:t> For this approach, we will first divide the dataset into a 70:30 ratio, with 70% of both the female and male data in the training set and the remaining 30% in the validation set. </a:t>
            </a:r>
          </a:p>
          <a:p>
            <a:r>
              <a:rPr lang="en-US" sz="2000" dirty="0">
                <a:latin typeface="Times New Roman" panose="02020603050405020304" pitchFamily="18" charset="0"/>
                <a:cs typeface="Times New Roman" panose="02020603050405020304" pitchFamily="18" charset="0"/>
              </a:rPr>
              <a:t>We will perform our analysis on the training set and then use this analysis to predict genders in the validation set. </a:t>
            </a:r>
          </a:p>
          <a:p>
            <a:r>
              <a:rPr lang="en-US" sz="2000" dirty="0">
                <a:latin typeface="Times New Roman" panose="02020603050405020304" pitchFamily="18" charset="0"/>
                <a:cs typeface="Times New Roman" panose="02020603050405020304" pitchFamily="18" charset="0"/>
              </a:rPr>
              <a:t>It is crucial to avoid sorting the data by name. Doing so would bias the training and validation sets, with the training set potentially containing mostly names starting with early letters of the alphabet and the validation set containing names starting with later letters. This uneven distribution would lead to inaccurate results.</a:t>
            </a:r>
          </a:p>
        </p:txBody>
      </p:sp>
      <p:pic>
        <p:nvPicPr>
          <p:cNvPr id="4" name="Picture 3">
            <a:extLst>
              <a:ext uri="{FF2B5EF4-FFF2-40B4-BE49-F238E27FC236}">
                <a16:creationId xmlns:a16="http://schemas.microsoft.com/office/drawing/2014/main" id="{48283395-13F6-6604-E29D-F06548AE7B92}"/>
              </a:ext>
            </a:extLst>
          </p:cNvPr>
          <p:cNvPicPr>
            <a:picLocks noChangeAspect="1"/>
          </p:cNvPicPr>
          <p:nvPr/>
        </p:nvPicPr>
        <p:blipFill>
          <a:blip r:embed="rId2"/>
          <a:stretch>
            <a:fillRect/>
          </a:stretch>
        </p:blipFill>
        <p:spPr>
          <a:xfrm>
            <a:off x="10432640" y="0"/>
            <a:ext cx="1759360" cy="745067"/>
          </a:xfrm>
          <a:prstGeom prst="rect">
            <a:avLst/>
          </a:prstGeom>
        </p:spPr>
      </p:pic>
    </p:spTree>
    <p:extLst>
      <p:ext uri="{BB962C8B-B14F-4D97-AF65-F5344CB8AC3E}">
        <p14:creationId xmlns:p14="http://schemas.microsoft.com/office/powerpoint/2010/main" val="97379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C362A-F07D-864A-12CB-C24942A5CE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BE3C7-011E-A360-A211-BD2A31DB26CF}"/>
              </a:ext>
            </a:extLst>
          </p:cNvPr>
          <p:cNvSpPr>
            <a:spLocks noGrp="1"/>
          </p:cNvSpPr>
          <p:nvPr>
            <p:ph type="title"/>
          </p:nvPr>
        </p:nvSpPr>
        <p:spPr>
          <a:xfrm>
            <a:off x="1016000" y="624110"/>
            <a:ext cx="10488611" cy="745067"/>
          </a:xfrm>
        </p:spPr>
        <p:txBody>
          <a:bodyPr>
            <a:normAutofit fontScale="90000"/>
          </a:bodyPr>
          <a:lstStyle/>
          <a:p>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Workflow:</a:t>
            </a:r>
            <a:br>
              <a:rPr kumimoji="0" lang="en-US" altLang="en-US" sz="3600" b="1" i="0" u="none" strike="noStrike" cap="none" normalizeH="0" baseline="0" dirty="0">
                <a:ln>
                  <a:noFill/>
                </a:ln>
                <a:solidFill>
                  <a:schemeClr val="tx1"/>
                </a:solidFill>
                <a:effectLst/>
                <a:latin typeface="Arial" panose="020B0604020202020204" pitchFamily="34" charset="0"/>
              </a:rPr>
            </a:br>
            <a:endParaRPr lang="en-US" b="1" dirty="0"/>
          </a:p>
        </p:txBody>
      </p:sp>
      <p:pic>
        <p:nvPicPr>
          <p:cNvPr id="4" name="Picture 3">
            <a:extLst>
              <a:ext uri="{FF2B5EF4-FFF2-40B4-BE49-F238E27FC236}">
                <a16:creationId xmlns:a16="http://schemas.microsoft.com/office/drawing/2014/main" id="{A3456E44-81A9-653E-30CE-A1BA3732F9DE}"/>
              </a:ext>
            </a:extLst>
          </p:cNvPr>
          <p:cNvPicPr>
            <a:picLocks noChangeAspect="1"/>
          </p:cNvPicPr>
          <p:nvPr/>
        </p:nvPicPr>
        <p:blipFill>
          <a:blip r:embed="rId2"/>
          <a:stretch>
            <a:fillRect/>
          </a:stretch>
        </p:blipFill>
        <p:spPr>
          <a:xfrm>
            <a:off x="10432640" y="0"/>
            <a:ext cx="1759360" cy="745067"/>
          </a:xfrm>
          <a:prstGeom prst="rect">
            <a:avLst/>
          </a:prstGeom>
        </p:spPr>
      </p:pic>
      <p:sp>
        <p:nvSpPr>
          <p:cNvPr id="5" name="Rectangle 1">
            <a:extLst>
              <a:ext uri="{FF2B5EF4-FFF2-40B4-BE49-F238E27FC236}">
                <a16:creationId xmlns:a16="http://schemas.microsoft.com/office/drawing/2014/main" id="{2E28EA92-ADD6-0607-CC93-44960DCBE19D}"/>
              </a:ext>
            </a:extLst>
          </p:cNvPr>
          <p:cNvSpPr>
            <a:spLocks noGrp="1" noChangeArrowheads="1"/>
          </p:cNvSpPr>
          <p:nvPr>
            <p:ph sz="quarter" idx="13"/>
          </p:nvPr>
        </p:nvSpPr>
        <p:spPr bwMode="auto">
          <a:xfrm>
            <a:off x="1016000" y="1426161"/>
            <a:ext cx="952975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1️⃣ </a:t>
            </a:r>
            <a:r>
              <a:rPr lang="en-US" altLang="en-US" b="1" dirty="0">
                <a:latin typeface="Times New Roman" panose="02020603050405020304" pitchFamily="18" charset="0"/>
                <a:cs typeface="Times New Roman" panose="02020603050405020304" pitchFamily="18" charset="0"/>
              </a:rPr>
              <a:t>Data Collection &amp; Preprocessing</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Gather a dataset with names &amp; corresponding genders.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Split into Training and Validation 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2️⃣ </a:t>
            </a:r>
            <a:r>
              <a:rPr lang="en-US" altLang="en-US" b="1" dirty="0">
                <a:latin typeface="Times New Roman" panose="02020603050405020304" pitchFamily="18" charset="0"/>
                <a:cs typeface="Times New Roman" panose="02020603050405020304" pitchFamily="18" charset="0"/>
              </a:rPr>
              <a:t>Feature Extraction</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Extract name-based features (e.g., last letter using RIGHT(A2,1)).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Store extracted features in new columns.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3️⃣ </a:t>
            </a:r>
            <a:r>
              <a:rPr lang="en-US" altLang="en-US" b="1" dirty="0">
                <a:latin typeface="Times New Roman" panose="02020603050405020304" pitchFamily="18" charset="0"/>
                <a:cs typeface="Times New Roman" panose="02020603050405020304" pitchFamily="18" charset="0"/>
              </a:rPr>
              <a:t>Training the Model</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Use Pivot Tables to identify common name patterns for each gender.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Analyze trends by placing columns in PivotTable fields.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4️⃣ </a:t>
            </a:r>
            <a:r>
              <a:rPr lang="en-US" altLang="en-US" b="1" dirty="0">
                <a:latin typeface="Times New Roman" panose="02020603050405020304" pitchFamily="18" charset="0"/>
                <a:cs typeface="Times New Roman" panose="02020603050405020304" pitchFamily="18" charset="0"/>
              </a:rPr>
              <a:t>Validating the Model</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Apply trained rules to the validation dataset.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Use VLOOKUP to compare names with a predefined gender list.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5️⃣ </a:t>
            </a:r>
            <a:r>
              <a:rPr lang="en-US" altLang="en-US" b="1" dirty="0">
                <a:latin typeface="Times New Roman" panose="02020603050405020304" pitchFamily="18" charset="0"/>
                <a:cs typeface="Times New Roman" panose="02020603050405020304" pitchFamily="18" charset="0"/>
              </a:rPr>
              <a:t>Accuracy Check</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Use IF statements to classify and mark predictions as Correct/Incorrect.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6️⃣ </a:t>
            </a:r>
            <a:r>
              <a:rPr lang="en-US" altLang="en-US" b="1" dirty="0">
                <a:latin typeface="Times New Roman" panose="02020603050405020304" pitchFamily="18" charset="0"/>
                <a:cs typeface="Times New Roman" panose="02020603050405020304" pitchFamily="18" charset="0"/>
              </a:rPr>
              <a:t>Calculate Accuracy</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Compute accuracy percentage: (Correct Predictions / Total Entries) * 100.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Test and refine the model.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092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74B5A-3C89-743B-84F4-9895DE08C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826B4-E466-E9F6-03D4-A29F576A1FBD}"/>
              </a:ext>
            </a:extLst>
          </p:cNvPr>
          <p:cNvSpPr>
            <a:spLocks noGrp="1"/>
          </p:cNvSpPr>
          <p:nvPr>
            <p:ph type="title"/>
          </p:nvPr>
        </p:nvSpPr>
        <p:spPr>
          <a:xfrm>
            <a:off x="1481668" y="624110"/>
            <a:ext cx="10022944" cy="74506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Pivot Analysis &amp; Data :</a:t>
            </a:r>
          </a:p>
        </p:txBody>
      </p:sp>
      <p:sp>
        <p:nvSpPr>
          <p:cNvPr id="3" name="Content Placeholder 2">
            <a:extLst>
              <a:ext uri="{FF2B5EF4-FFF2-40B4-BE49-F238E27FC236}">
                <a16:creationId xmlns:a16="http://schemas.microsoft.com/office/drawing/2014/main" id="{76F3B348-D108-70E7-43C4-CE044A897006}"/>
              </a:ext>
            </a:extLst>
          </p:cNvPr>
          <p:cNvSpPr>
            <a:spLocks noGrp="1"/>
          </p:cNvSpPr>
          <p:nvPr>
            <p:ph sz="quarter" idx="13"/>
          </p:nvPr>
        </p:nvSpPr>
        <p:spPr>
          <a:xfrm>
            <a:off x="1422400" y="1236133"/>
            <a:ext cx="4826000" cy="4588934"/>
          </a:xfrm>
        </p:spPr>
        <p:txBody>
          <a:bodyPr>
            <a:normAutofit/>
          </a:bodyPr>
          <a:lstStyle/>
          <a:p>
            <a:endParaRPr lang="en-US" sz="2000" dirty="0"/>
          </a:p>
          <a:p>
            <a:r>
              <a:rPr lang="en-US" sz="2000" dirty="0">
                <a:latin typeface="Times New Roman" panose="02020603050405020304" pitchFamily="18" charset="0"/>
                <a:cs typeface="Times New Roman" panose="02020603050405020304" pitchFamily="18" charset="0"/>
              </a:rPr>
              <a:t>First, we trained the model using the training dataset by creating a Pivot Table that mapped the last letter of names to the percentage distribution of genders.</a:t>
            </a:r>
          </a:p>
          <a:p>
            <a:r>
              <a:rPr lang="en-US" sz="2000" dirty="0">
                <a:latin typeface="Times New Roman" panose="02020603050405020304" pitchFamily="18" charset="0"/>
                <a:cs typeface="Times New Roman" panose="02020603050405020304" pitchFamily="18" charset="0"/>
              </a:rPr>
              <a:t>Next, we applied this trained model to the validation dataset, predicting gender based on the last letter of each name and expressing the results as percentages.</a:t>
            </a:r>
          </a:p>
          <a:p>
            <a:r>
              <a:rPr lang="en-US" sz="2000" dirty="0">
                <a:latin typeface="Times New Roman" panose="02020603050405020304" pitchFamily="18" charset="0"/>
                <a:cs typeface="Times New Roman" panose="02020603050405020304" pitchFamily="18" charset="0"/>
              </a:rPr>
              <a:t>Finally, we compared the predicted genders with the actual genders to evaluate the model's accuracy.</a:t>
            </a:r>
          </a:p>
          <a:p>
            <a:endParaRPr lang="en-US" sz="2000" dirty="0"/>
          </a:p>
        </p:txBody>
      </p:sp>
      <p:pic>
        <p:nvPicPr>
          <p:cNvPr id="4" name="Picture 3">
            <a:extLst>
              <a:ext uri="{FF2B5EF4-FFF2-40B4-BE49-F238E27FC236}">
                <a16:creationId xmlns:a16="http://schemas.microsoft.com/office/drawing/2014/main" id="{16CDBCF0-2EA3-157B-BE2D-9E26A62F678D}"/>
              </a:ext>
            </a:extLst>
          </p:cNvPr>
          <p:cNvPicPr>
            <a:picLocks noChangeAspect="1"/>
          </p:cNvPicPr>
          <p:nvPr/>
        </p:nvPicPr>
        <p:blipFill>
          <a:blip r:embed="rId2"/>
          <a:stretch>
            <a:fillRect/>
          </a:stretch>
        </p:blipFill>
        <p:spPr>
          <a:xfrm>
            <a:off x="10432640" y="0"/>
            <a:ext cx="1759360" cy="745067"/>
          </a:xfrm>
          <a:prstGeom prst="rect">
            <a:avLst/>
          </a:prstGeom>
        </p:spPr>
      </p:pic>
      <p:pic>
        <p:nvPicPr>
          <p:cNvPr id="7" name="Picture 6">
            <a:extLst>
              <a:ext uri="{FF2B5EF4-FFF2-40B4-BE49-F238E27FC236}">
                <a16:creationId xmlns:a16="http://schemas.microsoft.com/office/drawing/2014/main" id="{462DC7CC-88CB-C01F-41E2-A68EDA572A5C}"/>
              </a:ext>
            </a:extLst>
          </p:cNvPr>
          <p:cNvPicPr>
            <a:picLocks noChangeAspect="1"/>
          </p:cNvPicPr>
          <p:nvPr/>
        </p:nvPicPr>
        <p:blipFill>
          <a:blip r:embed="rId3"/>
          <a:stretch>
            <a:fillRect/>
          </a:stretch>
        </p:blipFill>
        <p:spPr>
          <a:xfrm>
            <a:off x="7433732" y="1236132"/>
            <a:ext cx="3335867" cy="4997757"/>
          </a:xfrm>
          <a:prstGeom prst="rect">
            <a:avLst/>
          </a:prstGeom>
        </p:spPr>
      </p:pic>
    </p:spTree>
    <p:extLst>
      <p:ext uri="{BB962C8B-B14F-4D97-AF65-F5344CB8AC3E}">
        <p14:creationId xmlns:p14="http://schemas.microsoft.com/office/powerpoint/2010/main" val="344032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00CE-9D15-A706-23DD-969EA744AE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DDE4F1-180D-5B71-D1A6-78DF7D2E740E}"/>
              </a:ext>
            </a:extLst>
          </p:cNvPr>
          <p:cNvSpPr>
            <a:spLocks noGrp="1"/>
          </p:cNvSpPr>
          <p:nvPr>
            <p:ph type="title"/>
          </p:nvPr>
        </p:nvSpPr>
        <p:spPr>
          <a:xfrm>
            <a:off x="946980" y="624110"/>
            <a:ext cx="10557631" cy="1280890"/>
          </a:xfrm>
        </p:spPr>
        <p:txBody>
          <a:bodyPr/>
          <a:lstStyle/>
          <a:p>
            <a:r>
              <a:rPr lang="en-US" b="1" dirty="0">
                <a:latin typeface="Times New Roman" panose="02020603050405020304" pitchFamily="18" charset="0"/>
                <a:cs typeface="Times New Roman" panose="02020603050405020304" pitchFamily="18" charset="0"/>
              </a:rPr>
              <a:t>VALIDATION DATA  &amp; ACCURACY:</a:t>
            </a:r>
          </a:p>
        </p:txBody>
      </p:sp>
      <p:pic>
        <p:nvPicPr>
          <p:cNvPr id="6" name="Content Placeholder 5">
            <a:extLst>
              <a:ext uri="{FF2B5EF4-FFF2-40B4-BE49-F238E27FC236}">
                <a16:creationId xmlns:a16="http://schemas.microsoft.com/office/drawing/2014/main" id="{27F29AED-21B7-8015-5806-FE3BC8FEA880}"/>
              </a:ext>
            </a:extLst>
          </p:cNvPr>
          <p:cNvPicPr>
            <a:picLocks noGrp="1" noChangeAspect="1"/>
          </p:cNvPicPr>
          <p:nvPr>
            <p:ph sz="quarter" idx="13"/>
          </p:nvPr>
        </p:nvPicPr>
        <p:blipFill>
          <a:blip r:embed="rId2"/>
          <a:stretch>
            <a:fillRect/>
          </a:stretch>
        </p:blipFill>
        <p:spPr>
          <a:xfrm>
            <a:off x="946980" y="1988631"/>
            <a:ext cx="3047697" cy="4385882"/>
          </a:xfrm>
        </p:spPr>
      </p:pic>
      <p:pic>
        <p:nvPicPr>
          <p:cNvPr id="4" name="Picture 3">
            <a:extLst>
              <a:ext uri="{FF2B5EF4-FFF2-40B4-BE49-F238E27FC236}">
                <a16:creationId xmlns:a16="http://schemas.microsoft.com/office/drawing/2014/main" id="{011C5066-589A-F8AC-CA10-606893A898E2}"/>
              </a:ext>
            </a:extLst>
          </p:cNvPr>
          <p:cNvPicPr>
            <a:picLocks noChangeAspect="1"/>
          </p:cNvPicPr>
          <p:nvPr/>
        </p:nvPicPr>
        <p:blipFill>
          <a:blip r:embed="rId3"/>
          <a:stretch>
            <a:fillRect/>
          </a:stretch>
        </p:blipFill>
        <p:spPr>
          <a:xfrm>
            <a:off x="10432640" y="0"/>
            <a:ext cx="1759360" cy="745067"/>
          </a:xfrm>
          <a:prstGeom prst="rect">
            <a:avLst/>
          </a:prstGeom>
        </p:spPr>
      </p:pic>
      <p:pic>
        <p:nvPicPr>
          <p:cNvPr id="8" name="Picture 7">
            <a:extLst>
              <a:ext uri="{FF2B5EF4-FFF2-40B4-BE49-F238E27FC236}">
                <a16:creationId xmlns:a16="http://schemas.microsoft.com/office/drawing/2014/main" id="{67B83AE7-15D0-7BD2-2E83-ECD9491C92EC}"/>
              </a:ext>
            </a:extLst>
          </p:cNvPr>
          <p:cNvPicPr>
            <a:picLocks noChangeAspect="1"/>
          </p:cNvPicPr>
          <p:nvPr/>
        </p:nvPicPr>
        <p:blipFill>
          <a:blip r:embed="rId4"/>
          <a:stretch>
            <a:fillRect/>
          </a:stretch>
        </p:blipFill>
        <p:spPr>
          <a:xfrm>
            <a:off x="4373602" y="1988631"/>
            <a:ext cx="3047698" cy="4355892"/>
          </a:xfrm>
          <a:prstGeom prst="rect">
            <a:avLst/>
          </a:prstGeom>
        </p:spPr>
      </p:pic>
      <p:pic>
        <p:nvPicPr>
          <p:cNvPr id="10" name="Picture 9">
            <a:extLst>
              <a:ext uri="{FF2B5EF4-FFF2-40B4-BE49-F238E27FC236}">
                <a16:creationId xmlns:a16="http://schemas.microsoft.com/office/drawing/2014/main" id="{08181DA3-7D30-0397-1A27-D5AE7B26E959}"/>
              </a:ext>
            </a:extLst>
          </p:cNvPr>
          <p:cNvPicPr>
            <a:picLocks noChangeAspect="1"/>
          </p:cNvPicPr>
          <p:nvPr/>
        </p:nvPicPr>
        <p:blipFill>
          <a:blip r:embed="rId5"/>
          <a:stretch>
            <a:fillRect/>
          </a:stretch>
        </p:blipFill>
        <p:spPr>
          <a:xfrm>
            <a:off x="7653866" y="2003626"/>
            <a:ext cx="4359719" cy="4385882"/>
          </a:xfrm>
          <a:prstGeom prst="rect">
            <a:avLst/>
          </a:prstGeom>
        </p:spPr>
      </p:pic>
      <p:sp>
        <p:nvSpPr>
          <p:cNvPr id="11" name="Arrow: Right 10">
            <a:extLst>
              <a:ext uri="{FF2B5EF4-FFF2-40B4-BE49-F238E27FC236}">
                <a16:creationId xmlns:a16="http://schemas.microsoft.com/office/drawing/2014/main" id="{DDF9E5E1-C1CF-E015-C023-2E87EFA2929C}"/>
              </a:ext>
            </a:extLst>
          </p:cNvPr>
          <p:cNvSpPr/>
          <p:nvPr/>
        </p:nvSpPr>
        <p:spPr>
          <a:xfrm>
            <a:off x="4013200" y="3666067"/>
            <a:ext cx="360402"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FE98207-43F6-B40F-F455-DD4E0DB73099}"/>
              </a:ext>
            </a:extLst>
          </p:cNvPr>
          <p:cNvSpPr/>
          <p:nvPr/>
        </p:nvSpPr>
        <p:spPr>
          <a:xfrm>
            <a:off x="7394461" y="3627967"/>
            <a:ext cx="259405"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55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5D8FA-CAB3-BB56-5FF8-4D5888239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812B5-BEEC-D06B-41E3-DEB10C0D2903}"/>
              </a:ext>
            </a:extLst>
          </p:cNvPr>
          <p:cNvSpPr>
            <a:spLocks noGrp="1"/>
          </p:cNvSpPr>
          <p:nvPr>
            <p:ph type="title"/>
          </p:nvPr>
        </p:nvSpPr>
        <p:spPr>
          <a:xfrm>
            <a:off x="931334" y="880532"/>
            <a:ext cx="10573278" cy="1024467"/>
          </a:xfrm>
        </p:spPr>
        <p:txBody>
          <a:bodyPr>
            <a:normAutofit fontScale="90000"/>
          </a:bodyPr>
          <a:lstStyle/>
          <a:p>
            <a:r>
              <a:rPr lang="en-US" b="1" dirty="0">
                <a:latin typeface="Times New Roman" panose="02020603050405020304" pitchFamily="18" charset="0"/>
                <a:cs typeface="Times New Roman" panose="02020603050405020304" pitchFamily="18" charset="0"/>
              </a:rPr>
              <a:t>VISUAL REPRESENTATION OF PREDICTED DATA :</a:t>
            </a:r>
          </a:p>
        </p:txBody>
      </p:sp>
      <p:pic>
        <p:nvPicPr>
          <p:cNvPr id="4" name="Picture 3">
            <a:extLst>
              <a:ext uri="{FF2B5EF4-FFF2-40B4-BE49-F238E27FC236}">
                <a16:creationId xmlns:a16="http://schemas.microsoft.com/office/drawing/2014/main" id="{6CD8ED85-8072-8513-6DDB-CA0AA28E213C}"/>
              </a:ext>
            </a:extLst>
          </p:cNvPr>
          <p:cNvPicPr>
            <a:picLocks noChangeAspect="1"/>
          </p:cNvPicPr>
          <p:nvPr/>
        </p:nvPicPr>
        <p:blipFill>
          <a:blip r:embed="rId2"/>
          <a:stretch>
            <a:fillRect/>
          </a:stretch>
        </p:blipFill>
        <p:spPr>
          <a:xfrm>
            <a:off x="10432640" y="0"/>
            <a:ext cx="1759360" cy="745067"/>
          </a:xfrm>
          <a:prstGeom prst="rect">
            <a:avLst/>
          </a:prstGeom>
        </p:spPr>
      </p:pic>
      <p:graphicFrame>
        <p:nvGraphicFramePr>
          <p:cNvPr id="12" name="Content Placeholder 11">
            <a:extLst>
              <a:ext uri="{FF2B5EF4-FFF2-40B4-BE49-F238E27FC236}">
                <a16:creationId xmlns:a16="http://schemas.microsoft.com/office/drawing/2014/main" id="{F0102202-DB28-E918-C1F8-875B1F272234}"/>
              </a:ext>
            </a:extLst>
          </p:cNvPr>
          <p:cNvGraphicFramePr>
            <a:graphicFrameLocks noGrp="1"/>
          </p:cNvGraphicFramePr>
          <p:nvPr>
            <p:ph sz="quarter" idx="13"/>
            <p:extLst>
              <p:ext uri="{D42A27DB-BD31-4B8C-83A1-F6EECF244321}">
                <p14:modId xmlns:p14="http://schemas.microsoft.com/office/powerpoint/2010/main" val="602588983"/>
              </p:ext>
            </p:extLst>
          </p:nvPr>
        </p:nvGraphicFramePr>
        <p:xfrm>
          <a:off x="2954867" y="2116667"/>
          <a:ext cx="6087533" cy="367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290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AC984-6B71-A73C-7010-00E86BD15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CA868-83D0-753F-46BD-3131CCF7F6A3}"/>
              </a:ext>
            </a:extLst>
          </p:cNvPr>
          <p:cNvSpPr>
            <a:spLocks noGrp="1"/>
          </p:cNvSpPr>
          <p:nvPr>
            <p:ph type="title"/>
          </p:nvPr>
        </p:nvSpPr>
        <p:spPr>
          <a:xfrm>
            <a:off x="913774" y="1159932"/>
            <a:ext cx="10590837" cy="745067"/>
          </a:xfrm>
        </p:spPr>
        <p:txBody>
          <a:bodyPr>
            <a:normAutofit/>
          </a:bodyPr>
          <a:lstStyle/>
          <a:p>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MEASUREMENT OF ACCURACY</a:t>
            </a:r>
          </a:p>
        </p:txBody>
      </p:sp>
      <p:pic>
        <p:nvPicPr>
          <p:cNvPr id="4" name="Picture 3">
            <a:extLst>
              <a:ext uri="{FF2B5EF4-FFF2-40B4-BE49-F238E27FC236}">
                <a16:creationId xmlns:a16="http://schemas.microsoft.com/office/drawing/2014/main" id="{376FC7FB-12EF-B480-4925-33C3E8637E61}"/>
              </a:ext>
            </a:extLst>
          </p:cNvPr>
          <p:cNvPicPr>
            <a:picLocks noChangeAspect="1"/>
          </p:cNvPicPr>
          <p:nvPr/>
        </p:nvPicPr>
        <p:blipFill>
          <a:blip r:embed="rId2"/>
          <a:stretch>
            <a:fillRect/>
          </a:stretch>
        </p:blipFill>
        <p:spPr>
          <a:xfrm>
            <a:off x="10432640" y="0"/>
            <a:ext cx="1759360" cy="745067"/>
          </a:xfrm>
          <a:prstGeom prst="rect">
            <a:avLst/>
          </a:prstGeom>
        </p:spPr>
      </p:pic>
      <p:sp>
        <p:nvSpPr>
          <p:cNvPr id="5" name="Content Placeholder 4">
            <a:extLst>
              <a:ext uri="{FF2B5EF4-FFF2-40B4-BE49-F238E27FC236}">
                <a16:creationId xmlns:a16="http://schemas.microsoft.com/office/drawing/2014/main" id="{5663C4B9-6833-D138-AC5A-BBECAEA3DAEE}"/>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The accuracy of gender prediction model is the proportion of correct predictions (true positives + true negatives) out of the total number of predictions. </a:t>
            </a:r>
          </a:p>
          <a:p>
            <a:r>
              <a:rPr lang="en-US" dirty="0">
                <a:latin typeface="Times New Roman" panose="02020603050405020304" pitchFamily="18" charset="0"/>
                <a:cs typeface="Times New Roman" panose="02020603050405020304" pitchFamily="18" charset="0"/>
              </a:rPr>
              <a:t>Formula for Accuracy: Accuracy= Number of Correct Predictions /Total Number of Prediction</a:t>
            </a:r>
          </a:p>
        </p:txBody>
      </p:sp>
      <p:pic>
        <p:nvPicPr>
          <p:cNvPr id="6" name="Picture 5">
            <a:extLst>
              <a:ext uri="{FF2B5EF4-FFF2-40B4-BE49-F238E27FC236}">
                <a16:creationId xmlns:a16="http://schemas.microsoft.com/office/drawing/2014/main" id="{55B6426A-CCC2-60CA-FFF6-8754F85337EA}"/>
              </a:ext>
            </a:extLst>
          </p:cNvPr>
          <p:cNvPicPr>
            <a:picLocks noChangeAspect="1"/>
          </p:cNvPicPr>
          <p:nvPr/>
        </p:nvPicPr>
        <p:blipFill>
          <a:blip r:embed="rId3"/>
          <a:stretch>
            <a:fillRect/>
          </a:stretch>
        </p:blipFill>
        <p:spPr>
          <a:xfrm>
            <a:off x="3716866" y="3866880"/>
            <a:ext cx="3683265" cy="1860049"/>
          </a:xfrm>
          <a:prstGeom prst="rect">
            <a:avLst/>
          </a:prstGeom>
        </p:spPr>
      </p:pic>
    </p:spTree>
    <p:extLst>
      <p:ext uri="{BB962C8B-B14F-4D97-AF65-F5344CB8AC3E}">
        <p14:creationId xmlns:p14="http://schemas.microsoft.com/office/powerpoint/2010/main" val="16014298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85</TotalTime>
  <Words>635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Predicting Gender from Names Using Excel:  A Train &amp; Validate Approach</vt:lpstr>
      <vt:lpstr>Contents:</vt:lpstr>
      <vt:lpstr>PROBLEM STATEMENT :</vt:lpstr>
      <vt:lpstr>Approach :</vt:lpstr>
      <vt:lpstr>Workflow: </vt:lpstr>
      <vt:lpstr>Pivot Analysis &amp; Data :</vt:lpstr>
      <vt:lpstr>VALIDATION DATA  &amp; ACCURACY:</vt:lpstr>
      <vt:lpstr>VISUAL REPRESENTATION OF PREDICTED DATA :</vt:lpstr>
      <vt:lpstr>MEASUREMENT OF ACCURACY</vt:lpstr>
      <vt:lpstr>Precision, Recall &amp; F1 Calculation: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 S</dc:creator>
  <cp:lastModifiedBy>Gokul S</cp:lastModifiedBy>
  <cp:revision>2</cp:revision>
  <dcterms:created xsi:type="dcterms:W3CDTF">2025-02-03T07:31:40Z</dcterms:created>
  <dcterms:modified xsi:type="dcterms:W3CDTF">2025-02-03T10:21:06Z</dcterms:modified>
</cp:coreProperties>
</file>