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60" r:id="rId4"/>
    <p:sldId id="262" r:id="rId5"/>
    <p:sldId id="273" r:id="rId6"/>
    <p:sldId id="272" r:id="rId7"/>
    <p:sldId id="267" r:id="rId8"/>
    <p:sldId id="263" r:id="rId9"/>
    <p:sldId id="264" r:id="rId10"/>
    <p:sldId id="265" r:id="rId11"/>
    <p:sldId id="266" r:id="rId12"/>
    <p:sldId id="268" r:id="rId13"/>
    <p:sldId id="261" r:id="rId14"/>
    <p:sldId id="259" r:id="rId15"/>
    <p:sldId id="276" r:id="rId16"/>
    <p:sldId id="278" r:id="rId17"/>
    <p:sldId id="277" r:id="rId18"/>
    <p:sldId id="279" r:id="rId19"/>
    <p:sldId id="275"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GB"/>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A0095D01-0C3E-4F85-B751-75E6179AD72A}" type="datetimeFigureOut">
              <a:rPr lang="en-US" smtClean="0"/>
              <a:t>5/16/2025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BB4C39C-465A-420E-88DD-F3AFEDA3B599}" type="slidenum">
              <a:rPr lang="en-US" smtClean="0"/>
              <a:t>‹#›</a:t>
            </a:fld>
            <a:endParaRPr lang="en-US"/>
          </a:p>
        </p:txBody>
      </p:sp>
    </p:spTree>
    <p:extLst>
      <p:ext uri="{BB962C8B-B14F-4D97-AF65-F5344CB8AC3E}">
        <p14:creationId xmlns:p14="http://schemas.microsoft.com/office/powerpoint/2010/main" val="923425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0095D01-0C3E-4F85-B751-75E6179AD72A}" type="datetimeFigureOut">
              <a:rPr lang="en-US" smtClean="0"/>
              <a:t>5/16/2025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4C39C-465A-420E-88DD-F3AFEDA3B599}" type="slidenum">
              <a:rPr lang="en-US" smtClean="0"/>
              <a:t>‹#›</a:t>
            </a:fld>
            <a:endParaRPr lang="en-US"/>
          </a:p>
        </p:txBody>
      </p:sp>
    </p:spTree>
    <p:extLst>
      <p:ext uri="{BB962C8B-B14F-4D97-AF65-F5344CB8AC3E}">
        <p14:creationId xmlns:p14="http://schemas.microsoft.com/office/powerpoint/2010/main" val="1890267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0095D01-0C3E-4F85-B751-75E6179AD72A}"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4C39C-465A-420E-88DD-F3AFEDA3B599}" type="slidenum">
              <a:rPr lang="en-US" smtClean="0"/>
              <a:t>‹#›</a:t>
            </a:fld>
            <a:endParaRPr lang="en-US"/>
          </a:p>
        </p:txBody>
      </p:sp>
    </p:spTree>
    <p:extLst>
      <p:ext uri="{BB962C8B-B14F-4D97-AF65-F5344CB8AC3E}">
        <p14:creationId xmlns:p14="http://schemas.microsoft.com/office/powerpoint/2010/main" val="411830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0095D01-0C3E-4F85-B751-75E6179AD72A}"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4C39C-465A-420E-88DD-F3AFEDA3B599}" type="slidenum">
              <a:rPr lang="en-US" smtClean="0"/>
              <a:t>‹#›</a:t>
            </a:fld>
            <a:endParaRPr lang="en-US"/>
          </a:p>
        </p:txBody>
      </p:sp>
    </p:spTree>
    <p:extLst>
      <p:ext uri="{BB962C8B-B14F-4D97-AF65-F5344CB8AC3E}">
        <p14:creationId xmlns:p14="http://schemas.microsoft.com/office/powerpoint/2010/main" val="334369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0095D01-0C3E-4F85-B751-75E6179AD72A}"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4C39C-465A-420E-88DD-F3AFEDA3B599}" type="slidenum">
              <a:rPr lang="en-US" smtClean="0"/>
              <a:t>‹#›</a:t>
            </a:fld>
            <a:endParaRPr lang="en-US"/>
          </a:p>
        </p:txBody>
      </p:sp>
    </p:spTree>
    <p:extLst>
      <p:ext uri="{BB962C8B-B14F-4D97-AF65-F5344CB8AC3E}">
        <p14:creationId xmlns:p14="http://schemas.microsoft.com/office/powerpoint/2010/main" val="34164327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0095D01-0C3E-4F85-B751-75E6179AD72A}"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4C39C-465A-420E-88DD-F3AFEDA3B599}" type="slidenum">
              <a:rPr lang="en-US" smtClean="0"/>
              <a:t>‹#›</a:t>
            </a:fld>
            <a:endParaRPr lang="en-US"/>
          </a:p>
        </p:txBody>
      </p:sp>
    </p:spTree>
    <p:extLst>
      <p:ext uri="{BB962C8B-B14F-4D97-AF65-F5344CB8AC3E}">
        <p14:creationId xmlns:p14="http://schemas.microsoft.com/office/powerpoint/2010/main" val="1146434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0095D01-0C3E-4F85-B751-75E6179AD72A}"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4C39C-465A-420E-88DD-F3AFEDA3B599}" type="slidenum">
              <a:rPr lang="en-US" smtClean="0"/>
              <a:t>‹#›</a:t>
            </a:fld>
            <a:endParaRPr lang="en-US"/>
          </a:p>
        </p:txBody>
      </p:sp>
    </p:spTree>
    <p:extLst>
      <p:ext uri="{BB962C8B-B14F-4D97-AF65-F5344CB8AC3E}">
        <p14:creationId xmlns:p14="http://schemas.microsoft.com/office/powerpoint/2010/main" val="38295716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0095D01-0C3E-4F85-B751-75E6179AD72A}"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4C39C-465A-420E-88DD-F3AFEDA3B599}" type="slidenum">
              <a:rPr lang="en-US" smtClean="0"/>
              <a:t>‹#›</a:t>
            </a:fld>
            <a:endParaRPr lang="en-US"/>
          </a:p>
        </p:txBody>
      </p:sp>
    </p:spTree>
    <p:extLst>
      <p:ext uri="{BB962C8B-B14F-4D97-AF65-F5344CB8AC3E}">
        <p14:creationId xmlns:p14="http://schemas.microsoft.com/office/powerpoint/2010/main" val="6540767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0095D01-0C3E-4F85-B751-75E6179AD72A}"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4C39C-465A-420E-88DD-F3AFEDA3B599}" type="slidenum">
              <a:rPr lang="en-US" smtClean="0"/>
              <a:t>‹#›</a:t>
            </a:fld>
            <a:endParaRPr lang="en-US"/>
          </a:p>
        </p:txBody>
      </p:sp>
    </p:spTree>
    <p:extLst>
      <p:ext uri="{BB962C8B-B14F-4D97-AF65-F5344CB8AC3E}">
        <p14:creationId xmlns:p14="http://schemas.microsoft.com/office/powerpoint/2010/main" val="538453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0095D01-0C3E-4F85-B751-75E6179AD72A}"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BB4C39C-465A-420E-88DD-F3AFEDA3B599}" type="slidenum">
              <a:rPr lang="en-US" smtClean="0"/>
              <a:t>‹#›</a:t>
            </a:fld>
            <a:endParaRPr lang="en-US"/>
          </a:p>
        </p:txBody>
      </p:sp>
    </p:spTree>
    <p:extLst>
      <p:ext uri="{BB962C8B-B14F-4D97-AF65-F5344CB8AC3E}">
        <p14:creationId xmlns:p14="http://schemas.microsoft.com/office/powerpoint/2010/main" val="899743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0095D01-0C3E-4F85-B751-75E6179AD72A}"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4C39C-465A-420E-88DD-F3AFEDA3B599}" type="slidenum">
              <a:rPr lang="en-US" smtClean="0"/>
              <a:t>‹#›</a:t>
            </a:fld>
            <a:endParaRPr lang="en-US"/>
          </a:p>
        </p:txBody>
      </p:sp>
    </p:spTree>
    <p:extLst>
      <p:ext uri="{BB962C8B-B14F-4D97-AF65-F5344CB8AC3E}">
        <p14:creationId xmlns:p14="http://schemas.microsoft.com/office/powerpoint/2010/main" val="518658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0095D01-0C3E-4F85-B751-75E6179AD72A}" type="datetimeFigureOut">
              <a:rPr lang="en-US" smtClean="0"/>
              <a:t>5/16/2025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4C39C-465A-420E-88DD-F3AFEDA3B599}" type="slidenum">
              <a:rPr lang="en-US" smtClean="0"/>
              <a:t>‹#›</a:t>
            </a:fld>
            <a:endParaRPr lang="en-US"/>
          </a:p>
        </p:txBody>
      </p:sp>
    </p:spTree>
    <p:extLst>
      <p:ext uri="{BB962C8B-B14F-4D97-AF65-F5344CB8AC3E}">
        <p14:creationId xmlns:p14="http://schemas.microsoft.com/office/powerpoint/2010/main" val="695893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0095D01-0C3E-4F85-B751-75E6179AD72A}" type="datetimeFigureOut">
              <a:rPr lang="en-US" smtClean="0"/>
              <a:t>5/16/2025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B4C39C-465A-420E-88DD-F3AFEDA3B599}" type="slidenum">
              <a:rPr lang="en-US" smtClean="0"/>
              <a:t>‹#›</a:t>
            </a:fld>
            <a:endParaRPr lang="en-US"/>
          </a:p>
        </p:txBody>
      </p:sp>
    </p:spTree>
    <p:extLst>
      <p:ext uri="{BB962C8B-B14F-4D97-AF65-F5344CB8AC3E}">
        <p14:creationId xmlns:p14="http://schemas.microsoft.com/office/powerpoint/2010/main" val="1095916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0095D01-0C3E-4F85-B751-75E6179AD72A}" type="datetimeFigureOut">
              <a:rPr lang="en-US" smtClean="0"/>
              <a:t>5/16/2025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B4C39C-465A-420E-88DD-F3AFEDA3B599}" type="slidenum">
              <a:rPr lang="en-US" smtClean="0"/>
              <a:t>‹#›</a:t>
            </a:fld>
            <a:endParaRPr lang="en-US"/>
          </a:p>
        </p:txBody>
      </p:sp>
    </p:spTree>
    <p:extLst>
      <p:ext uri="{BB962C8B-B14F-4D97-AF65-F5344CB8AC3E}">
        <p14:creationId xmlns:p14="http://schemas.microsoft.com/office/powerpoint/2010/main" val="2749610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095D01-0C3E-4F85-B751-75E6179AD72A}" type="datetimeFigureOut">
              <a:rPr lang="en-US" smtClean="0"/>
              <a:t>5/16/2025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B4C39C-465A-420E-88DD-F3AFEDA3B599}" type="slidenum">
              <a:rPr lang="en-US" smtClean="0"/>
              <a:t>‹#›</a:t>
            </a:fld>
            <a:endParaRPr lang="en-US"/>
          </a:p>
        </p:txBody>
      </p:sp>
    </p:spTree>
    <p:extLst>
      <p:ext uri="{BB962C8B-B14F-4D97-AF65-F5344CB8AC3E}">
        <p14:creationId xmlns:p14="http://schemas.microsoft.com/office/powerpoint/2010/main" val="1203800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0095D01-0C3E-4F85-B751-75E6179AD72A}" type="datetimeFigureOut">
              <a:rPr lang="en-US" smtClean="0"/>
              <a:t>5/16/2025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4C39C-465A-420E-88DD-F3AFEDA3B599}" type="slidenum">
              <a:rPr lang="en-US" smtClean="0"/>
              <a:t>‹#›</a:t>
            </a:fld>
            <a:endParaRPr lang="en-US"/>
          </a:p>
        </p:txBody>
      </p:sp>
    </p:spTree>
    <p:extLst>
      <p:ext uri="{BB962C8B-B14F-4D97-AF65-F5344CB8AC3E}">
        <p14:creationId xmlns:p14="http://schemas.microsoft.com/office/powerpoint/2010/main" val="1942840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0095D01-0C3E-4F85-B751-75E6179AD72A}" type="datetimeFigureOut">
              <a:rPr lang="en-US" smtClean="0"/>
              <a:t>5/16/2025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4C39C-465A-420E-88DD-F3AFEDA3B599}" type="slidenum">
              <a:rPr lang="en-US" smtClean="0"/>
              <a:t>‹#›</a:t>
            </a:fld>
            <a:endParaRPr lang="en-US"/>
          </a:p>
        </p:txBody>
      </p:sp>
    </p:spTree>
    <p:extLst>
      <p:ext uri="{BB962C8B-B14F-4D97-AF65-F5344CB8AC3E}">
        <p14:creationId xmlns:p14="http://schemas.microsoft.com/office/powerpoint/2010/main" val="1654984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0095D01-0C3E-4F85-B751-75E6179AD72A}" type="datetimeFigureOut">
              <a:rPr lang="en-US" smtClean="0"/>
              <a:t>5/16/2025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BB4C39C-465A-420E-88DD-F3AFEDA3B599}" type="slidenum">
              <a:rPr lang="en-US" smtClean="0"/>
              <a:t>‹#›</a:t>
            </a:fld>
            <a:endParaRPr lang="en-US"/>
          </a:p>
        </p:txBody>
      </p:sp>
    </p:spTree>
    <p:extLst>
      <p:ext uri="{BB962C8B-B14F-4D97-AF65-F5344CB8AC3E}">
        <p14:creationId xmlns:p14="http://schemas.microsoft.com/office/powerpoint/2010/main" val="360561069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31F46-1939-0E4D-C3AB-E755C28A68A4}"/>
              </a:ext>
            </a:extLst>
          </p:cNvPr>
          <p:cNvSpPr>
            <a:spLocks noGrp="1"/>
          </p:cNvSpPr>
          <p:nvPr>
            <p:ph type="ctrTitle"/>
          </p:nvPr>
        </p:nvSpPr>
        <p:spPr/>
        <p:txBody>
          <a:bodyPr>
            <a:normAutofit fontScale="90000"/>
          </a:bodyPr>
          <a:lstStyle/>
          <a:p>
            <a:r>
              <a:rPr lang="en-US" b="1" dirty="0"/>
              <a:t>Interactive Rainfall Analysis Dashboard – India</a:t>
            </a:r>
            <a:endParaRPr lang="en-US" dirty="0"/>
          </a:p>
        </p:txBody>
      </p:sp>
      <p:sp>
        <p:nvSpPr>
          <p:cNvPr id="3" name="Subtitle 2">
            <a:extLst>
              <a:ext uri="{FF2B5EF4-FFF2-40B4-BE49-F238E27FC236}">
                <a16:creationId xmlns:a16="http://schemas.microsoft.com/office/drawing/2014/main" id="{C268A447-0819-B7B0-4A9D-21E1E2907699}"/>
              </a:ext>
            </a:extLst>
          </p:cNvPr>
          <p:cNvSpPr>
            <a:spLocks noGrp="1"/>
          </p:cNvSpPr>
          <p:nvPr>
            <p:ph type="subTitle" idx="1"/>
          </p:nvPr>
        </p:nvSpPr>
        <p:spPr/>
        <p:txBody>
          <a:bodyPr anchor="ctr">
            <a:noAutofit/>
          </a:bodyPr>
          <a:lstStyle/>
          <a:p>
            <a:endParaRPr lang="en-US" sz="1600" b="1" dirty="0">
              <a:latin typeface="Times New Roman" panose="02020603050405020304" pitchFamily="18" charset="0"/>
              <a:cs typeface="Times New Roman" panose="02020603050405020304" pitchFamily="18" charset="0"/>
            </a:endParaRPr>
          </a:p>
          <a:p>
            <a:r>
              <a:rPr lang="en-US" sz="1600" dirty="0"/>
              <a:t>Internship Project –</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SoulVibe.Tech</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Gokul S</a:t>
            </a:r>
            <a:r>
              <a:rPr lang="en-US" sz="1200" dirty="0"/>
              <a:t>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batch: May 2025</a:t>
            </a:r>
            <a:br>
              <a:rPr lang="en-US" sz="1600" dirty="0">
                <a:latin typeface="Times New Roman" panose="02020603050405020304" pitchFamily="18" charset="0"/>
                <a:cs typeface="Times New Roman" panose="02020603050405020304" pitchFamily="18" charset="0"/>
              </a:rPr>
            </a:br>
            <a:r>
              <a:rPr lang="en-US" sz="1200" dirty="0"/>
              <a:t> </a:t>
            </a:r>
            <a:r>
              <a:rPr lang="en-US" sz="1600" dirty="0">
                <a:latin typeface="Times New Roman" panose="02020603050405020304" pitchFamily="18" charset="0"/>
                <a:cs typeface="Times New Roman" panose="02020603050405020304" pitchFamily="18" charset="0"/>
              </a:rPr>
              <a:t>Role: Data Analyst Intern </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8268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6661ED-1071-358C-E570-CCA56E901C67}"/>
              </a:ext>
            </a:extLst>
          </p:cNvPr>
          <p:cNvPicPr>
            <a:picLocks noGrp="1" noChangeAspect="1"/>
          </p:cNvPicPr>
          <p:nvPr>
            <p:ph idx="1"/>
          </p:nvPr>
        </p:nvPicPr>
        <p:blipFill>
          <a:blip r:embed="rId2"/>
          <a:stretch>
            <a:fillRect/>
          </a:stretch>
        </p:blipFill>
        <p:spPr>
          <a:xfrm>
            <a:off x="984092" y="1058333"/>
            <a:ext cx="5266406" cy="4779436"/>
          </a:xfrm>
        </p:spPr>
      </p:pic>
      <p:sp>
        <p:nvSpPr>
          <p:cNvPr id="7" name="TextBox 6">
            <a:extLst>
              <a:ext uri="{FF2B5EF4-FFF2-40B4-BE49-F238E27FC236}">
                <a16:creationId xmlns:a16="http://schemas.microsoft.com/office/drawing/2014/main" id="{173DD0DA-554F-6254-29AE-E9ADAC848378}"/>
              </a:ext>
            </a:extLst>
          </p:cNvPr>
          <p:cNvSpPr txBox="1"/>
          <p:nvPr/>
        </p:nvSpPr>
        <p:spPr>
          <a:xfrm>
            <a:off x="6250498" y="1020231"/>
            <a:ext cx="5266406" cy="4031873"/>
          </a:xfrm>
          <a:prstGeom prst="rect">
            <a:avLst/>
          </a:prstGeom>
          <a:noFill/>
        </p:spPr>
        <p:txBody>
          <a:bodyPr wrap="square">
            <a:spAutoFit/>
          </a:bodyPr>
          <a:lstStyle/>
          <a:p>
            <a:pPr>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Visualizing Monthly Rainfall by State/UT</a:t>
            </a:r>
            <a:endParaRPr lang="en-US" sz="1600" dirty="0">
              <a:latin typeface="Times New Roman" panose="02020603050405020304" pitchFamily="18" charset="0"/>
              <a:cs typeface="Times New Roman" panose="02020603050405020304" pitchFamily="18" charset="0"/>
            </a:endParaRPr>
          </a:p>
          <a:p>
            <a:pPr>
              <a:buNone/>
            </a:pPr>
            <a:r>
              <a:rPr lang="en-US" sz="1600" dirty="0">
                <a:latin typeface="Times New Roman" panose="02020603050405020304" pitchFamily="18" charset="0"/>
                <a:cs typeface="Times New Roman" panose="02020603050405020304" pitchFamily="18" charset="0"/>
              </a:rPr>
              <a:t>This image combines a stacked bar chart with a detailed table, showing the sum of rainfall for each month across different states and union territories. The bar chart visually represents the monthly rainfall distribution for each state/UT as stacked segments. The table provides the exact monthly rainfall figures (in mm) for every state/UT.</a:t>
            </a:r>
          </a:p>
          <a:p>
            <a:pPr>
              <a:buNone/>
            </a:pPr>
            <a:r>
              <a:rPr lang="en-US" sz="1600" b="1" dirty="0">
                <a:latin typeface="Times New Roman" panose="02020603050405020304" pitchFamily="18" charset="0"/>
                <a:cs typeface="Times New Roman" panose="02020603050405020304" pitchFamily="18" charset="0"/>
              </a:rPr>
              <a:t>✅ Key Rainfall Distribution Insights:</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July and August</a:t>
            </a:r>
            <a:r>
              <a:rPr lang="en-US" sz="1600" dirty="0">
                <a:latin typeface="Times New Roman" panose="02020603050405020304" pitchFamily="18" charset="0"/>
                <a:cs typeface="Times New Roman" panose="02020603050405020304" pitchFamily="18" charset="0"/>
              </a:rPr>
              <a:t> generally exhibit the highest rainfall across many states/UTs.</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Significant variations</a:t>
            </a:r>
            <a:r>
              <a:rPr lang="en-US" sz="1600" dirty="0">
                <a:latin typeface="Times New Roman" panose="02020603050405020304" pitchFamily="18" charset="0"/>
                <a:cs typeface="Times New Roman" panose="02020603050405020304" pitchFamily="18" charset="0"/>
              </a:rPr>
              <a:t> in monthly rainfall patterns exist between different regions.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table allows for precise comparison of rainfall amounts for specific months and locations.</a:t>
            </a:r>
          </a:p>
          <a:p>
            <a:r>
              <a:rPr lang="en-US" sz="1600" dirty="0">
                <a:latin typeface="Times New Roman" panose="02020603050405020304" pitchFamily="18" charset="0"/>
                <a:cs typeface="Times New Roman" panose="02020603050405020304" pitchFamily="18" charset="0"/>
              </a:rPr>
              <a:t>This visualization effectively illustrates the temporal and spatial distribution of rainfall across India.</a:t>
            </a:r>
          </a:p>
        </p:txBody>
      </p:sp>
      <p:sp>
        <p:nvSpPr>
          <p:cNvPr id="8" name="Title 1">
            <a:extLst>
              <a:ext uri="{FF2B5EF4-FFF2-40B4-BE49-F238E27FC236}">
                <a16:creationId xmlns:a16="http://schemas.microsoft.com/office/drawing/2014/main" id="{FA59C514-6351-E450-F287-F27973734045}"/>
              </a:ext>
            </a:extLst>
          </p:cNvPr>
          <p:cNvSpPr txBox="1">
            <a:spLocks/>
          </p:cNvSpPr>
          <p:nvPr/>
        </p:nvSpPr>
        <p:spPr>
          <a:xfrm>
            <a:off x="1083732" y="118533"/>
            <a:ext cx="5187283" cy="162936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b="1" dirty="0">
                <a:effectLst/>
                <a:latin typeface="Calibri" panose="020F0502020204030204" pitchFamily="34" charset="0"/>
                <a:ea typeface="Calibri" panose="020F0502020204030204" pitchFamily="34" charset="0"/>
              </a:rPr>
              <a:t>Stacked Column Chart:</a:t>
            </a:r>
            <a:br>
              <a:rPr lang="en-US" sz="3200" dirty="0">
                <a:effectLst/>
                <a:latin typeface="Calibri" panose="020F0502020204030204" pitchFamily="34" charset="0"/>
                <a:ea typeface="Calibri" panose="020F0502020204030204" pitchFamily="34" charset="0"/>
              </a:rPr>
            </a:br>
            <a:endParaRPr lang="en-US" sz="3200" dirty="0"/>
          </a:p>
        </p:txBody>
      </p:sp>
    </p:spTree>
    <p:extLst>
      <p:ext uri="{BB962C8B-B14F-4D97-AF65-F5344CB8AC3E}">
        <p14:creationId xmlns:p14="http://schemas.microsoft.com/office/powerpoint/2010/main" val="380379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8C84486-AA84-D7A1-F32B-A83791A09E21}"/>
              </a:ext>
            </a:extLst>
          </p:cNvPr>
          <p:cNvPicPr>
            <a:picLocks noGrp="1" noChangeAspect="1"/>
          </p:cNvPicPr>
          <p:nvPr>
            <p:ph idx="1"/>
          </p:nvPr>
        </p:nvPicPr>
        <p:blipFill>
          <a:blip r:embed="rId2"/>
          <a:srcRect l="1" r="17047"/>
          <a:stretch/>
        </p:blipFill>
        <p:spPr>
          <a:xfrm>
            <a:off x="1297741" y="1320802"/>
            <a:ext cx="5336522" cy="4924356"/>
          </a:xfrm>
        </p:spPr>
      </p:pic>
      <p:sp>
        <p:nvSpPr>
          <p:cNvPr id="7" name="TextBox 6">
            <a:extLst>
              <a:ext uri="{FF2B5EF4-FFF2-40B4-BE49-F238E27FC236}">
                <a16:creationId xmlns:a16="http://schemas.microsoft.com/office/drawing/2014/main" id="{CF177B6B-C8EE-1F03-56ED-D17DCEFBF920}"/>
              </a:ext>
            </a:extLst>
          </p:cNvPr>
          <p:cNvSpPr txBox="1"/>
          <p:nvPr/>
        </p:nvSpPr>
        <p:spPr>
          <a:xfrm>
            <a:off x="6807200" y="1320801"/>
            <a:ext cx="5164666" cy="4770537"/>
          </a:xfrm>
          <a:prstGeom prst="rect">
            <a:avLst/>
          </a:prstGeom>
          <a:noFill/>
        </p:spPr>
        <p:txBody>
          <a:bodyPr wrap="square">
            <a:spAutoFit/>
          </a:bodyPr>
          <a:lstStyle/>
          <a:p>
            <a:pPr>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Global Rainfall Visualization: Annual and State by District</a:t>
            </a:r>
            <a:endParaRPr lang="en-US" sz="1600" dirty="0">
              <a:latin typeface="Times New Roman" panose="02020603050405020304" pitchFamily="18" charset="0"/>
              <a:cs typeface="Times New Roman" panose="02020603050405020304" pitchFamily="18" charset="0"/>
            </a:endParaRPr>
          </a:p>
          <a:p>
            <a:pPr>
              <a:buNone/>
            </a:pPr>
            <a:r>
              <a:rPr lang="en-US" sz="1600" dirty="0">
                <a:latin typeface="Times New Roman" panose="02020603050405020304" pitchFamily="18" charset="0"/>
                <a:cs typeface="Times New Roman" panose="02020603050405020304" pitchFamily="18" charset="0"/>
              </a:rPr>
              <a:t>This image displays a world map with overlaid circles and a corresponding table, attempting to represent annual rainfall data associated with districts and their states. The circles on the map appear concentrated over India, with varying sizes. The table lists districts, their "Sum of Annual" values, and their "First STATE_UT_NAME".</a:t>
            </a:r>
          </a:p>
          <a:p>
            <a:pPr>
              <a:buNone/>
            </a:pPr>
            <a:r>
              <a:rPr lang="en-US" sz="1600" b="1" dirty="0">
                <a:latin typeface="Times New Roman" panose="02020603050405020304" pitchFamily="18" charset="0"/>
                <a:cs typeface="Times New Roman" panose="02020603050405020304" pitchFamily="18" charset="0"/>
              </a:rPr>
              <a:t>⚠️ Potential Data Interpretation Issues:</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Global Map Mismatch:</a:t>
            </a:r>
            <a:r>
              <a:rPr lang="en-US" sz="1600" dirty="0">
                <a:latin typeface="Times New Roman" panose="02020603050405020304" pitchFamily="18" charset="0"/>
                <a:cs typeface="Times New Roman" panose="02020603050405020304" pitchFamily="18" charset="0"/>
              </a:rPr>
              <a:t> The map shows global locations, but the table primarily lists Indian districts.</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Unclear Circle Mapping:</a:t>
            </a:r>
            <a:r>
              <a:rPr lang="en-US" sz="1600" dirty="0">
                <a:latin typeface="Times New Roman" panose="02020603050405020304" pitchFamily="18" charset="0"/>
                <a:cs typeface="Times New Roman" panose="02020603050405020304" pitchFamily="18" charset="0"/>
              </a:rPr>
              <a:t> The connection between circle size and rainfall amount or specific districts is not explicitly defined on the map.</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"Sum of Annual" Ambiguity:</a:t>
            </a:r>
            <a:r>
              <a:rPr lang="en-US" sz="1600" dirty="0">
                <a:latin typeface="Times New Roman" panose="02020603050405020304" pitchFamily="18" charset="0"/>
                <a:cs typeface="Times New Roman" panose="02020603050405020304" pitchFamily="18" charset="0"/>
              </a:rPr>
              <a:t> The unit and exact meaning of "Sum of Annual" are unclear without further context.</a:t>
            </a:r>
          </a:p>
          <a:p>
            <a:r>
              <a:rPr lang="en-US" sz="1600" dirty="0">
                <a:latin typeface="Times New Roman" panose="02020603050405020304" pitchFamily="18" charset="0"/>
                <a:cs typeface="Times New Roman" panose="02020603050405020304" pitchFamily="18" charset="0"/>
              </a:rPr>
              <a:t>Therefore, while the image presents data, the visualization lacks clear mapping and context for straightforward interpretation of rainfall patterns.</a:t>
            </a:r>
          </a:p>
        </p:txBody>
      </p:sp>
      <p:sp>
        <p:nvSpPr>
          <p:cNvPr id="8" name="Title 1">
            <a:extLst>
              <a:ext uri="{FF2B5EF4-FFF2-40B4-BE49-F238E27FC236}">
                <a16:creationId xmlns:a16="http://schemas.microsoft.com/office/drawing/2014/main" id="{189D0BE9-E459-7B98-4D74-270169BBE38B}"/>
              </a:ext>
            </a:extLst>
          </p:cNvPr>
          <p:cNvSpPr>
            <a:spLocks noGrp="1"/>
          </p:cNvSpPr>
          <p:nvPr>
            <p:ph type="title"/>
          </p:nvPr>
        </p:nvSpPr>
        <p:spPr>
          <a:xfrm>
            <a:off x="1083733" y="118533"/>
            <a:ext cx="3725334" cy="1629369"/>
          </a:xfrm>
        </p:spPr>
        <p:txBody>
          <a:bodyPr>
            <a:noAutofit/>
          </a:bodyPr>
          <a:lstStyle/>
          <a:p>
            <a:pPr marR="0" lvl="0">
              <a:lnSpc>
                <a:spcPct val="107000"/>
              </a:lnSpc>
              <a:spcAft>
                <a:spcPts val="800"/>
              </a:spcAft>
            </a:pPr>
            <a:r>
              <a:rPr lang="en-IN" sz="3600" b="1" dirty="0">
                <a:effectLst/>
                <a:latin typeface="Calibri" panose="020F0502020204030204" pitchFamily="34" charset="0"/>
                <a:ea typeface="Calibri" panose="020F0502020204030204" pitchFamily="34" charset="0"/>
              </a:rPr>
              <a:t>Map </a:t>
            </a:r>
            <a:r>
              <a:rPr lang="en-IN" sz="3200" b="1" dirty="0">
                <a:effectLst/>
                <a:latin typeface="Calibri" panose="020F0502020204030204" pitchFamily="34" charset="0"/>
                <a:ea typeface="Calibri" panose="020F0502020204030204" pitchFamily="34" charset="0"/>
              </a:rPr>
              <a:t>Visual</a:t>
            </a:r>
            <a:r>
              <a:rPr lang="en-IN" sz="3600" b="1" dirty="0">
                <a:effectLst/>
                <a:latin typeface="Calibri" panose="020F0502020204030204" pitchFamily="34" charset="0"/>
                <a:ea typeface="Calibri" panose="020F0502020204030204" pitchFamily="34" charset="0"/>
              </a:rPr>
              <a:t>:</a:t>
            </a:r>
            <a:endParaRPr lang="en-US" sz="36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043366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C271FC8-993D-AE65-D7F4-E8A2A83AC33C}"/>
              </a:ext>
            </a:extLst>
          </p:cNvPr>
          <p:cNvPicPr>
            <a:picLocks noGrp="1" noChangeAspect="1"/>
          </p:cNvPicPr>
          <p:nvPr>
            <p:ph idx="1"/>
          </p:nvPr>
        </p:nvPicPr>
        <p:blipFill>
          <a:blip r:embed="rId2"/>
          <a:srcRect l="-1" t="556" r="34323" b="556"/>
          <a:stretch/>
        </p:blipFill>
        <p:spPr>
          <a:xfrm>
            <a:off x="1483539" y="1494457"/>
            <a:ext cx="4480560" cy="4362187"/>
          </a:xfrm>
        </p:spPr>
      </p:pic>
      <p:sp>
        <p:nvSpPr>
          <p:cNvPr id="7" name="TextBox 6">
            <a:extLst>
              <a:ext uri="{FF2B5EF4-FFF2-40B4-BE49-F238E27FC236}">
                <a16:creationId xmlns:a16="http://schemas.microsoft.com/office/drawing/2014/main" id="{1D97B4E9-4530-3DA9-6310-583632E57437}"/>
              </a:ext>
            </a:extLst>
          </p:cNvPr>
          <p:cNvSpPr txBox="1"/>
          <p:nvPr/>
        </p:nvSpPr>
        <p:spPr>
          <a:xfrm>
            <a:off x="6096000" y="1481667"/>
            <a:ext cx="5612256" cy="4031873"/>
          </a:xfrm>
          <a:prstGeom prst="rect">
            <a:avLst/>
          </a:prstGeom>
          <a:noFill/>
        </p:spPr>
        <p:txBody>
          <a:bodyPr wrap="square">
            <a:spAutoFit/>
          </a:bodyPr>
          <a:lstStyle/>
          <a:p>
            <a:pPr>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Seasonal Rainfall Distribution</a:t>
            </a:r>
            <a:endParaRPr lang="en-US" sz="1600" dirty="0">
              <a:latin typeface="Times New Roman" panose="02020603050405020304" pitchFamily="18" charset="0"/>
              <a:cs typeface="Times New Roman" panose="02020603050405020304" pitchFamily="18" charset="0"/>
            </a:endParaRPr>
          </a:p>
          <a:p>
            <a:pPr>
              <a:buNone/>
            </a:pPr>
            <a:r>
              <a:rPr lang="en-US" sz="1600" dirty="0">
                <a:latin typeface="Times New Roman" panose="02020603050405020304" pitchFamily="18" charset="0"/>
                <a:cs typeface="Times New Roman" panose="02020603050405020304" pitchFamily="18" charset="0"/>
              </a:rPr>
              <a:t>This image presents a donut chart and a corresponding table illustrating the distribution of rainfall across four seasons. The donut chart visually divides the total rainfall into proportions for each season. The table provides the exact sum of rainfall (in unspecified units, likely mm) for each season.</a:t>
            </a:r>
          </a:p>
          <a:p>
            <a:pPr>
              <a:buNone/>
            </a:pPr>
            <a:r>
              <a:rPr lang="en-US" sz="1600" b="1" dirty="0">
                <a:latin typeface="Times New Roman" panose="02020603050405020304" pitchFamily="18" charset="0"/>
                <a:cs typeface="Times New Roman" panose="02020603050405020304" pitchFamily="18" charset="0"/>
              </a:rPr>
              <a:t>✅ Key Seasonal Rainfall Insights:</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Jun-Sep (Monsoon):</a:t>
            </a:r>
            <a:r>
              <a:rPr lang="en-US" sz="1600" dirty="0">
                <a:latin typeface="Times New Roman" panose="02020603050405020304" pitchFamily="18" charset="0"/>
                <a:cs typeface="Times New Roman" panose="02020603050405020304" pitchFamily="18" charset="0"/>
              </a:rPr>
              <a:t> Dominates with the highest rainfall (7.75M, 74.82%).</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Mar-May (Pre-Monsoon):</a:t>
            </a:r>
            <a:r>
              <a:rPr lang="en-US" sz="1600" dirty="0">
                <a:latin typeface="Times New Roman" panose="02020603050405020304" pitchFamily="18" charset="0"/>
                <a:cs typeface="Times New Roman" panose="02020603050405020304" pitchFamily="18" charset="0"/>
              </a:rPr>
              <a:t> Contributes a smaller portion (1.21M, 11.66%).</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Oct-Dec (Post-Monsoon):</a:t>
            </a:r>
            <a:r>
              <a:rPr lang="en-US" sz="1600" dirty="0">
                <a:latin typeface="Times New Roman" panose="02020603050405020304" pitchFamily="18" charset="0"/>
                <a:cs typeface="Times New Roman" panose="02020603050405020304" pitchFamily="18" charset="0"/>
              </a:rPr>
              <a:t> Has a slightly lower contribution (1.1M, 10.6%).</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Jan-Feb (Winter):</a:t>
            </a:r>
            <a:r>
              <a:rPr lang="en-US" sz="1600" dirty="0">
                <a:latin typeface="Times New Roman" panose="02020603050405020304" pitchFamily="18" charset="0"/>
                <a:cs typeface="Times New Roman" panose="02020603050405020304" pitchFamily="18" charset="0"/>
              </a:rPr>
              <a:t> Records the lowest rainfall (0.3M, 2.92%).</a:t>
            </a:r>
          </a:p>
          <a:p>
            <a:r>
              <a:rPr lang="en-US" sz="1600" dirty="0">
                <a:latin typeface="Times New Roman" panose="02020603050405020304" pitchFamily="18" charset="0"/>
                <a:cs typeface="Times New Roman" panose="02020603050405020304" pitchFamily="18" charset="0"/>
              </a:rPr>
              <a:t>This visualization clearly emphasizes the significant contribution of the June-September monsoon season to the overall rainfall.</a:t>
            </a:r>
          </a:p>
        </p:txBody>
      </p:sp>
      <p:sp>
        <p:nvSpPr>
          <p:cNvPr id="8" name="Title 1">
            <a:extLst>
              <a:ext uri="{FF2B5EF4-FFF2-40B4-BE49-F238E27FC236}">
                <a16:creationId xmlns:a16="http://schemas.microsoft.com/office/drawing/2014/main" id="{B5CDE82F-1E71-B982-40BF-A83F9F9C06D0}"/>
              </a:ext>
            </a:extLst>
          </p:cNvPr>
          <p:cNvSpPr>
            <a:spLocks noGrp="1"/>
          </p:cNvSpPr>
          <p:nvPr>
            <p:ph type="title"/>
          </p:nvPr>
        </p:nvSpPr>
        <p:spPr>
          <a:xfrm>
            <a:off x="1083733" y="118533"/>
            <a:ext cx="3725334" cy="1629369"/>
          </a:xfrm>
        </p:spPr>
        <p:txBody>
          <a:bodyPr>
            <a:noAutofit/>
          </a:bodyPr>
          <a:lstStyle/>
          <a:p>
            <a:r>
              <a:rPr lang="en-IN" sz="3200" b="1" dirty="0">
                <a:effectLst/>
                <a:latin typeface="Calibri" panose="020F0502020204030204" pitchFamily="34" charset="0"/>
                <a:ea typeface="Calibri" panose="020F0502020204030204" pitchFamily="34" charset="0"/>
              </a:rPr>
              <a:t>Donut Chart:</a:t>
            </a:r>
            <a:endParaRPr lang="en-US" sz="3200" dirty="0"/>
          </a:p>
        </p:txBody>
      </p:sp>
    </p:spTree>
    <p:extLst>
      <p:ext uri="{BB962C8B-B14F-4D97-AF65-F5344CB8AC3E}">
        <p14:creationId xmlns:p14="http://schemas.microsoft.com/office/powerpoint/2010/main" val="3939497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CB252-D3D7-25D0-446E-024B1CD31A2E}"/>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ECFE451-A35A-E822-D593-F30BE5FB54C8}"/>
              </a:ext>
            </a:extLst>
          </p:cNvPr>
          <p:cNvPicPr>
            <a:picLocks noGrp="1" noChangeAspect="1"/>
          </p:cNvPicPr>
          <p:nvPr>
            <p:ph idx="1"/>
          </p:nvPr>
        </p:nvPicPr>
        <p:blipFill>
          <a:blip r:embed="rId2"/>
          <a:srcRect l="152" t="-64" r="58255" b="-64"/>
          <a:stretch/>
        </p:blipFill>
        <p:spPr>
          <a:xfrm>
            <a:off x="1182596" y="1316656"/>
            <a:ext cx="4297680" cy="5230059"/>
          </a:xfrm>
        </p:spPr>
      </p:pic>
      <p:sp>
        <p:nvSpPr>
          <p:cNvPr id="7" name="TextBox 6">
            <a:extLst>
              <a:ext uri="{FF2B5EF4-FFF2-40B4-BE49-F238E27FC236}">
                <a16:creationId xmlns:a16="http://schemas.microsoft.com/office/drawing/2014/main" id="{4D9DD5D1-4544-91AB-7B77-52293C290439}"/>
              </a:ext>
            </a:extLst>
          </p:cNvPr>
          <p:cNvSpPr txBox="1"/>
          <p:nvPr/>
        </p:nvSpPr>
        <p:spPr>
          <a:xfrm>
            <a:off x="5661498" y="1400783"/>
            <a:ext cx="6079787" cy="4524315"/>
          </a:xfrm>
          <a:prstGeom prst="rect">
            <a:avLst/>
          </a:prstGeom>
          <a:noFill/>
        </p:spPr>
        <p:txBody>
          <a:bodyPr wrap="square">
            <a:spAutoFit/>
          </a:bodyPr>
          <a:lstStyle/>
          <a:p>
            <a:pPr>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Annual Rainfall by District and Region Category</a:t>
            </a:r>
            <a:endParaRPr lang="en-US" sz="1600" dirty="0">
              <a:latin typeface="Times New Roman" panose="02020603050405020304" pitchFamily="18" charset="0"/>
              <a:cs typeface="Times New Roman" panose="02020603050405020304" pitchFamily="18" charset="0"/>
            </a:endParaRPr>
          </a:p>
          <a:p>
            <a:pPr>
              <a:buNone/>
            </a:pPr>
            <a:r>
              <a:rPr lang="en-US" sz="1600" dirty="0">
                <a:latin typeface="Times New Roman" panose="02020603050405020304" pitchFamily="18" charset="0"/>
                <a:cs typeface="Times New Roman" panose="02020603050405020304" pitchFamily="18" charset="0"/>
              </a:rPr>
              <a:t>This image displays a table presenting the "Sum of Annual" rainfall for various districts, categorized by "Region Category," within different "STATE_UT_NAME" entries. The table shows the annual rainfall amount alongside a classification of "Heavy" or "Low" for the rainfall in each district.</a:t>
            </a:r>
          </a:p>
          <a:p>
            <a:pPr>
              <a:buNone/>
            </a:pPr>
            <a:r>
              <a:rPr lang="en-US" sz="1600" b="1" dirty="0">
                <a:latin typeface="Times New Roman" panose="02020603050405020304" pitchFamily="18" charset="0"/>
                <a:cs typeface="Times New Roman" panose="02020603050405020304" pitchFamily="18" charset="0"/>
              </a:rPr>
              <a:t>✅ Key Rainfall Distribution Insights:</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Andaman and Nicobar Islands:</a:t>
            </a:r>
            <a:r>
              <a:rPr lang="en-US" sz="1600" dirty="0">
                <a:latin typeface="Times New Roman" panose="02020603050405020304" pitchFamily="18" charset="0"/>
                <a:cs typeface="Times New Roman" panose="02020603050405020304" pitchFamily="18" charset="0"/>
              </a:rPr>
              <a:t> Districts within this UT (N &amp; M Andaman, Nicobar, South Andaman) are categorized as having "Heavy" annual rainfall.</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Andhra Pradesh:</a:t>
            </a:r>
            <a:r>
              <a:rPr lang="en-US" sz="1600" dirty="0">
                <a:latin typeface="Times New Roman" panose="02020603050405020304" pitchFamily="18" charset="0"/>
                <a:cs typeface="Times New Roman" panose="02020603050405020304" pitchFamily="18" charset="0"/>
              </a:rPr>
              <a:t> The numerous districts listed under Andhra Pradesh are all categorized as having "Low" annual rainfall.</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Total Annual Rainfall:</a:t>
            </a:r>
            <a:r>
              <a:rPr lang="en-US" sz="1600" dirty="0">
                <a:latin typeface="Times New Roman" panose="02020603050405020304" pitchFamily="18" charset="0"/>
                <a:cs typeface="Times New Roman" panose="02020603050405020304" pitchFamily="18" charset="0"/>
              </a:rPr>
              <a:t> The table provides a "Total" sum of the "Sum of Annual" column across all listed districts, amounting to 41,443,560.00 (the units are not specified).</a:t>
            </a:r>
          </a:p>
          <a:p>
            <a:r>
              <a:rPr lang="en-US" sz="1600" dirty="0">
                <a:latin typeface="Times New Roman" panose="02020603050405020304" pitchFamily="18" charset="0"/>
                <a:cs typeface="Times New Roman" panose="02020603050405020304" pitchFamily="18" charset="0"/>
              </a:rPr>
              <a:t>This table provides a direct comparison of annual rainfall amounts and their corresponding regional categories for the listed districts and states/UTs.</a:t>
            </a:r>
          </a:p>
        </p:txBody>
      </p:sp>
      <p:sp>
        <p:nvSpPr>
          <p:cNvPr id="8" name="Title 1">
            <a:extLst>
              <a:ext uri="{FF2B5EF4-FFF2-40B4-BE49-F238E27FC236}">
                <a16:creationId xmlns:a16="http://schemas.microsoft.com/office/drawing/2014/main" id="{16367D1C-500F-DCD1-3D18-9BA41F9F0903}"/>
              </a:ext>
            </a:extLst>
          </p:cNvPr>
          <p:cNvSpPr>
            <a:spLocks noGrp="1"/>
          </p:cNvSpPr>
          <p:nvPr>
            <p:ph type="title"/>
          </p:nvPr>
        </p:nvSpPr>
        <p:spPr>
          <a:xfrm>
            <a:off x="1083733" y="118533"/>
            <a:ext cx="3725334" cy="1629369"/>
          </a:xfrm>
        </p:spPr>
        <p:txBody>
          <a:bodyPr>
            <a:noAutofit/>
          </a:bodyPr>
          <a:lstStyle/>
          <a:p>
            <a:r>
              <a:rPr lang="en-IN" sz="3200" b="1" dirty="0">
                <a:effectLst/>
                <a:latin typeface="Calibri" panose="020F0502020204030204" pitchFamily="34" charset="0"/>
                <a:ea typeface="Calibri" panose="020F0502020204030204" pitchFamily="34" charset="0"/>
              </a:rPr>
              <a:t>Table Visual:</a:t>
            </a:r>
            <a:endParaRPr lang="en-US" sz="3200" dirty="0"/>
          </a:p>
        </p:txBody>
      </p:sp>
    </p:spTree>
    <p:extLst>
      <p:ext uri="{BB962C8B-B14F-4D97-AF65-F5344CB8AC3E}">
        <p14:creationId xmlns:p14="http://schemas.microsoft.com/office/powerpoint/2010/main" val="2994737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7F22B4-B3E2-A53B-8BD6-0A55D8C1FA87}"/>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A62FEFF-779E-F1AC-5501-AC30C67AC0CE}"/>
              </a:ext>
            </a:extLst>
          </p:cNvPr>
          <p:cNvPicPr>
            <a:picLocks noGrp="1" noChangeAspect="1"/>
          </p:cNvPicPr>
          <p:nvPr>
            <p:ph idx="1"/>
          </p:nvPr>
        </p:nvPicPr>
        <p:blipFill>
          <a:blip r:embed="rId2"/>
          <a:srcRect l="6978" t="-454" r="16279" b="4536"/>
          <a:stretch/>
        </p:blipFill>
        <p:spPr>
          <a:xfrm>
            <a:off x="1188720" y="1554480"/>
            <a:ext cx="3451374" cy="4297680"/>
          </a:xfrm>
        </p:spPr>
      </p:pic>
      <p:sp>
        <p:nvSpPr>
          <p:cNvPr id="6" name="Rectangle 1">
            <a:extLst>
              <a:ext uri="{FF2B5EF4-FFF2-40B4-BE49-F238E27FC236}">
                <a16:creationId xmlns:a16="http://schemas.microsoft.com/office/drawing/2014/main" id="{8F037B18-CE73-288C-ADE1-7603B3E253E8}"/>
              </a:ext>
            </a:extLst>
          </p:cNvPr>
          <p:cNvSpPr>
            <a:spLocks noChangeArrowheads="1"/>
          </p:cNvSpPr>
          <p:nvPr/>
        </p:nvSpPr>
        <p:spPr bwMode="auto">
          <a:xfrm>
            <a:off x="4893013" y="1529054"/>
            <a:ext cx="6792247"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Power BI Slicer Explanation:</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image displays a set of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slicers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Power BI. Slicers are visual filters that allow users to interactively filter data displayed in reports and dashboards. They provide an easy and intuitive way to explore different subsets of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State: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slicer allows users to filter data based on specific states or union territories. Multiple selections are possible (though none are selected in the image).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Month:</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slicer enables filtering data by specific months of the year. Again, multiple month selections are possible.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Region Category: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slicer filters data based on predefined region categories, such as "Heavy" and "Low" (and "Moderate," though not selected).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Season: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slicer allows filtering data by predefined seasons, grouping months together (e.g., "Jan-Feb," "Jun-Sep").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selecting items within these slicers, users can dynamically update the visuals on the Power BI report to show only the data relevant to their current analysis. The unchecked boxes indicate that no filters are currently applied for these categories, showing the entire dataset.</a:t>
            </a:r>
          </a:p>
        </p:txBody>
      </p:sp>
      <p:sp>
        <p:nvSpPr>
          <p:cNvPr id="7" name="Title 1">
            <a:extLst>
              <a:ext uri="{FF2B5EF4-FFF2-40B4-BE49-F238E27FC236}">
                <a16:creationId xmlns:a16="http://schemas.microsoft.com/office/drawing/2014/main" id="{9D334245-5A4F-ECA3-2AD5-0812D4C7BB72}"/>
              </a:ext>
            </a:extLst>
          </p:cNvPr>
          <p:cNvSpPr>
            <a:spLocks noGrp="1"/>
          </p:cNvSpPr>
          <p:nvPr>
            <p:ph type="title"/>
          </p:nvPr>
        </p:nvSpPr>
        <p:spPr>
          <a:xfrm>
            <a:off x="1083733" y="118533"/>
            <a:ext cx="3725334" cy="1629369"/>
          </a:xfrm>
        </p:spPr>
        <p:txBody>
          <a:bodyPr>
            <a:noAutofit/>
          </a:bodyPr>
          <a:lstStyle/>
          <a:p>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Slicer Filters:</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7415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F23507-BC20-3414-B3F6-51E5CCB959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5A9998-9C2C-D2A3-605B-7BA7E91391DC}"/>
              </a:ext>
            </a:extLst>
          </p:cNvPr>
          <p:cNvSpPr>
            <a:spLocks noGrp="1"/>
          </p:cNvSpPr>
          <p:nvPr>
            <p:ph type="title"/>
          </p:nvPr>
        </p:nvSpPr>
        <p:spPr>
          <a:xfrm>
            <a:off x="1484312" y="262468"/>
            <a:ext cx="3206222" cy="804332"/>
          </a:xfrm>
        </p:spPr>
        <p:txBody>
          <a:bodyPr>
            <a:normAutofit/>
          </a:bodyPr>
          <a:lstStyle/>
          <a:p>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Analysis Tasks</a:t>
            </a:r>
            <a:endParaRPr lang="en-US"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4E9F95A-5BC8-B815-3EC2-9A4D6528985F}"/>
              </a:ext>
            </a:extLst>
          </p:cNvPr>
          <p:cNvPicPr>
            <a:picLocks noChangeAspect="1"/>
          </p:cNvPicPr>
          <p:nvPr/>
        </p:nvPicPr>
        <p:blipFill>
          <a:blip r:embed="rId2"/>
          <a:stretch>
            <a:fillRect/>
          </a:stretch>
        </p:blipFill>
        <p:spPr>
          <a:xfrm>
            <a:off x="2286000" y="1062015"/>
            <a:ext cx="8739875" cy="5429700"/>
          </a:xfrm>
          <a:prstGeom prst="rect">
            <a:avLst/>
          </a:prstGeom>
        </p:spPr>
      </p:pic>
    </p:spTree>
    <p:extLst>
      <p:ext uri="{BB962C8B-B14F-4D97-AF65-F5344CB8AC3E}">
        <p14:creationId xmlns:p14="http://schemas.microsoft.com/office/powerpoint/2010/main" val="1172220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6DA8A-9E1F-7CCA-68D6-F8FC3473C9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FE1B07-EA43-5844-1D9B-4BB994EF8678}"/>
              </a:ext>
            </a:extLst>
          </p:cNvPr>
          <p:cNvSpPr>
            <a:spLocks noGrp="1"/>
          </p:cNvSpPr>
          <p:nvPr>
            <p:ph type="title"/>
          </p:nvPr>
        </p:nvSpPr>
        <p:spPr>
          <a:xfrm>
            <a:off x="1484312" y="262468"/>
            <a:ext cx="3206222" cy="804332"/>
          </a:xfrm>
        </p:spPr>
        <p:txBody>
          <a:bodyPr>
            <a:normAutofit/>
          </a:bodyPr>
          <a:lstStyle/>
          <a:p>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Analysis Tasks</a:t>
            </a:r>
            <a:endParaRPr lang="en-US" sz="3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7BEB3A8-5450-32E3-D478-C9BBCEDDC3EF}"/>
              </a:ext>
            </a:extLst>
          </p:cNvPr>
          <p:cNvPicPr>
            <a:picLocks noChangeAspect="1"/>
          </p:cNvPicPr>
          <p:nvPr/>
        </p:nvPicPr>
        <p:blipFill>
          <a:blip r:embed="rId2"/>
          <a:stretch>
            <a:fillRect/>
          </a:stretch>
        </p:blipFill>
        <p:spPr>
          <a:xfrm>
            <a:off x="1930400" y="1278466"/>
            <a:ext cx="9186333" cy="4986867"/>
          </a:xfrm>
          <a:prstGeom prst="rect">
            <a:avLst/>
          </a:prstGeom>
        </p:spPr>
      </p:pic>
    </p:spTree>
    <p:extLst>
      <p:ext uri="{BB962C8B-B14F-4D97-AF65-F5344CB8AC3E}">
        <p14:creationId xmlns:p14="http://schemas.microsoft.com/office/powerpoint/2010/main" val="1013508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445A0C-0DEE-858E-5249-84A7DAC28E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3F79D4-6950-368A-D3F7-7116BE33FA90}"/>
              </a:ext>
            </a:extLst>
          </p:cNvPr>
          <p:cNvSpPr>
            <a:spLocks noGrp="1"/>
          </p:cNvSpPr>
          <p:nvPr>
            <p:ph type="title"/>
          </p:nvPr>
        </p:nvSpPr>
        <p:spPr>
          <a:xfrm>
            <a:off x="1484312" y="262468"/>
            <a:ext cx="3206222" cy="804332"/>
          </a:xfrm>
        </p:spPr>
        <p:txBody>
          <a:bodyPr>
            <a:normAutofit/>
          </a:bodyPr>
          <a:lstStyle/>
          <a:p>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Analysis Tasks</a:t>
            </a:r>
            <a:endParaRPr lang="en-US"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2504840-476A-588F-F370-23BFDBD6B68D}"/>
              </a:ext>
            </a:extLst>
          </p:cNvPr>
          <p:cNvPicPr>
            <a:picLocks noChangeAspect="1"/>
          </p:cNvPicPr>
          <p:nvPr/>
        </p:nvPicPr>
        <p:blipFill>
          <a:blip r:embed="rId2"/>
          <a:stretch>
            <a:fillRect/>
          </a:stretch>
        </p:blipFill>
        <p:spPr>
          <a:xfrm>
            <a:off x="1837266" y="1066799"/>
            <a:ext cx="9076267" cy="5083684"/>
          </a:xfrm>
          <a:prstGeom prst="rect">
            <a:avLst/>
          </a:prstGeom>
        </p:spPr>
      </p:pic>
    </p:spTree>
    <p:extLst>
      <p:ext uri="{BB962C8B-B14F-4D97-AF65-F5344CB8AC3E}">
        <p14:creationId xmlns:p14="http://schemas.microsoft.com/office/powerpoint/2010/main" val="560168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2629E7-C54A-5B70-95CF-AB3388125F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6DAEF3-A5F6-F8A1-83D1-F80BF9750B45}"/>
              </a:ext>
            </a:extLst>
          </p:cNvPr>
          <p:cNvSpPr>
            <a:spLocks noGrp="1"/>
          </p:cNvSpPr>
          <p:nvPr>
            <p:ph type="title"/>
          </p:nvPr>
        </p:nvSpPr>
        <p:spPr>
          <a:xfrm>
            <a:off x="1484312" y="262468"/>
            <a:ext cx="3206222" cy="804332"/>
          </a:xfrm>
        </p:spPr>
        <p:txBody>
          <a:bodyPr>
            <a:normAutofit/>
          </a:bodyPr>
          <a:lstStyle/>
          <a:p>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Analysis Tasks</a:t>
            </a:r>
            <a:endParaRPr lang="en-US"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995277B-63D7-C9C8-1EA6-CB711280E768}"/>
              </a:ext>
            </a:extLst>
          </p:cNvPr>
          <p:cNvPicPr>
            <a:picLocks noChangeAspect="1"/>
          </p:cNvPicPr>
          <p:nvPr/>
        </p:nvPicPr>
        <p:blipFill>
          <a:blip r:embed="rId2"/>
          <a:stretch>
            <a:fillRect/>
          </a:stretch>
        </p:blipFill>
        <p:spPr>
          <a:xfrm>
            <a:off x="1727200" y="1159933"/>
            <a:ext cx="9431868" cy="4800600"/>
          </a:xfrm>
          <a:prstGeom prst="rect">
            <a:avLst/>
          </a:prstGeom>
        </p:spPr>
      </p:pic>
    </p:spTree>
    <p:extLst>
      <p:ext uri="{BB962C8B-B14F-4D97-AF65-F5344CB8AC3E}">
        <p14:creationId xmlns:p14="http://schemas.microsoft.com/office/powerpoint/2010/main" val="1323009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DFC38-6425-AD1A-7C6A-43B24452E4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6032CD-00FA-CAB8-45FA-8C2D69ADBDF7}"/>
              </a:ext>
            </a:extLst>
          </p:cNvPr>
          <p:cNvSpPr>
            <a:spLocks noGrp="1"/>
          </p:cNvSpPr>
          <p:nvPr>
            <p:ph type="title"/>
          </p:nvPr>
        </p:nvSpPr>
        <p:spPr>
          <a:xfrm>
            <a:off x="1484312" y="262468"/>
            <a:ext cx="3206222" cy="804332"/>
          </a:xfrm>
        </p:spPr>
        <p:txBody>
          <a:bodyPr>
            <a:normAutofit/>
          </a:bodyPr>
          <a:lstStyle/>
          <a:p>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Analysis Tasks</a:t>
            </a:r>
            <a:endParaRPr lang="en-US"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D5C6012-5B4A-FF46-DC25-238D18E388FF}"/>
              </a:ext>
            </a:extLst>
          </p:cNvPr>
          <p:cNvPicPr>
            <a:picLocks noChangeAspect="1"/>
          </p:cNvPicPr>
          <p:nvPr/>
        </p:nvPicPr>
        <p:blipFill>
          <a:blip r:embed="rId2"/>
          <a:stretch>
            <a:fillRect/>
          </a:stretch>
        </p:blipFill>
        <p:spPr>
          <a:xfrm>
            <a:off x="1955800" y="1027683"/>
            <a:ext cx="9245600" cy="5362449"/>
          </a:xfrm>
          <a:prstGeom prst="rect">
            <a:avLst/>
          </a:prstGeom>
        </p:spPr>
      </p:pic>
    </p:spTree>
    <p:extLst>
      <p:ext uri="{BB962C8B-B14F-4D97-AF65-F5344CB8AC3E}">
        <p14:creationId xmlns:p14="http://schemas.microsoft.com/office/powerpoint/2010/main" val="2306976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9F593-E26C-66EE-FD56-FEB7E4FA5337}"/>
              </a:ext>
            </a:extLst>
          </p:cNvPr>
          <p:cNvSpPr>
            <a:spLocks noGrp="1"/>
          </p:cNvSpPr>
          <p:nvPr>
            <p:ph type="title"/>
          </p:nvPr>
        </p:nvSpPr>
        <p:spPr>
          <a:xfrm>
            <a:off x="1484313" y="145916"/>
            <a:ext cx="2528888" cy="1070041"/>
          </a:xfrm>
        </p:spPr>
        <p:txBody>
          <a:bodyPr/>
          <a:lstStyle/>
          <a:p>
            <a:r>
              <a:rPr lang="en-US" b="1" dirty="0"/>
              <a:t>Objective</a:t>
            </a:r>
          </a:p>
        </p:txBody>
      </p:sp>
      <p:sp>
        <p:nvSpPr>
          <p:cNvPr id="3" name="Content Placeholder 2">
            <a:extLst>
              <a:ext uri="{FF2B5EF4-FFF2-40B4-BE49-F238E27FC236}">
                <a16:creationId xmlns:a16="http://schemas.microsoft.com/office/drawing/2014/main" id="{CDB7C581-BDBC-CE61-CD23-EE10F7095F57}"/>
              </a:ext>
            </a:extLst>
          </p:cNvPr>
          <p:cNvSpPr>
            <a:spLocks noGrp="1"/>
          </p:cNvSpPr>
          <p:nvPr>
            <p:ph idx="1"/>
          </p:nvPr>
        </p:nvSpPr>
        <p:spPr>
          <a:xfrm>
            <a:off x="1781063" y="1608665"/>
            <a:ext cx="9781227" cy="2667001"/>
          </a:xfrm>
        </p:spPr>
        <p:txBody>
          <a:bodyPr/>
          <a:lstStyle/>
          <a:p>
            <a:pPr>
              <a:buNone/>
            </a:pPr>
            <a:r>
              <a:rPr lang="en-US" b="1" dirty="0"/>
              <a:t>Goal:</a:t>
            </a:r>
            <a:endParaRPr lang="en-US" dirty="0"/>
          </a:p>
          <a:p>
            <a:r>
              <a:rPr lang="en-US" dirty="0"/>
              <a:t>To develop an interactive Power BI dashboard that visualizes and analyzes rainfall patterns across Indian states and districts. The goal is to identify seasonal and monthly rainfall trends, highlight regions with extreme rainfall behavior, and derive meaningful insights to support climate-related analysis and planning.</a:t>
            </a:r>
          </a:p>
        </p:txBody>
      </p:sp>
    </p:spTree>
    <p:extLst>
      <p:ext uri="{BB962C8B-B14F-4D97-AF65-F5344CB8AC3E}">
        <p14:creationId xmlns:p14="http://schemas.microsoft.com/office/powerpoint/2010/main" val="448111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B3672-0C74-7EC5-335E-E7FDEA01B332}"/>
              </a:ext>
            </a:extLst>
          </p:cNvPr>
          <p:cNvSpPr>
            <a:spLocks noGrp="1"/>
          </p:cNvSpPr>
          <p:nvPr>
            <p:ph type="title"/>
          </p:nvPr>
        </p:nvSpPr>
        <p:spPr>
          <a:xfrm>
            <a:off x="1484312" y="2082800"/>
            <a:ext cx="9242956" cy="1845733"/>
          </a:xfrm>
        </p:spPr>
        <p:txBody>
          <a:bodyPr>
            <a:normAutofit/>
          </a:bodyPr>
          <a:lstStyle/>
          <a:p>
            <a:r>
              <a:rPr lang="en-US" sz="5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29220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5EA22-BF42-CDC5-3D0B-AA1BB79FAFF9}"/>
              </a:ext>
            </a:extLst>
          </p:cNvPr>
          <p:cNvSpPr>
            <a:spLocks noGrp="1"/>
          </p:cNvSpPr>
          <p:nvPr>
            <p:ph type="title"/>
          </p:nvPr>
        </p:nvSpPr>
        <p:spPr>
          <a:xfrm>
            <a:off x="1484312" y="272375"/>
            <a:ext cx="4035955" cy="1040860"/>
          </a:xfrm>
        </p:spPr>
        <p:txBody>
          <a:bodyPr>
            <a:normAutofit fontScale="90000"/>
          </a:bodyPr>
          <a:lstStyle/>
          <a:p>
            <a:r>
              <a:rPr lang="en-US" b="1" dirty="0"/>
              <a:t>Dataset Overview</a:t>
            </a:r>
          </a:p>
        </p:txBody>
      </p:sp>
      <p:sp>
        <p:nvSpPr>
          <p:cNvPr id="3" name="Content Placeholder 2">
            <a:extLst>
              <a:ext uri="{FF2B5EF4-FFF2-40B4-BE49-F238E27FC236}">
                <a16:creationId xmlns:a16="http://schemas.microsoft.com/office/drawing/2014/main" id="{852281F5-C6B7-13AA-D0F5-BD0B7BA493E0}"/>
              </a:ext>
            </a:extLst>
          </p:cNvPr>
          <p:cNvSpPr>
            <a:spLocks noGrp="1"/>
          </p:cNvSpPr>
          <p:nvPr>
            <p:ph idx="1"/>
          </p:nvPr>
        </p:nvSpPr>
        <p:spPr>
          <a:xfrm>
            <a:off x="1484312" y="1546699"/>
            <a:ext cx="10018711" cy="4244502"/>
          </a:xfrm>
        </p:spPr>
        <p:txBody>
          <a:bodyPr/>
          <a:lstStyle/>
          <a:p>
            <a:pPr>
              <a:buFont typeface="Arial" panose="020B0604020202020204" pitchFamily="34" charset="0"/>
              <a:buChar char="•"/>
            </a:pPr>
            <a:r>
              <a:rPr lang="en-US" dirty="0"/>
              <a:t>Contains:</a:t>
            </a:r>
          </a:p>
          <a:p>
            <a:pPr marL="742950" lvl="1" indent="-285750">
              <a:buFont typeface="Arial" panose="020B0604020202020204" pitchFamily="34" charset="0"/>
              <a:buChar char="•"/>
            </a:pPr>
            <a:r>
              <a:rPr lang="en-US" dirty="0"/>
              <a:t>State / UT Name</a:t>
            </a:r>
          </a:p>
          <a:p>
            <a:pPr marL="742950" lvl="1" indent="-285750">
              <a:buFont typeface="Arial" panose="020B0604020202020204" pitchFamily="34" charset="0"/>
              <a:buChar char="•"/>
            </a:pPr>
            <a:r>
              <a:rPr lang="en-US" dirty="0"/>
              <a:t>District Name</a:t>
            </a:r>
          </a:p>
          <a:p>
            <a:pPr marL="742950" lvl="1" indent="-285750">
              <a:buFont typeface="Arial" panose="020B0604020202020204" pitchFamily="34" charset="0"/>
              <a:buChar char="•"/>
            </a:pPr>
            <a:r>
              <a:rPr lang="en-US" dirty="0"/>
              <a:t>Monthly Rainfall (Jan–Dec)</a:t>
            </a:r>
          </a:p>
          <a:p>
            <a:pPr marL="742950" lvl="1" indent="-285750">
              <a:buFont typeface="Arial" panose="020B0604020202020204" pitchFamily="34" charset="0"/>
              <a:buChar char="•"/>
            </a:pPr>
            <a:r>
              <a:rPr lang="en-US" dirty="0"/>
              <a:t>Seasonal Aggregates (Jan–Feb, Mar–May, Jun–Sep, Oct–Dec)</a:t>
            </a:r>
          </a:p>
          <a:p>
            <a:pPr marL="742950" lvl="1" indent="-285750">
              <a:buFont typeface="Arial" panose="020B0604020202020204" pitchFamily="34" charset="0"/>
              <a:buChar char="•"/>
            </a:pPr>
            <a:r>
              <a:rPr lang="en-US" dirty="0"/>
              <a:t>Annual Rainfall</a:t>
            </a:r>
          </a:p>
          <a:p>
            <a:pPr marL="742950" lvl="1" indent="-285750">
              <a:buFont typeface="Arial" panose="020B0604020202020204" pitchFamily="34" charset="0"/>
              <a:buChar char="•"/>
            </a:pPr>
            <a:r>
              <a:rPr lang="en-US" dirty="0"/>
              <a:t>Region category</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228411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B48A2-6F9F-B136-2588-93AEE0A34F3C}"/>
              </a:ext>
            </a:extLst>
          </p:cNvPr>
          <p:cNvSpPr>
            <a:spLocks noGrp="1"/>
          </p:cNvSpPr>
          <p:nvPr>
            <p:ph type="title"/>
          </p:nvPr>
        </p:nvSpPr>
        <p:spPr>
          <a:xfrm>
            <a:off x="1484311" y="204281"/>
            <a:ext cx="3817263" cy="1284051"/>
          </a:xfrm>
        </p:spPr>
        <p:txBody>
          <a:bodyPr>
            <a:normAutofit fontScale="90000"/>
          </a:bodyPr>
          <a:lstStyle/>
          <a:p>
            <a:r>
              <a:rPr lang="en-US" b="1" dirty="0"/>
              <a:t>Data Preparation</a:t>
            </a:r>
          </a:p>
        </p:txBody>
      </p:sp>
      <p:sp>
        <p:nvSpPr>
          <p:cNvPr id="6" name="Rectangle 3">
            <a:extLst>
              <a:ext uri="{FF2B5EF4-FFF2-40B4-BE49-F238E27FC236}">
                <a16:creationId xmlns:a16="http://schemas.microsoft.com/office/drawing/2014/main" id="{06337013-EFF6-DCCF-76EA-EF42F4B029CA}"/>
              </a:ext>
            </a:extLst>
          </p:cNvPr>
          <p:cNvSpPr>
            <a:spLocks noChangeArrowheads="1"/>
          </p:cNvSpPr>
          <p:nvPr/>
        </p:nvSpPr>
        <p:spPr bwMode="auto">
          <a:xfrm>
            <a:off x="1484311" y="605478"/>
            <a:ext cx="9480022"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543300" lvl="7" indent="-342900" defTabSz="914400" eaLnBrk="0" fontAlgn="base" hangingPunct="0">
              <a:spcBef>
                <a:spcPct val="0"/>
              </a:spcBef>
              <a:spcAft>
                <a:spcPct val="0"/>
              </a:spcAft>
              <a:buFont typeface="Arial" panose="020B0604020202020204" pitchFamily="34" charset="0"/>
              <a:buChar char="•"/>
            </a:pPr>
            <a:endParaRPr kumimoji="0" lang="en-US" altLang="en-US" sz="2000" b="1" i="0" u="none" strike="noStrike" cap="none" normalizeH="0" baseline="0" dirty="0">
              <a:ln>
                <a:noFill/>
              </a:ln>
              <a:solidFill>
                <a:srgbClr val="1B1C1D"/>
              </a:solidFill>
              <a:effectLst/>
              <a:latin typeface="Times New Roman" panose="02020603050405020304" pitchFamily="18" charset="0"/>
              <a:cs typeface="Times New Roman" panose="02020603050405020304" pitchFamily="18" charset="0"/>
            </a:endParaRPr>
          </a:p>
          <a:p>
            <a:pPr marL="3543300" lvl="7" indent="-342900" defTabSz="914400" eaLnBrk="0" fontAlgn="base" hangingPunct="0">
              <a:spcBef>
                <a:spcPct val="0"/>
              </a:spcBef>
              <a:spcAft>
                <a:spcPct val="0"/>
              </a:spcAft>
              <a:buFont typeface="Arial" panose="020B0604020202020204" pitchFamily="34" charset="0"/>
              <a:buChar char="•"/>
            </a:pPr>
            <a:endParaRPr lang="en-US" altLang="en-US" sz="2000" b="1" dirty="0">
              <a:solidFill>
                <a:srgbClr val="1B1C1D"/>
              </a:solidFill>
              <a:latin typeface="Times New Roman" panose="02020603050405020304" pitchFamily="18" charset="0"/>
              <a:cs typeface="Times New Roman" panose="02020603050405020304" pitchFamily="18" charset="0"/>
            </a:endParaRPr>
          </a:p>
          <a:p>
            <a:pPr marL="3543300" lvl="7" indent="-342900" defTabSz="914400" eaLnBrk="0" fontAlgn="base" hangingPunct="0">
              <a:spcBef>
                <a:spcPct val="0"/>
              </a:spcBef>
              <a:spcAft>
                <a:spcPct val="0"/>
              </a:spcAft>
              <a:buFont typeface="Arial" panose="020B0604020202020204" pitchFamily="34" charset="0"/>
              <a:buChar char="•"/>
            </a:pPr>
            <a:endParaRPr kumimoji="0" lang="en-US" altLang="en-US" sz="2000" b="1" i="0" u="none" strike="noStrike" cap="none" normalizeH="0" baseline="0" dirty="0">
              <a:ln>
                <a:noFill/>
              </a:ln>
              <a:solidFill>
                <a:srgbClr val="1B1C1D"/>
              </a:solidFill>
              <a:effectLst/>
              <a:latin typeface="Times New Roman" panose="02020603050405020304" pitchFamily="18" charset="0"/>
              <a:cs typeface="Times New Roman" panose="02020603050405020304" pitchFamily="18" charset="0"/>
            </a:endParaRPr>
          </a:p>
          <a:p>
            <a:pPr marL="342900" indent="-342900" defTabSz="914400" eaLnBrk="0" fontAlgn="base" hangingPunct="0">
              <a:spcBef>
                <a:spcPct val="0"/>
              </a:spcBef>
              <a:spcAft>
                <a:spcPct val="0"/>
              </a:spcAft>
              <a:buFont typeface="Arial" panose="020B0604020202020204" pitchFamily="34" charset="0"/>
              <a:buChar char="•"/>
            </a:pPr>
            <a:r>
              <a:rPr lang="en-US" altLang="en-US" sz="2000" b="1" dirty="0">
                <a:solidFill>
                  <a:srgbClr val="1B1C1D"/>
                </a:solidFill>
                <a:latin typeface="Times New Roman" panose="02020603050405020304" pitchFamily="18" charset="0"/>
                <a:cs typeface="Times New Roman" panose="02020603050405020304" pitchFamily="18" charset="0"/>
              </a:rPr>
              <a:t>Source:</a:t>
            </a:r>
            <a:r>
              <a:rPr lang="en-US" altLang="en-US" sz="2000" dirty="0">
                <a:solidFill>
                  <a:srgbClr val="1B1C1D"/>
                </a:solidFill>
                <a:latin typeface="Times New Roman" panose="02020603050405020304" pitchFamily="18" charset="0"/>
                <a:cs typeface="Times New Roman" panose="02020603050405020304" pitchFamily="18" charset="0"/>
              </a:rPr>
              <a:t> We </a:t>
            </a:r>
            <a:r>
              <a:rPr lang="en-US" altLang="en-US" sz="2000" b="1" dirty="0">
                <a:solidFill>
                  <a:srgbClr val="1B1C1D"/>
                </a:solidFill>
                <a:latin typeface="Times New Roman" panose="02020603050405020304" pitchFamily="18" charset="0"/>
                <a:cs typeface="Times New Roman" panose="02020603050405020304" pitchFamily="18" charset="0"/>
              </a:rPr>
              <a:t>got</a:t>
            </a:r>
            <a:r>
              <a:rPr lang="en-US" altLang="en-US" sz="2000" dirty="0">
                <a:solidFill>
                  <a:srgbClr val="1B1C1D"/>
                </a:solidFill>
                <a:latin typeface="Times New Roman" panose="02020603050405020304" pitchFamily="18" charset="0"/>
                <a:cs typeface="Times New Roman" panose="02020603050405020304" pitchFamily="18" charset="0"/>
              </a:rPr>
              <a:t> the raw rainfall data from its original location (like a file).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1B1C1D"/>
                </a:solidFill>
                <a:effectLst/>
                <a:latin typeface="Times New Roman" panose="02020603050405020304" pitchFamily="18" charset="0"/>
                <a:cs typeface="Times New Roman" panose="02020603050405020304" pitchFamily="18" charset="0"/>
              </a:rPr>
              <a:t>Promoted Headers:</a:t>
            </a:r>
            <a:r>
              <a:rPr kumimoji="0" lang="en-US" altLang="en-US" sz="2000" b="0" i="0" u="none" strike="noStrike" cap="none" normalizeH="0" baseline="0" dirty="0">
                <a:ln>
                  <a:noFill/>
                </a:ln>
                <a:solidFill>
                  <a:srgbClr val="1B1C1D"/>
                </a:solidFill>
                <a:effectLst/>
                <a:latin typeface="Times New Roman" panose="02020603050405020304" pitchFamily="18" charset="0"/>
                <a:cs typeface="Times New Roman" panose="02020603050405020304" pitchFamily="18" charset="0"/>
              </a:rPr>
              <a:t> We used the </a:t>
            </a:r>
            <a:r>
              <a:rPr kumimoji="0" lang="en-US" altLang="en-US" sz="2000" b="1" i="0" u="none" strike="noStrike" cap="none" normalizeH="0" baseline="0" dirty="0">
                <a:ln>
                  <a:noFill/>
                </a:ln>
                <a:solidFill>
                  <a:srgbClr val="1B1C1D"/>
                </a:solidFill>
                <a:effectLst/>
                <a:latin typeface="Times New Roman" panose="02020603050405020304" pitchFamily="18" charset="0"/>
                <a:cs typeface="Times New Roman" panose="02020603050405020304" pitchFamily="18" charset="0"/>
              </a:rPr>
              <a:t>first row</a:t>
            </a:r>
            <a:r>
              <a:rPr kumimoji="0" lang="en-US" altLang="en-US" sz="2000" b="0" i="0" u="none" strike="noStrike" cap="none" normalizeH="0" baseline="0" dirty="0">
                <a:ln>
                  <a:noFill/>
                </a:ln>
                <a:solidFill>
                  <a:srgbClr val="1B1C1D"/>
                </a:solidFill>
                <a:effectLst/>
                <a:latin typeface="Times New Roman" panose="02020603050405020304" pitchFamily="18" charset="0"/>
                <a:cs typeface="Times New Roman" panose="02020603050405020304" pitchFamily="18" charset="0"/>
              </a:rPr>
              <a:t> as clear labels (like "State," "Month," "Rainfall") for our data columns.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1B1C1D"/>
                </a:solidFill>
                <a:effectLst/>
                <a:latin typeface="Times New Roman" panose="02020603050405020304" pitchFamily="18" charset="0"/>
                <a:cs typeface="Times New Roman" panose="02020603050405020304" pitchFamily="18" charset="0"/>
              </a:rPr>
              <a:t>Changed Type:</a:t>
            </a:r>
            <a:r>
              <a:rPr kumimoji="0" lang="en-US" altLang="en-US" sz="2000" b="0" i="0" u="none" strike="noStrike" cap="none" normalizeH="0" baseline="0" dirty="0">
                <a:ln>
                  <a:noFill/>
                </a:ln>
                <a:solidFill>
                  <a:srgbClr val="1B1C1D"/>
                </a:solidFill>
                <a:effectLst/>
                <a:latin typeface="Times New Roman" panose="02020603050405020304" pitchFamily="18" charset="0"/>
                <a:cs typeface="Times New Roman" panose="02020603050405020304" pitchFamily="18" charset="0"/>
              </a:rPr>
              <a:t> We made sure the data </a:t>
            </a:r>
            <a:r>
              <a:rPr kumimoji="0" lang="en-US" altLang="en-US" sz="2000" b="1" i="0" u="none" strike="noStrike" cap="none" normalizeH="0" baseline="0" dirty="0">
                <a:ln>
                  <a:noFill/>
                </a:ln>
                <a:solidFill>
                  <a:srgbClr val="1B1C1D"/>
                </a:solidFill>
                <a:effectLst/>
                <a:latin typeface="Times New Roman" panose="02020603050405020304" pitchFamily="18" charset="0"/>
                <a:cs typeface="Times New Roman" panose="02020603050405020304" pitchFamily="18" charset="0"/>
              </a:rPr>
              <a:t>understood</a:t>
            </a:r>
            <a:r>
              <a:rPr kumimoji="0" lang="en-US" altLang="en-US" sz="2000" b="0" i="0" u="none" strike="noStrike" cap="none" normalizeH="0" baseline="0" dirty="0">
                <a:ln>
                  <a:noFill/>
                </a:ln>
                <a:solidFill>
                  <a:srgbClr val="1B1C1D"/>
                </a:solidFill>
                <a:effectLst/>
                <a:latin typeface="Times New Roman" panose="02020603050405020304" pitchFamily="18" charset="0"/>
                <a:cs typeface="Times New Roman" panose="02020603050405020304" pitchFamily="18" charset="0"/>
              </a:rPr>
              <a:t> what kind of information was in each column (like numbers for rainfall, text for names).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1B1C1D"/>
                </a:solidFill>
                <a:effectLst/>
                <a:latin typeface="Times New Roman" panose="02020603050405020304" pitchFamily="18" charset="0"/>
                <a:cs typeface="Times New Roman" panose="02020603050405020304" pitchFamily="18" charset="0"/>
              </a:rPr>
              <a:t>Unpivoted Columns (x2):</a:t>
            </a:r>
            <a:r>
              <a:rPr kumimoji="0" lang="en-US" altLang="en-US" sz="2000" b="0" i="0" u="none" strike="noStrike" cap="none" normalizeH="0" baseline="0" dirty="0">
                <a:ln>
                  <a:noFill/>
                </a:ln>
                <a:solidFill>
                  <a:srgbClr val="1B1C1D"/>
                </a:solidFill>
                <a:effectLst/>
                <a:latin typeface="Times New Roman" panose="02020603050405020304" pitchFamily="18" charset="0"/>
                <a:cs typeface="Times New Roman" panose="02020603050405020304" pitchFamily="18" charset="0"/>
              </a:rPr>
              <a:t> Imagine turning a wide table into a long list. We did this </a:t>
            </a:r>
            <a:r>
              <a:rPr kumimoji="0" lang="en-US" altLang="en-US" sz="2000" b="1" i="0" u="none" strike="noStrike" cap="none" normalizeH="0" baseline="0" dirty="0">
                <a:ln>
                  <a:noFill/>
                </a:ln>
                <a:solidFill>
                  <a:srgbClr val="1B1C1D"/>
                </a:solidFill>
                <a:effectLst/>
                <a:latin typeface="Times New Roman" panose="02020603050405020304" pitchFamily="18" charset="0"/>
                <a:cs typeface="Times New Roman" panose="02020603050405020304" pitchFamily="18" charset="0"/>
              </a:rPr>
              <a:t>twice</a:t>
            </a:r>
            <a:r>
              <a:rPr kumimoji="0" lang="en-US" altLang="en-US" sz="2000" b="0" i="0" u="none" strike="noStrike" cap="none" normalizeH="0" baseline="0" dirty="0">
                <a:ln>
                  <a:noFill/>
                </a:ln>
                <a:solidFill>
                  <a:srgbClr val="1B1C1D"/>
                </a:solidFill>
                <a:effectLst/>
                <a:latin typeface="Times New Roman" panose="02020603050405020304" pitchFamily="18" charset="0"/>
                <a:cs typeface="Times New Roman" panose="02020603050405020304" pitchFamily="18" charset="0"/>
              </a:rPr>
              <a:t> to organize rainfall data that was spread across many columns (likely for different months or seasons) into a clearer "Month/Season" and "Rainfall Value" format.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1B1C1D"/>
                </a:solidFill>
                <a:effectLst/>
                <a:latin typeface="Times New Roman" panose="02020603050405020304" pitchFamily="18" charset="0"/>
                <a:cs typeface="Times New Roman" panose="02020603050405020304" pitchFamily="18" charset="0"/>
              </a:rPr>
              <a:t>Added Conditional Column:</a:t>
            </a:r>
            <a:r>
              <a:rPr kumimoji="0" lang="en-US" altLang="en-US" sz="2000" b="0" i="0" u="none" strike="noStrike" cap="none" normalizeH="0" baseline="0" dirty="0">
                <a:ln>
                  <a:noFill/>
                </a:ln>
                <a:solidFill>
                  <a:srgbClr val="1B1C1D"/>
                </a:solidFill>
                <a:effectLst/>
                <a:latin typeface="Times New Roman" panose="02020603050405020304" pitchFamily="18" charset="0"/>
                <a:cs typeface="Times New Roman" panose="02020603050405020304" pitchFamily="18" charset="0"/>
              </a:rPr>
              <a:t> We </a:t>
            </a:r>
            <a:r>
              <a:rPr kumimoji="0" lang="en-US" altLang="en-US" sz="2000" b="1" i="0" u="none" strike="noStrike" cap="none" normalizeH="0" baseline="0" dirty="0">
                <a:ln>
                  <a:noFill/>
                </a:ln>
                <a:solidFill>
                  <a:srgbClr val="1B1C1D"/>
                </a:solidFill>
                <a:effectLst/>
                <a:latin typeface="Times New Roman" panose="02020603050405020304" pitchFamily="18" charset="0"/>
                <a:cs typeface="Times New Roman" panose="02020603050405020304" pitchFamily="18" charset="0"/>
              </a:rPr>
              <a:t>created a new column</a:t>
            </a:r>
            <a:r>
              <a:rPr kumimoji="0" lang="en-US" altLang="en-US" sz="2000" b="0" i="0" u="none" strike="noStrike" cap="none" normalizeH="0" baseline="0" dirty="0">
                <a:ln>
                  <a:noFill/>
                </a:ln>
                <a:solidFill>
                  <a:srgbClr val="1B1C1D"/>
                </a:solidFill>
                <a:effectLst/>
                <a:latin typeface="Times New Roman" panose="02020603050405020304" pitchFamily="18" charset="0"/>
                <a:cs typeface="Times New Roman" panose="02020603050405020304" pitchFamily="18" charset="0"/>
              </a:rPr>
              <a:t> based on rules (maybe to categorize rainfall as "High" or "Low").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1B1C1D"/>
                </a:solidFill>
                <a:effectLst/>
                <a:latin typeface="Times New Roman" panose="02020603050405020304" pitchFamily="18" charset="0"/>
                <a:cs typeface="Times New Roman" panose="02020603050405020304" pitchFamily="18" charset="0"/>
              </a:rPr>
              <a:t>Renamed Columns:</a:t>
            </a:r>
            <a:r>
              <a:rPr kumimoji="0" lang="en-US" altLang="en-US" sz="2000" b="0" i="0" u="none" strike="noStrike" cap="none" normalizeH="0" baseline="0" dirty="0">
                <a:ln>
                  <a:noFill/>
                </a:ln>
                <a:solidFill>
                  <a:srgbClr val="1B1C1D"/>
                </a:solidFill>
                <a:effectLst/>
                <a:latin typeface="Times New Roman" panose="02020603050405020304" pitchFamily="18" charset="0"/>
                <a:cs typeface="Times New Roman" panose="02020603050405020304" pitchFamily="18" charset="0"/>
              </a:rPr>
              <a:t> We gave some columns </a:t>
            </a:r>
            <a:r>
              <a:rPr kumimoji="0" lang="en-US" altLang="en-US" sz="2000" b="1" i="0" u="none" strike="noStrike" cap="none" normalizeH="0" baseline="0" dirty="0">
                <a:ln>
                  <a:noFill/>
                </a:ln>
                <a:solidFill>
                  <a:srgbClr val="1B1C1D"/>
                </a:solidFill>
                <a:effectLst/>
                <a:latin typeface="Times New Roman" panose="02020603050405020304" pitchFamily="18" charset="0"/>
                <a:cs typeface="Times New Roman" panose="02020603050405020304" pitchFamily="18" charset="0"/>
              </a:rPr>
              <a:t>clearer names</a:t>
            </a:r>
            <a:r>
              <a:rPr kumimoji="0" lang="en-US" altLang="en-US" sz="2000" b="0" i="0" u="none" strike="noStrike" cap="none" normalizeH="0" baseline="0" dirty="0">
                <a:ln>
                  <a:noFill/>
                </a:ln>
                <a:solidFill>
                  <a:srgbClr val="1B1C1D"/>
                </a:solidFill>
                <a:effectLst/>
                <a:latin typeface="Times New Roman" panose="02020603050405020304" pitchFamily="18" charset="0"/>
                <a:cs typeface="Times New Roman" panose="02020603050405020304" pitchFamily="18" charset="0"/>
              </a:rPr>
              <a:t> like "Month" and "</a:t>
            </a:r>
            <a:r>
              <a:rPr kumimoji="0" lang="en-US" altLang="en-US" sz="2000" b="0" i="0" u="none" strike="noStrike" cap="none" normalizeH="0" baseline="0" dirty="0" err="1">
                <a:ln>
                  <a:noFill/>
                </a:ln>
                <a:solidFill>
                  <a:srgbClr val="1B1C1D"/>
                </a:solidFill>
                <a:effectLst/>
                <a:latin typeface="Times New Roman" panose="02020603050405020304" pitchFamily="18" charset="0"/>
                <a:cs typeface="Times New Roman" panose="02020603050405020304" pitchFamily="18" charset="0"/>
              </a:rPr>
              <a:t>season_rainfall</a:t>
            </a:r>
            <a:r>
              <a:rPr kumimoji="0" lang="en-US" altLang="en-US" sz="2000" b="0" i="0" u="none" strike="noStrike" cap="none" normalizeH="0" baseline="0" dirty="0">
                <a:ln>
                  <a:noFill/>
                </a:ln>
                <a:solidFill>
                  <a:srgbClr val="1B1C1D"/>
                </a:solidFill>
                <a:effectLst/>
                <a:latin typeface="Times New Roman" panose="02020603050405020304" pitchFamily="18" charset="0"/>
                <a:cs typeface="Times New Roman" panose="02020603050405020304" pitchFamily="18" charset="0"/>
              </a:rPr>
              <a:t>" so everyone understands them easily.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1B1C1D"/>
                </a:solidFill>
                <a:effectLst/>
                <a:latin typeface="Times New Roman" panose="02020603050405020304" pitchFamily="18" charset="0"/>
                <a:cs typeface="Times New Roman" panose="02020603050405020304" pitchFamily="18" charset="0"/>
              </a:rPr>
              <a:t>Essentially, each step is a transformation that makes the raw rainfall data cleaner, more organized, and ready to be visualized and analyzed in your presentation.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2307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59DD2-BDBE-457F-C4A4-7E30546A4537}"/>
              </a:ext>
            </a:extLst>
          </p:cNvPr>
          <p:cNvSpPr>
            <a:spLocks noGrp="1"/>
          </p:cNvSpPr>
          <p:nvPr>
            <p:ph type="title"/>
          </p:nvPr>
        </p:nvSpPr>
        <p:spPr>
          <a:xfrm>
            <a:off x="1484312" y="304801"/>
            <a:ext cx="3155421" cy="584200"/>
          </a:xfrm>
        </p:spPr>
        <p:txBody>
          <a:bodyPr>
            <a:normAutofit fontScale="90000"/>
          </a:bodyPr>
          <a:lstStyle/>
          <a:p>
            <a:r>
              <a:rPr lang="en-US" b="1" dirty="0"/>
              <a:t>Actual Dataset</a:t>
            </a:r>
          </a:p>
        </p:txBody>
      </p:sp>
      <p:pic>
        <p:nvPicPr>
          <p:cNvPr id="5" name="Content Placeholder 4">
            <a:extLst>
              <a:ext uri="{FF2B5EF4-FFF2-40B4-BE49-F238E27FC236}">
                <a16:creationId xmlns:a16="http://schemas.microsoft.com/office/drawing/2014/main" id="{BDE21781-4144-4335-E08C-A24A5BDDD8F7}"/>
              </a:ext>
            </a:extLst>
          </p:cNvPr>
          <p:cNvPicPr>
            <a:picLocks noGrp="1" noChangeAspect="1"/>
          </p:cNvPicPr>
          <p:nvPr>
            <p:ph idx="1"/>
          </p:nvPr>
        </p:nvPicPr>
        <p:blipFill>
          <a:blip r:embed="rId2"/>
          <a:stretch>
            <a:fillRect/>
          </a:stretch>
        </p:blipFill>
        <p:spPr>
          <a:xfrm>
            <a:off x="1377892" y="1083733"/>
            <a:ext cx="10229907" cy="5088467"/>
          </a:xfrm>
        </p:spPr>
      </p:pic>
    </p:spTree>
    <p:extLst>
      <p:ext uri="{BB962C8B-B14F-4D97-AF65-F5344CB8AC3E}">
        <p14:creationId xmlns:p14="http://schemas.microsoft.com/office/powerpoint/2010/main" val="3095924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9139-1095-9C30-0C6B-ECBF842071DF}"/>
              </a:ext>
            </a:extLst>
          </p:cNvPr>
          <p:cNvSpPr>
            <a:spLocks noGrp="1"/>
          </p:cNvSpPr>
          <p:nvPr>
            <p:ph type="title"/>
          </p:nvPr>
        </p:nvSpPr>
        <p:spPr>
          <a:xfrm>
            <a:off x="1484312" y="474134"/>
            <a:ext cx="3282421" cy="575733"/>
          </a:xfrm>
        </p:spPr>
        <p:txBody>
          <a:bodyPr>
            <a:normAutofit fontScale="90000"/>
          </a:bodyPr>
          <a:lstStyle/>
          <a:p>
            <a:r>
              <a:rPr lang="en-US" b="1" dirty="0"/>
              <a:t>Data Cleaning</a:t>
            </a:r>
          </a:p>
        </p:txBody>
      </p:sp>
      <p:pic>
        <p:nvPicPr>
          <p:cNvPr id="5" name="Content Placeholder 4">
            <a:extLst>
              <a:ext uri="{FF2B5EF4-FFF2-40B4-BE49-F238E27FC236}">
                <a16:creationId xmlns:a16="http://schemas.microsoft.com/office/drawing/2014/main" id="{BDF8B79D-EE5D-95BC-9D17-F92A04C29FB8}"/>
              </a:ext>
            </a:extLst>
          </p:cNvPr>
          <p:cNvPicPr>
            <a:picLocks noGrp="1" noChangeAspect="1"/>
          </p:cNvPicPr>
          <p:nvPr>
            <p:ph idx="1"/>
          </p:nvPr>
        </p:nvPicPr>
        <p:blipFill>
          <a:blip r:embed="rId2"/>
          <a:stretch>
            <a:fillRect/>
          </a:stretch>
        </p:blipFill>
        <p:spPr>
          <a:xfrm>
            <a:off x="1710267" y="1253067"/>
            <a:ext cx="9355666" cy="5430847"/>
          </a:xfrm>
        </p:spPr>
      </p:pic>
    </p:spTree>
    <p:extLst>
      <p:ext uri="{BB962C8B-B14F-4D97-AF65-F5344CB8AC3E}">
        <p14:creationId xmlns:p14="http://schemas.microsoft.com/office/powerpoint/2010/main" val="1364108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CB4C6-3954-8F2B-10AA-995E916BB82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96DEC88-018B-00F2-C7F0-9E2059EB47E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3186A50-D36D-2407-7364-4EE8CC31044A}"/>
              </a:ext>
            </a:extLst>
          </p:cNvPr>
          <p:cNvPicPr>
            <a:picLocks noChangeAspect="1"/>
          </p:cNvPicPr>
          <p:nvPr/>
        </p:nvPicPr>
        <p:blipFill>
          <a:blip r:embed="rId2"/>
          <a:stretch>
            <a:fillRect/>
          </a:stretch>
        </p:blipFill>
        <p:spPr>
          <a:xfrm>
            <a:off x="0" y="2"/>
            <a:ext cx="12191999" cy="6818002"/>
          </a:xfrm>
          <a:prstGeom prst="rect">
            <a:avLst/>
          </a:prstGeom>
        </p:spPr>
      </p:pic>
    </p:spTree>
    <p:extLst>
      <p:ext uri="{BB962C8B-B14F-4D97-AF65-F5344CB8AC3E}">
        <p14:creationId xmlns:p14="http://schemas.microsoft.com/office/powerpoint/2010/main" val="1668364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C7229-B4D2-CE94-3A23-7EFB80E898EC}"/>
              </a:ext>
            </a:extLst>
          </p:cNvPr>
          <p:cNvSpPr>
            <a:spLocks noGrp="1"/>
          </p:cNvSpPr>
          <p:nvPr>
            <p:ph type="title"/>
          </p:nvPr>
        </p:nvSpPr>
        <p:spPr>
          <a:xfrm>
            <a:off x="1507787" y="0"/>
            <a:ext cx="5418307" cy="1353699"/>
          </a:xfrm>
        </p:spPr>
        <p:txBody>
          <a:bodyPr/>
          <a:lstStyle/>
          <a:p>
            <a:r>
              <a:rPr lang="en-US" b="1" dirty="0"/>
              <a:t>KPI Cards in Dashboard</a:t>
            </a:r>
          </a:p>
        </p:txBody>
      </p:sp>
      <p:pic>
        <p:nvPicPr>
          <p:cNvPr id="5" name="Picture 4">
            <a:extLst>
              <a:ext uri="{FF2B5EF4-FFF2-40B4-BE49-F238E27FC236}">
                <a16:creationId xmlns:a16="http://schemas.microsoft.com/office/drawing/2014/main" id="{254C8B2A-69DB-4727-0FAB-5E4802635D52}"/>
              </a:ext>
            </a:extLst>
          </p:cNvPr>
          <p:cNvPicPr>
            <a:picLocks noChangeAspect="1"/>
          </p:cNvPicPr>
          <p:nvPr/>
        </p:nvPicPr>
        <p:blipFill>
          <a:blip r:embed="rId2"/>
          <a:stretch>
            <a:fillRect/>
          </a:stretch>
        </p:blipFill>
        <p:spPr>
          <a:xfrm>
            <a:off x="1320800" y="1238125"/>
            <a:ext cx="10000035" cy="1353698"/>
          </a:xfrm>
          <a:prstGeom prst="rect">
            <a:avLst/>
          </a:prstGeom>
        </p:spPr>
      </p:pic>
      <p:sp>
        <p:nvSpPr>
          <p:cNvPr id="11" name="Rectangle 3">
            <a:extLst>
              <a:ext uri="{FF2B5EF4-FFF2-40B4-BE49-F238E27FC236}">
                <a16:creationId xmlns:a16="http://schemas.microsoft.com/office/drawing/2014/main" id="{67622ECF-C35A-6307-836A-C9ACAFA5B67E}"/>
              </a:ext>
            </a:extLst>
          </p:cNvPr>
          <p:cNvSpPr>
            <a:spLocks noChangeArrowheads="1"/>
          </p:cNvSpPr>
          <p:nvPr/>
        </p:nvSpPr>
        <p:spPr bwMode="auto">
          <a:xfrm>
            <a:off x="1221665" y="2752157"/>
            <a:ext cx="10000035"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B1C1D"/>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1B1C1D"/>
                </a:solidFill>
                <a:effectLst/>
                <a:latin typeface="Times New Roman" panose="02020603050405020304" pitchFamily="18" charset="0"/>
                <a:cs typeface="Times New Roman" panose="02020603050405020304" pitchFamily="18" charset="0"/>
              </a:rPr>
              <a:t>Key Rainfall Statistics for India:</a:t>
            </a:r>
            <a:endParaRPr kumimoji="0" lang="en-US" altLang="en-US" b="0" i="0" u="none" strike="noStrike" cap="none" normalizeH="0" baseline="0" dirty="0">
              <a:ln>
                <a:noFill/>
              </a:ln>
              <a:solidFill>
                <a:srgbClr val="1B1C1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B1C1D"/>
                </a:solidFill>
                <a:effectLst/>
                <a:latin typeface="Times New Roman" panose="02020603050405020304" pitchFamily="18" charset="0"/>
                <a:cs typeface="Times New Roman" panose="02020603050405020304" pitchFamily="18" charset="0"/>
              </a:rPr>
              <a:t>This section of the dashboard provides a concise overview of India's rainfall patterns based on the analyzed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1B1C1D"/>
                </a:solidFill>
                <a:effectLst/>
                <a:latin typeface="Times New Roman" panose="02020603050405020304" pitchFamily="18" charset="0"/>
                <a:cs typeface="Times New Roman" panose="02020603050405020304" pitchFamily="18" charset="0"/>
              </a:rPr>
              <a:t>Average Annual Rainfall:</a:t>
            </a:r>
            <a:r>
              <a:rPr kumimoji="0" lang="en-US" altLang="en-US" b="0" i="0" u="none" strike="noStrike" cap="none" normalizeH="0" baseline="0" dirty="0">
                <a:ln>
                  <a:noFill/>
                </a:ln>
                <a:solidFill>
                  <a:srgbClr val="1B1C1D"/>
                </a:solidFill>
                <a:effectLst/>
                <a:latin typeface="Times New Roman" panose="02020603050405020304" pitchFamily="18" charset="0"/>
                <a:cs typeface="Times New Roman" panose="02020603050405020304" pitchFamily="18" charset="0"/>
              </a:rPr>
              <a:t> The average total rainfall received across all locations in a year is 1.35K. The 'K' likely represents thousands, so this is 1350 mm.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1B1C1D"/>
                </a:solidFill>
                <a:effectLst/>
                <a:latin typeface="Times New Roman" panose="02020603050405020304" pitchFamily="18" charset="0"/>
                <a:cs typeface="Times New Roman" panose="02020603050405020304" pitchFamily="18" charset="0"/>
              </a:rPr>
              <a:t>Average Monthly Rainfall:</a:t>
            </a:r>
            <a:r>
              <a:rPr kumimoji="0" lang="en-US" altLang="en-US" b="0" i="0" u="none" strike="noStrike" cap="none" normalizeH="0" baseline="0" dirty="0">
                <a:ln>
                  <a:noFill/>
                </a:ln>
                <a:solidFill>
                  <a:srgbClr val="1B1C1D"/>
                </a:solidFill>
                <a:effectLst/>
                <a:latin typeface="Times New Roman" panose="02020603050405020304" pitchFamily="18" charset="0"/>
                <a:cs typeface="Times New Roman" panose="02020603050405020304" pitchFamily="18" charset="0"/>
              </a:rPr>
              <a:t> On average, each month sees about 112.25 mm of rainfall across the regions studied.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1B1C1D"/>
                </a:solidFill>
                <a:effectLst/>
                <a:latin typeface="Times New Roman" panose="02020603050405020304" pitchFamily="18" charset="0"/>
                <a:cs typeface="Times New Roman" panose="02020603050405020304" pitchFamily="18" charset="0"/>
              </a:rPr>
              <a:t>Highest Monthly Rainfall:</a:t>
            </a:r>
            <a:r>
              <a:rPr kumimoji="0" lang="en-US" altLang="en-US" b="0" i="0" u="none" strike="noStrike" cap="none" normalizeH="0" baseline="0" dirty="0">
                <a:ln>
                  <a:noFill/>
                </a:ln>
                <a:solidFill>
                  <a:srgbClr val="1B1C1D"/>
                </a:solidFill>
                <a:effectLst/>
                <a:latin typeface="Times New Roman" panose="02020603050405020304" pitchFamily="18" charset="0"/>
                <a:cs typeface="Times New Roman" panose="02020603050405020304" pitchFamily="18" charset="0"/>
              </a:rPr>
              <a:t> The single highest recorded rainfall in any month at any district within the dataset is 1.82K, or 1820 mm.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1B1C1D"/>
                </a:solidFill>
                <a:effectLst/>
                <a:latin typeface="Times New Roman" panose="02020603050405020304" pitchFamily="18" charset="0"/>
                <a:cs typeface="Times New Roman" panose="02020603050405020304" pitchFamily="18" charset="0"/>
              </a:rPr>
              <a:t>Total Districts Analyzed:</a:t>
            </a:r>
            <a:r>
              <a:rPr kumimoji="0" lang="en-US" altLang="en-US" b="0" i="0" u="none" strike="noStrike" cap="none" normalizeH="0" baseline="0" dirty="0">
                <a:ln>
                  <a:noFill/>
                </a:ln>
                <a:solidFill>
                  <a:srgbClr val="1B1C1D"/>
                </a:solidFill>
                <a:effectLst/>
                <a:latin typeface="Times New Roman" panose="02020603050405020304" pitchFamily="18" charset="0"/>
                <a:cs typeface="Times New Roman" panose="02020603050405020304" pitchFamily="18" charset="0"/>
              </a:rPr>
              <a:t> The rainfall data encompasses a total of 637 districts across India.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1B1C1D"/>
                </a:solidFill>
                <a:effectLst/>
                <a:latin typeface="Times New Roman" panose="02020603050405020304" pitchFamily="18" charset="0"/>
                <a:cs typeface="Times New Roman" panose="02020603050405020304" pitchFamily="18" charset="0"/>
              </a:rPr>
              <a:t>Top Rainfall District:</a:t>
            </a:r>
            <a:r>
              <a:rPr kumimoji="0" lang="en-US" altLang="en-US" b="0" i="0" u="none" strike="noStrike" cap="none" normalizeH="0" baseline="0" dirty="0">
                <a:ln>
                  <a:noFill/>
                </a:ln>
                <a:solidFill>
                  <a:srgbClr val="1B1C1D"/>
                </a:solidFill>
                <a:effectLst/>
                <a:latin typeface="Times New Roman" panose="02020603050405020304" pitchFamily="18" charset="0"/>
                <a:cs typeface="Times New Roman" panose="02020603050405020304" pitchFamily="18" charset="0"/>
              </a:rPr>
              <a:t> Among all the districts, ZUNHEBOTO has experienced the highest recorded rainfall.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3254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F478F-DFBC-ED6A-B680-9DC2FC4232BE}"/>
              </a:ext>
            </a:extLst>
          </p:cNvPr>
          <p:cNvSpPr>
            <a:spLocks noGrp="1"/>
          </p:cNvSpPr>
          <p:nvPr>
            <p:ph type="title"/>
          </p:nvPr>
        </p:nvSpPr>
        <p:spPr>
          <a:xfrm>
            <a:off x="1083733" y="313266"/>
            <a:ext cx="2861734" cy="973667"/>
          </a:xfrm>
        </p:spPr>
        <p:txBody>
          <a:bodyPr>
            <a:noAutofit/>
          </a:bodyPr>
          <a:lstStyle/>
          <a:p>
            <a:r>
              <a:rPr lang="en-IN" sz="3200" b="1" dirty="0">
                <a:effectLst/>
                <a:latin typeface="Calibri" panose="020F0502020204030204" pitchFamily="34" charset="0"/>
                <a:ea typeface="Calibri" panose="020F0502020204030204" pitchFamily="34" charset="0"/>
              </a:rPr>
              <a:t>Bar Chart:</a:t>
            </a:r>
            <a:endParaRPr lang="en-US" sz="3200" dirty="0"/>
          </a:p>
        </p:txBody>
      </p:sp>
      <p:sp>
        <p:nvSpPr>
          <p:cNvPr id="3" name="Content Placeholder 2">
            <a:extLst>
              <a:ext uri="{FF2B5EF4-FFF2-40B4-BE49-F238E27FC236}">
                <a16:creationId xmlns:a16="http://schemas.microsoft.com/office/drawing/2014/main" id="{EC55B4A2-0D3C-2B47-F3B3-D9922E52D701}"/>
              </a:ext>
            </a:extLst>
          </p:cNvPr>
          <p:cNvSpPr>
            <a:spLocks noGrp="1"/>
          </p:cNvSpPr>
          <p:nvPr>
            <p:ph idx="1"/>
          </p:nvPr>
        </p:nvSpPr>
        <p:spPr>
          <a:xfrm>
            <a:off x="5969001" y="1351930"/>
            <a:ext cx="5918198" cy="4826000"/>
          </a:xfrm>
        </p:spPr>
        <p:txBody>
          <a:bodyPr>
            <a:noAutofit/>
          </a:bodyPr>
          <a:lstStyle/>
          <a:p>
            <a:pPr>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Visualizing India's Rainfall: State-wise Averages</a:t>
            </a:r>
            <a:endParaRPr lang="en-US" sz="1600" dirty="0">
              <a:latin typeface="Times New Roman" panose="02020603050405020304" pitchFamily="18" charset="0"/>
              <a:cs typeface="Times New Roman" panose="02020603050405020304" pitchFamily="18" charset="0"/>
            </a:endParaRPr>
          </a:p>
          <a:p>
            <a:pPr>
              <a:buNone/>
            </a:pPr>
            <a:r>
              <a:rPr lang="en-US" sz="1600" dirty="0">
                <a:latin typeface="Times New Roman" panose="02020603050405020304" pitchFamily="18" charset="0"/>
                <a:cs typeface="Times New Roman" panose="02020603050405020304" pitchFamily="18" charset="0"/>
              </a:rPr>
              <a:t>This image juxtaposes a horizontal bar chart with a data table, illustrating the average annual rainfall for Indian states and union territories. The bar chart offers a visual comparison, with bar length proportional to rainfall. The table provides precise rainfall figures (in mm) for each state/UT, ordered from highest to lowest.</a:t>
            </a:r>
          </a:p>
          <a:p>
            <a:pPr>
              <a:buNone/>
            </a:pPr>
            <a:r>
              <a:rPr lang="en-US" sz="1600" b="1" dirty="0">
                <a:latin typeface="Times New Roman" panose="02020603050405020304" pitchFamily="18" charset="0"/>
                <a:cs typeface="Times New Roman" panose="02020603050405020304" pitchFamily="18" charset="0"/>
              </a:rPr>
              <a:t>✅ Key Rainfall Insights:</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Meghalaya</a:t>
            </a:r>
            <a:r>
              <a:rPr lang="en-US" sz="1600" dirty="0">
                <a:latin typeface="Times New Roman" panose="02020603050405020304" pitchFamily="18" charset="0"/>
                <a:cs typeface="Times New Roman" panose="02020603050405020304" pitchFamily="18" charset="0"/>
              </a:rPr>
              <a:t> leads with the highest average annual rainfall (3682.84 mm).</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Goa</a:t>
            </a:r>
            <a:r>
              <a:rPr lang="en-US" sz="1600" dirty="0">
                <a:latin typeface="Times New Roman" panose="02020603050405020304" pitchFamily="18" charset="0"/>
                <a:cs typeface="Times New Roman" panose="02020603050405020304" pitchFamily="18" charset="0"/>
              </a:rPr>
              <a:t> (3278.50 mm) and </a:t>
            </a:r>
            <a:r>
              <a:rPr lang="en-US" sz="1600" b="1" dirty="0">
                <a:latin typeface="Times New Roman" panose="02020603050405020304" pitchFamily="18" charset="0"/>
                <a:cs typeface="Times New Roman" panose="02020603050405020304" pitchFamily="18" charset="0"/>
              </a:rPr>
              <a:t>Kerala</a:t>
            </a:r>
            <a:r>
              <a:rPr lang="en-US" sz="1600" dirty="0">
                <a:latin typeface="Times New Roman" panose="02020603050405020304" pitchFamily="18" charset="0"/>
                <a:cs typeface="Times New Roman" panose="02020603050405020304" pitchFamily="18" charset="0"/>
              </a:rPr>
              <a:t> (2937.39 mm) also receive substantial rainfall.</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West Bengal</a:t>
            </a:r>
            <a:r>
              <a:rPr lang="en-US" sz="1600" dirty="0">
                <a:latin typeface="Times New Roman" panose="02020603050405020304" pitchFamily="18" charset="0"/>
                <a:cs typeface="Times New Roman" panose="02020603050405020304" pitchFamily="18" charset="0"/>
              </a:rPr>
              <a:t> (1810.43 mm) and </a:t>
            </a:r>
            <a:r>
              <a:rPr lang="en-US" sz="1600" b="1" dirty="0">
                <a:latin typeface="Times New Roman" panose="02020603050405020304" pitchFamily="18" charset="0"/>
                <a:cs typeface="Times New Roman" panose="02020603050405020304" pitchFamily="18" charset="0"/>
              </a:rPr>
              <a:t>Lakshadweep</a:t>
            </a:r>
            <a:r>
              <a:rPr lang="en-US" sz="1600" dirty="0">
                <a:latin typeface="Times New Roman" panose="02020603050405020304" pitchFamily="18" charset="0"/>
                <a:cs typeface="Times New Roman" panose="02020603050405020304" pitchFamily="18" charset="0"/>
              </a:rPr>
              <a:t> (1600.00 mm) have comparatively lower averages.</a:t>
            </a:r>
          </a:p>
          <a:p>
            <a:r>
              <a:rPr lang="en-US" sz="1600" dirty="0">
                <a:latin typeface="Times New Roman" panose="02020603050405020304" pitchFamily="18" charset="0"/>
                <a:cs typeface="Times New Roman" panose="02020603050405020304" pitchFamily="18" charset="0"/>
              </a:rPr>
              <a:t>This combined visualization clearly highlights the regional variations in India's annual rainfall patterns.</a:t>
            </a:r>
          </a:p>
        </p:txBody>
      </p:sp>
      <p:pic>
        <p:nvPicPr>
          <p:cNvPr id="5" name="Picture 4">
            <a:extLst>
              <a:ext uri="{FF2B5EF4-FFF2-40B4-BE49-F238E27FC236}">
                <a16:creationId xmlns:a16="http://schemas.microsoft.com/office/drawing/2014/main" id="{5CA28C62-46A0-2B0F-BB4D-C271AC8E236B}"/>
              </a:ext>
            </a:extLst>
          </p:cNvPr>
          <p:cNvPicPr>
            <a:picLocks noChangeAspect="1"/>
          </p:cNvPicPr>
          <p:nvPr/>
        </p:nvPicPr>
        <p:blipFill>
          <a:blip r:embed="rId2"/>
          <a:srcRect l="-1" r="4546" b="1144"/>
          <a:stretch/>
        </p:blipFill>
        <p:spPr>
          <a:xfrm>
            <a:off x="1235233" y="1524650"/>
            <a:ext cx="4708188" cy="4480560"/>
          </a:xfrm>
          <a:prstGeom prst="rect">
            <a:avLst/>
          </a:prstGeom>
        </p:spPr>
      </p:pic>
    </p:spTree>
    <p:extLst>
      <p:ext uri="{BB962C8B-B14F-4D97-AF65-F5344CB8AC3E}">
        <p14:creationId xmlns:p14="http://schemas.microsoft.com/office/powerpoint/2010/main" val="626277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241</TotalTime>
  <Words>1448</Words>
  <Application>Microsoft Office PowerPoint</Application>
  <PresentationFormat>Widescreen</PresentationFormat>
  <Paragraphs>91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Corbel</vt:lpstr>
      <vt:lpstr>Times New Roman</vt:lpstr>
      <vt:lpstr>Parallax</vt:lpstr>
      <vt:lpstr>Interactive Rainfall Analysis Dashboard – India</vt:lpstr>
      <vt:lpstr>Objective</vt:lpstr>
      <vt:lpstr>Dataset Overview</vt:lpstr>
      <vt:lpstr>Data Preparation</vt:lpstr>
      <vt:lpstr>Actual Dataset</vt:lpstr>
      <vt:lpstr>Data Cleaning</vt:lpstr>
      <vt:lpstr>PowerPoint Presentation</vt:lpstr>
      <vt:lpstr>KPI Cards in Dashboard</vt:lpstr>
      <vt:lpstr>Bar Chart:</vt:lpstr>
      <vt:lpstr>PowerPoint Presentation</vt:lpstr>
      <vt:lpstr>Map Visual:</vt:lpstr>
      <vt:lpstr>Donut Chart:</vt:lpstr>
      <vt:lpstr>Table Visual:</vt:lpstr>
      <vt:lpstr>Slicer Filters:</vt:lpstr>
      <vt:lpstr>Analysis Tasks</vt:lpstr>
      <vt:lpstr>Analysis Tasks</vt:lpstr>
      <vt:lpstr>Analysis Tasks</vt:lpstr>
      <vt:lpstr>Analysis Tasks</vt:lpstr>
      <vt:lpstr>Analysis Tasks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Gokul S</dc:creator>
  <cp:lastModifiedBy>Gokul S</cp:lastModifiedBy>
  <cp:revision>2</cp:revision>
  <dcterms:created xsi:type="dcterms:W3CDTF">2025-05-16T09:33:05Z</dcterms:created>
  <dcterms:modified xsi:type="dcterms:W3CDTF">2025-05-16T13:34:17Z</dcterms:modified>
</cp:coreProperties>
</file>