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3" r:id="rId1"/>
  </p:sldMasterIdLst>
  <p:notesMasterIdLst>
    <p:notesMasterId r:id="rId27"/>
  </p:notesMasterIdLst>
  <p:sldIdLst>
    <p:sldId id="256" r:id="rId2"/>
    <p:sldId id="257" r:id="rId3"/>
    <p:sldId id="258" r:id="rId4"/>
    <p:sldId id="259" r:id="rId5"/>
    <p:sldId id="260" r:id="rId6"/>
    <p:sldId id="268" r:id="rId7"/>
    <p:sldId id="267" r:id="rId8"/>
    <p:sldId id="266" r:id="rId9"/>
    <p:sldId id="265" r:id="rId10"/>
    <p:sldId id="264" r:id="rId11"/>
    <p:sldId id="263" r:id="rId12"/>
    <p:sldId id="262" r:id="rId13"/>
    <p:sldId id="269" r:id="rId14"/>
    <p:sldId id="274" r:id="rId15"/>
    <p:sldId id="273" r:id="rId16"/>
    <p:sldId id="272" r:id="rId17"/>
    <p:sldId id="271" r:id="rId18"/>
    <p:sldId id="270" r:id="rId19"/>
    <p:sldId id="278" r:id="rId20"/>
    <p:sldId id="275" r:id="rId21"/>
    <p:sldId id="277" r:id="rId22"/>
    <p:sldId id="276"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559" autoAdjust="0"/>
  </p:normalViewPr>
  <p:slideViewPr>
    <p:cSldViewPr snapToGrid="0">
      <p:cViewPr varScale="1">
        <p:scale>
          <a:sx n="89" d="100"/>
          <a:sy n="89" d="100"/>
        </p:scale>
        <p:origin x="41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5AA65-E306-4720-BF07-9411BC5D2238}" type="datetimeFigureOut">
              <a:rPr lang="en-US" smtClean="0"/>
              <a:t>5/16/2025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C9170-FAF9-431E-B21C-74E443992BFA}" type="slidenum">
              <a:rPr lang="en-US" smtClean="0"/>
              <a:t>‹#›</a:t>
            </a:fld>
            <a:endParaRPr lang="en-US"/>
          </a:p>
        </p:txBody>
      </p:sp>
    </p:spTree>
    <p:extLst>
      <p:ext uri="{BB962C8B-B14F-4D97-AF65-F5344CB8AC3E}">
        <p14:creationId xmlns:p14="http://schemas.microsoft.com/office/powerpoint/2010/main" val="277809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C9170-FAF9-431E-B21C-74E443992BFA}" type="slidenum">
              <a:rPr lang="en-US" smtClean="0"/>
              <a:t>2</a:t>
            </a:fld>
            <a:endParaRPr lang="en-US"/>
          </a:p>
        </p:txBody>
      </p:sp>
    </p:spTree>
    <p:extLst>
      <p:ext uri="{BB962C8B-B14F-4D97-AF65-F5344CB8AC3E}">
        <p14:creationId xmlns:p14="http://schemas.microsoft.com/office/powerpoint/2010/main" val="335856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A907DB4-727B-4CD0-A04C-A42E526DDD0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89A73-4122-4836-9CEA-7ED6C144607A}" type="slidenum">
              <a:rPr lang="en-US" smtClean="0"/>
              <a:t>‹#›</a:t>
            </a:fld>
            <a:endParaRPr lang="en-US"/>
          </a:p>
        </p:txBody>
      </p:sp>
    </p:spTree>
    <p:extLst>
      <p:ext uri="{BB962C8B-B14F-4D97-AF65-F5344CB8AC3E}">
        <p14:creationId xmlns:p14="http://schemas.microsoft.com/office/powerpoint/2010/main" val="32308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A907DB4-727B-4CD0-A04C-A42E526DDD0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89A73-4122-4836-9CEA-7ED6C144607A}" type="slidenum">
              <a:rPr lang="en-US" smtClean="0"/>
              <a:t>‹#›</a:t>
            </a:fld>
            <a:endParaRPr lang="en-US"/>
          </a:p>
        </p:txBody>
      </p:sp>
    </p:spTree>
    <p:extLst>
      <p:ext uri="{BB962C8B-B14F-4D97-AF65-F5344CB8AC3E}">
        <p14:creationId xmlns:p14="http://schemas.microsoft.com/office/powerpoint/2010/main" val="1744669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A907DB4-727B-4CD0-A04C-A42E526DDD0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89A73-4122-4836-9CEA-7ED6C144607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3198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A907DB4-727B-4CD0-A04C-A42E526DDD0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89A73-4122-4836-9CEA-7ED6C144607A}" type="slidenum">
              <a:rPr lang="en-US" smtClean="0"/>
              <a:t>‹#›</a:t>
            </a:fld>
            <a:endParaRPr lang="en-US"/>
          </a:p>
        </p:txBody>
      </p:sp>
    </p:spTree>
    <p:extLst>
      <p:ext uri="{BB962C8B-B14F-4D97-AF65-F5344CB8AC3E}">
        <p14:creationId xmlns:p14="http://schemas.microsoft.com/office/powerpoint/2010/main" val="349402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A907DB4-727B-4CD0-A04C-A42E526DDD0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89A73-4122-4836-9CEA-7ED6C144607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0093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A907DB4-727B-4CD0-A04C-A42E526DDD0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89A73-4122-4836-9CEA-7ED6C144607A}" type="slidenum">
              <a:rPr lang="en-US" smtClean="0"/>
              <a:t>‹#›</a:t>
            </a:fld>
            <a:endParaRPr lang="en-US"/>
          </a:p>
        </p:txBody>
      </p:sp>
    </p:spTree>
    <p:extLst>
      <p:ext uri="{BB962C8B-B14F-4D97-AF65-F5344CB8AC3E}">
        <p14:creationId xmlns:p14="http://schemas.microsoft.com/office/powerpoint/2010/main" val="2519356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907DB4-727B-4CD0-A04C-A42E526DDD0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89A73-4122-4836-9CEA-7ED6C144607A}" type="slidenum">
              <a:rPr lang="en-US" smtClean="0"/>
              <a:t>‹#›</a:t>
            </a:fld>
            <a:endParaRPr lang="en-US"/>
          </a:p>
        </p:txBody>
      </p:sp>
    </p:spTree>
    <p:extLst>
      <p:ext uri="{BB962C8B-B14F-4D97-AF65-F5344CB8AC3E}">
        <p14:creationId xmlns:p14="http://schemas.microsoft.com/office/powerpoint/2010/main" val="3879079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907DB4-727B-4CD0-A04C-A42E526DDD0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89A73-4122-4836-9CEA-7ED6C144607A}" type="slidenum">
              <a:rPr lang="en-US" smtClean="0"/>
              <a:t>‹#›</a:t>
            </a:fld>
            <a:endParaRPr lang="en-US"/>
          </a:p>
        </p:txBody>
      </p:sp>
    </p:spTree>
    <p:extLst>
      <p:ext uri="{BB962C8B-B14F-4D97-AF65-F5344CB8AC3E}">
        <p14:creationId xmlns:p14="http://schemas.microsoft.com/office/powerpoint/2010/main" val="237021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907DB4-727B-4CD0-A04C-A42E526DDD0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89A73-4122-4836-9CEA-7ED6C144607A}" type="slidenum">
              <a:rPr lang="en-US" smtClean="0"/>
              <a:t>‹#›</a:t>
            </a:fld>
            <a:endParaRPr lang="en-US"/>
          </a:p>
        </p:txBody>
      </p:sp>
    </p:spTree>
    <p:extLst>
      <p:ext uri="{BB962C8B-B14F-4D97-AF65-F5344CB8AC3E}">
        <p14:creationId xmlns:p14="http://schemas.microsoft.com/office/powerpoint/2010/main" val="388083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A907DB4-727B-4CD0-A04C-A42E526DDD0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89A73-4122-4836-9CEA-7ED6C144607A}" type="slidenum">
              <a:rPr lang="en-US" smtClean="0"/>
              <a:t>‹#›</a:t>
            </a:fld>
            <a:endParaRPr lang="en-US"/>
          </a:p>
        </p:txBody>
      </p:sp>
    </p:spTree>
    <p:extLst>
      <p:ext uri="{BB962C8B-B14F-4D97-AF65-F5344CB8AC3E}">
        <p14:creationId xmlns:p14="http://schemas.microsoft.com/office/powerpoint/2010/main" val="105210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A907DB4-727B-4CD0-A04C-A42E526DDD03}"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89A73-4122-4836-9CEA-7ED6C144607A}" type="slidenum">
              <a:rPr lang="en-US" smtClean="0"/>
              <a:t>‹#›</a:t>
            </a:fld>
            <a:endParaRPr lang="en-US"/>
          </a:p>
        </p:txBody>
      </p:sp>
    </p:spTree>
    <p:extLst>
      <p:ext uri="{BB962C8B-B14F-4D97-AF65-F5344CB8AC3E}">
        <p14:creationId xmlns:p14="http://schemas.microsoft.com/office/powerpoint/2010/main" val="406636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A907DB4-727B-4CD0-A04C-A42E526DDD03}"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89A73-4122-4836-9CEA-7ED6C144607A}" type="slidenum">
              <a:rPr lang="en-US" smtClean="0"/>
              <a:t>‹#›</a:t>
            </a:fld>
            <a:endParaRPr lang="en-US"/>
          </a:p>
        </p:txBody>
      </p:sp>
    </p:spTree>
    <p:extLst>
      <p:ext uri="{BB962C8B-B14F-4D97-AF65-F5344CB8AC3E}">
        <p14:creationId xmlns:p14="http://schemas.microsoft.com/office/powerpoint/2010/main" val="7220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A907DB4-727B-4CD0-A04C-A42E526DDD03}"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89A73-4122-4836-9CEA-7ED6C144607A}" type="slidenum">
              <a:rPr lang="en-US" smtClean="0"/>
              <a:t>‹#›</a:t>
            </a:fld>
            <a:endParaRPr lang="en-US"/>
          </a:p>
        </p:txBody>
      </p:sp>
    </p:spTree>
    <p:extLst>
      <p:ext uri="{BB962C8B-B14F-4D97-AF65-F5344CB8AC3E}">
        <p14:creationId xmlns:p14="http://schemas.microsoft.com/office/powerpoint/2010/main" val="308709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07DB4-727B-4CD0-A04C-A42E526DDD03}" type="datetimeFigureOut">
              <a:rPr lang="en-US" smtClean="0"/>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89A73-4122-4836-9CEA-7ED6C144607A}" type="slidenum">
              <a:rPr lang="en-US" smtClean="0"/>
              <a:t>‹#›</a:t>
            </a:fld>
            <a:endParaRPr lang="en-US"/>
          </a:p>
        </p:txBody>
      </p:sp>
    </p:spTree>
    <p:extLst>
      <p:ext uri="{BB962C8B-B14F-4D97-AF65-F5344CB8AC3E}">
        <p14:creationId xmlns:p14="http://schemas.microsoft.com/office/powerpoint/2010/main" val="213761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A907DB4-727B-4CD0-A04C-A42E526DDD03}"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89A73-4122-4836-9CEA-7ED6C144607A}" type="slidenum">
              <a:rPr lang="en-US" smtClean="0"/>
              <a:t>‹#›</a:t>
            </a:fld>
            <a:endParaRPr lang="en-US"/>
          </a:p>
        </p:txBody>
      </p:sp>
    </p:spTree>
    <p:extLst>
      <p:ext uri="{BB962C8B-B14F-4D97-AF65-F5344CB8AC3E}">
        <p14:creationId xmlns:p14="http://schemas.microsoft.com/office/powerpoint/2010/main" val="228111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A89A73-4122-4836-9CEA-7ED6C144607A}" type="slidenum">
              <a:rPr lang="en-US" smtClean="0"/>
              <a:t>‹#›</a:t>
            </a:fld>
            <a:endParaRPr lang="en-US"/>
          </a:p>
        </p:txBody>
      </p:sp>
      <p:sp>
        <p:nvSpPr>
          <p:cNvPr id="5" name="Date Placeholder 4"/>
          <p:cNvSpPr>
            <a:spLocks noGrp="1"/>
          </p:cNvSpPr>
          <p:nvPr>
            <p:ph type="dt" sz="half" idx="10"/>
          </p:nvPr>
        </p:nvSpPr>
        <p:spPr/>
        <p:txBody>
          <a:bodyPr/>
          <a:lstStyle/>
          <a:p>
            <a:fld id="{0A907DB4-727B-4CD0-A04C-A42E526DDD03}" type="datetimeFigureOut">
              <a:rPr lang="en-US" smtClean="0"/>
              <a:t>5/16/2025</a:t>
            </a:fld>
            <a:endParaRPr lang="en-US"/>
          </a:p>
        </p:txBody>
      </p:sp>
    </p:spTree>
    <p:extLst>
      <p:ext uri="{BB962C8B-B14F-4D97-AF65-F5344CB8AC3E}">
        <p14:creationId xmlns:p14="http://schemas.microsoft.com/office/powerpoint/2010/main" val="260359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907DB4-727B-4CD0-A04C-A42E526DDD03}" type="datetimeFigureOut">
              <a:rPr lang="en-US" smtClean="0"/>
              <a:t>5/16/2025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A89A73-4122-4836-9CEA-7ED6C144607A}" type="slidenum">
              <a:rPr lang="en-US" smtClean="0"/>
              <a:t>‹#›</a:t>
            </a:fld>
            <a:endParaRPr lang="en-US"/>
          </a:p>
        </p:txBody>
      </p:sp>
    </p:spTree>
    <p:extLst>
      <p:ext uri="{BB962C8B-B14F-4D97-AF65-F5344CB8AC3E}">
        <p14:creationId xmlns:p14="http://schemas.microsoft.com/office/powerpoint/2010/main" val="3533515567"/>
      </p:ext>
    </p:extLst>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 id="2147484347" r:id="rId4"/>
    <p:sldLayoutId id="2147484348" r:id="rId5"/>
    <p:sldLayoutId id="2147484349" r:id="rId6"/>
    <p:sldLayoutId id="2147484350" r:id="rId7"/>
    <p:sldLayoutId id="2147484351" r:id="rId8"/>
    <p:sldLayoutId id="2147484352" r:id="rId9"/>
    <p:sldLayoutId id="2147484353" r:id="rId10"/>
    <p:sldLayoutId id="2147484354" r:id="rId11"/>
    <p:sldLayoutId id="2147484355" r:id="rId12"/>
    <p:sldLayoutId id="2147484356" r:id="rId13"/>
    <p:sldLayoutId id="2147484357" r:id="rId14"/>
    <p:sldLayoutId id="2147484358" r:id="rId15"/>
    <p:sldLayoutId id="21474843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CEC8-2403-6FD4-B724-DAF350858F9D}"/>
              </a:ext>
            </a:extLst>
          </p:cNvPr>
          <p:cNvSpPr>
            <a:spLocks noGrp="1"/>
          </p:cNvSpPr>
          <p:nvPr>
            <p:ph type="ctrTitle"/>
          </p:nvPr>
        </p:nvSpPr>
        <p:spPr/>
        <p:txBody>
          <a:bodyPr>
            <a:normAutofit fontScale="90000"/>
          </a:bodyPr>
          <a:lstStyle/>
          <a:p>
            <a:r>
              <a:rPr kumimoji="0" lang="en-US" altLang="en-US" sz="4800" b="1" i="0" u="none" strike="noStrike" cap="none" normalizeH="0" baseline="0" dirty="0">
                <a:ln>
                  <a:noFill/>
                </a:ln>
                <a:solidFill>
                  <a:schemeClr val="tx1"/>
                </a:solidFill>
                <a:effectLst/>
                <a:latin typeface="Arial" panose="020B0604020202020204" pitchFamily="34" charset="0"/>
              </a:rPr>
              <a:t>Rainfall Data Analysis Using SQL</a:t>
            </a:r>
            <a:br>
              <a:rPr kumimoji="0" lang="en-US" altLang="en-US" sz="4800" b="1" i="0" u="none" strike="noStrike" cap="none" normalizeH="0" baseline="0" dirty="0">
                <a:ln>
                  <a:noFill/>
                </a:ln>
                <a:solidFill>
                  <a:schemeClr val="tx1"/>
                </a:solidFill>
                <a:effectLst/>
                <a:latin typeface="Arial" panose="020B0604020202020204" pitchFamily="34" charset="0"/>
              </a:rPr>
            </a:br>
            <a:endParaRPr lang="en-US" b="1" dirty="0"/>
          </a:p>
        </p:txBody>
      </p:sp>
      <p:sp>
        <p:nvSpPr>
          <p:cNvPr id="4" name="Rectangle 1">
            <a:extLst>
              <a:ext uri="{FF2B5EF4-FFF2-40B4-BE49-F238E27FC236}">
                <a16:creationId xmlns:a16="http://schemas.microsoft.com/office/drawing/2014/main" id="{1B8B1DE2-5D35-E749-B9EE-C383D5B68848}"/>
              </a:ext>
            </a:extLst>
          </p:cNvPr>
          <p:cNvSpPr>
            <a:spLocks noGrp="1" noChangeArrowheads="1"/>
          </p:cNvSpPr>
          <p:nvPr>
            <p:ph type="subTitle" idx="1"/>
          </p:nvPr>
        </p:nvSpPr>
        <p:spPr bwMode="auto">
          <a:xfrm>
            <a:off x="1052422" y="4251236"/>
            <a:ext cx="54001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Internship Project – </a:t>
            </a:r>
            <a:r>
              <a:rPr kumimoji="0" lang="en-US" altLang="en-US" sz="1800" i="0" u="none" strike="noStrike" cap="none" normalizeH="0" baseline="0" dirty="0" err="1">
                <a:ln>
                  <a:noFill/>
                </a:ln>
                <a:solidFill>
                  <a:schemeClr val="tx1"/>
                </a:solidFill>
                <a:effectLst/>
                <a:latin typeface="Arial" panose="020B0604020202020204" pitchFamily="34" charset="0"/>
              </a:rPr>
              <a:t>SoulVibe.Tech</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Gokul 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Batch: May 2025</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Role: Data Analyst Intern</a:t>
            </a:r>
          </a:p>
        </p:txBody>
      </p:sp>
    </p:spTree>
    <p:extLst>
      <p:ext uri="{BB962C8B-B14F-4D97-AF65-F5344CB8AC3E}">
        <p14:creationId xmlns:p14="http://schemas.microsoft.com/office/powerpoint/2010/main" val="406086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8A8F4-1237-1084-71B4-069B9F5C3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E57428-E4CE-15C8-B891-8B28F2AF8423}"/>
              </a:ext>
            </a:extLst>
          </p:cNvPr>
          <p:cNvSpPr>
            <a:spLocks noGrp="1"/>
          </p:cNvSpPr>
          <p:nvPr>
            <p:ph type="title"/>
          </p:nvPr>
        </p:nvSpPr>
        <p:spPr>
          <a:xfrm>
            <a:off x="703213" y="579160"/>
            <a:ext cx="8596668" cy="1320800"/>
          </a:xfrm>
        </p:spPr>
        <p:txBody>
          <a:bodyPr/>
          <a:lstStyle/>
          <a:p>
            <a:r>
              <a:rPr lang="en-IN" sz="1800" b="1" dirty="0">
                <a:solidFill>
                  <a:srgbClr val="000000"/>
                </a:solidFill>
                <a:latin typeface="Calibri" panose="020F0502020204030204" pitchFamily="34" charset="0"/>
                <a:cs typeface="Times New Roman" panose="02020603050405020304" pitchFamily="18" charset="0"/>
              </a:rPr>
              <a:t>7.Districts where July rainfall exceeds 600 mm:</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2CA66FF9-6A62-0552-D131-5C365C471820}"/>
              </a:ext>
            </a:extLst>
          </p:cNvPr>
          <p:cNvPicPr>
            <a:picLocks noChangeAspect="1"/>
          </p:cNvPicPr>
          <p:nvPr/>
        </p:nvPicPr>
        <p:blipFill>
          <a:blip r:embed="rId2"/>
          <a:stretch>
            <a:fillRect/>
          </a:stretch>
        </p:blipFill>
        <p:spPr>
          <a:xfrm>
            <a:off x="863600" y="1145263"/>
            <a:ext cx="5020376" cy="1695687"/>
          </a:xfrm>
          <a:prstGeom prst="rect">
            <a:avLst/>
          </a:prstGeom>
        </p:spPr>
      </p:pic>
      <p:pic>
        <p:nvPicPr>
          <p:cNvPr id="6" name="Picture 5">
            <a:extLst>
              <a:ext uri="{FF2B5EF4-FFF2-40B4-BE49-F238E27FC236}">
                <a16:creationId xmlns:a16="http://schemas.microsoft.com/office/drawing/2014/main" id="{AD989BBB-8E1D-2B6E-E4D1-81FE53D21E6A}"/>
              </a:ext>
            </a:extLst>
          </p:cNvPr>
          <p:cNvPicPr>
            <a:picLocks noChangeAspect="1"/>
          </p:cNvPicPr>
          <p:nvPr/>
        </p:nvPicPr>
        <p:blipFill>
          <a:blip r:embed="rId3"/>
          <a:stretch>
            <a:fillRect/>
          </a:stretch>
        </p:blipFill>
        <p:spPr>
          <a:xfrm>
            <a:off x="8606188" y="917862"/>
            <a:ext cx="2429214" cy="5525271"/>
          </a:xfrm>
          <a:prstGeom prst="rect">
            <a:avLst/>
          </a:prstGeom>
        </p:spPr>
      </p:pic>
      <p:sp>
        <p:nvSpPr>
          <p:cNvPr id="8" name="Rectangle 1">
            <a:extLst>
              <a:ext uri="{FF2B5EF4-FFF2-40B4-BE49-F238E27FC236}">
                <a16:creationId xmlns:a16="http://schemas.microsoft.com/office/drawing/2014/main" id="{ECDE1604-C581-0805-B5EB-AC777832A368}"/>
              </a:ext>
            </a:extLst>
          </p:cNvPr>
          <p:cNvSpPr>
            <a:spLocks noChangeArrowheads="1"/>
          </p:cNvSpPr>
          <p:nvPr/>
        </p:nvSpPr>
        <p:spPr bwMode="auto">
          <a:xfrm>
            <a:off x="863599" y="3525559"/>
            <a:ext cx="740833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 This SQL query identifies the districts where the rainfall in July exceeds 600 mm.</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selects the DISTRICT and the rainfall in JUL (July) from the RAINFALL_DATA table.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WHERE JUL &gt; 600 clause filters the results to include only those districts where the value in the JUL column is greater than 600. </a:t>
            </a: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 (Top 3 districts with July rainfall exceeding 600 mm):</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TAMEGLONG: 1820.9 mm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JAINITIA HILLS: 1591.3 mm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EAST KHASI HILLS: 1518.4 mm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96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0501E-DA7B-6659-CF58-D70AC20BC8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A3C5C2-506F-9B06-08BC-AFD5D9830BDF}"/>
              </a:ext>
            </a:extLst>
          </p:cNvPr>
          <p:cNvSpPr>
            <a:spLocks noGrp="1"/>
          </p:cNvSpPr>
          <p:nvPr>
            <p:ph type="title"/>
          </p:nvPr>
        </p:nvSpPr>
        <p:spPr>
          <a:xfrm>
            <a:off x="677334" y="595238"/>
            <a:ext cx="8596668" cy="1320800"/>
          </a:xfrm>
        </p:spPr>
        <p:txBody>
          <a:bodyPr/>
          <a:lstStyle/>
          <a:p>
            <a:r>
              <a:rPr lang="en-IN" sz="1800" b="1" dirty="0">
                <a:solidFill>
                  <a:srgbClr val="000000"/>
                </a:solidFill>
                <a:latin typeface="Calibri" panose="020F0502020204030204" pitchFamily="34" charset="0"/>
                <a:cs typeface="Times New Roman" panose="02020603050405020304" pitchFamily="18" charset="0"/>
              </a:rPr>
              <a:t>8.Compare June vs July rainfall for each district:</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532F6656-B948-EC93-FE9C-0168C3FE0D96}"/>
              </a:ext>
            </a:extLst>
          </p:cNvPr>
          <p:cNvPicPr>
            <a:picLocks noChangeAspect="1"/>
          </p:cNvPicPr>
          <p:nvPr/>
        </p:nvPicPr>
        <p:blipFill>
          <a:blip r:embed="rId2"/>
          <a:stretch>
            <a:fillRect/>
          </a:stretch>
        </p:blipFill>
        <p:spPr>
          <a:xfrm>
            <a:off x="677334" y="1396709"/>
            <a:ext cx="5686938" cy="1562318"/>
          </a:xfrm>
          <a:prstGeom prst="rect">
            <a:avLst/>
          </a:prstGeom>
        </p:spPr>
      </p:pic>
      <p:pic>
        <p:nvPicPr>
          <p:cNvPr id="11" name="Picture 10">
            <a:extLst>
              <a:ext uri="{FF2B5EF4-FFF2-40B4-BE49-F238E27FC236}">
                <a16:creationId xmlns:a16="http://schemas.microsoft.com/office/drawing/2014/main" id="{98C37247-2B13-D18C-3363-CA087FC8698E}"/>
              </a:ext>
            </a:extLst>
          </p:cNvPr>
          <p:cNvPicPr>
            <a:picLocks noChangeAspect="1"/>
          </p:cNvPicPr>
          <p:nvPr/>
        </p:nvPicPr>
        <p:blipFill>
          <a:blip r:embed="rId3"/>
          <a:stretch>
            <a:fillRect/>
          </a:stretch>
        </p:blipFill>
        <p:spPr>
          <a:xfrm>
            <a:off x="7561239" y="873049"/>
            <a:ext cx="3953427" cy="5630061"/>
          </a:xfrm>
          <a:prstGeom prst="rect">
            <a:avLst/>
          </a:prstGeom>
        </p:spPr>
      </p:pic>
      <p:sp>
        <p:nvSpPr>
          <p:cNvPr id="17" name="Rectangle 1">
            <a:extLst>
              <a:ext uri="{FF2B5EF4-FFF2-40B4-BE49-F238E27FC236}">
                <a16:creationId xmlns:a16="http://schemas.microsoft.com/office/drawing/2014/main" id="{B3F5B8F6-1504-13A4-36D0-715253BC99D4}"/>
              </a:ext>
            </a:extLst>
          </p:cNvPr>
          <p:cNvSpPr>
            <a:spLocks noChangeArrowheads="1"/>
          </p:cNvSpPr>
          <p:nvPr/>
        </p:nvSpPr>
        <p:spPr bwMode="auto">
          <a:xfrm>
            <a:off x="677334" y="2959027"/>
            <a:ext cx="700193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 This SQL query compares the rainfall in June and July for each district and calculates the difference.</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selects the DISTRICT, the rainfall in JUN (June), and the rainfall in JUL (July) from the RAINFALL_DATA table.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then calculates the difference between July rainfall and June rainfall (JUL - JUN).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ROUND( (JUL - JUN), 4) function rounds this difference to four decimal places.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result of this calculation is aliased as </a:t>
            </a:r>
            <a:r>
              <a:rPr lang="en-US" altLang="en-US" sz="1400" dirty="0" err="1">
                <a:latin typeface="Times New Roman" panose="02020603050405020304" pitchFamily="18" charset="0"/>
                <a:cs typeface="Times New Roman" panose="02020603050405020304" pitchFamily="18" charset="0"/>
              </a:rPr>
              <a:t>Jul_vs_Jun_Diff</a:t>
            </a:r>
            <a:r>
              <a:rPr lang="en-US" altLang="en-US" sz="1400" dirty="0">
                <a:latin typeface="Times New Roman" panose="02020603050405020304" pitchFamily="18" charset="0"/>
                <a:cs typeface="Times New Roman" panose="02020603050405020304" pitchFamily="18" charset="0"/>
              </a:rPr>
              <a:t>.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ORDER BY DISTRICT clause sorts the output alphabetically by district name. </a:t>
            </a: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 (Top 3 districts where July rainfall is significantly greater than June rainfall):</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ANJAW (LOHIT): 213.1000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ALIRAJPUR(JHAB): 183.4000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AGRA: 173.3000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471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60D32-AD3A-7788-5173-BF6543305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16F41-7455-B98D-6BA6-0F1F9A4ABB3B}"/>
              </a:ext>
            </a:extLst>
          </p:cNvPr>
          <p:cNvSpPr>
            <a:spLocks noGrp="1"/>
          </p:cNvSpPr>
          <p:nvPr>
            <p:ph type="title"/>
          </p:nvPr>
        </p:nvSpPr>
        <p:spPr/>
        <p:txBody>
          <a:bodyPr/>
          <a:lstStyle/>
          <a:p>
            <a:r>
              <a:rPr lang="en-IN" sz="1800" b="1" dirty="0">
                <a:solidFill>
                  <a:srgbClr val="000000"/>
                </a:solidFill>
                <a:latin typeface="Calibri" panose="020F0502020204030204" pitchFamily="34" charset="0"/>
                <a:cs typeface="Times New Roman" panose="02020603050405020304" pitchFamily="18" charset="0"/>
              </a:rPr>
              <a:t>9.Districts with the lowest rainfall in October:</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20895CB-0B6C-64AF-787C-B378ACF5B760}"/>
              </a:ext>
            </a:extLst>
          </p:cNvPr>
          <p:cNvPicPr>
            <a:picLocks noGrp="1" noChangeAspect="1"/>
          </p:cNvPicPr>
          <p:nvPr>
            <p:ph idx="1"/>
          </p:nvPr>
        </p:nvPicPr>
        <p:blipFill>
          <a:blip r:embed="rId2"/>
          <a:stretch>
            <a:fillRect/>
          </a:stretch>
        </p:blipFill>
        <p:spPr>
          <a:xfrm>
            <a:off x="796314" y="1341580"/>
            <a:ext cx="4972744" cy="1743318"/>
          </a:xfrm>
        </p:spPr>
      </p:pic>
      <p:pic>
        <p:nvPicPr>
          <p:cNvPr id="7" name="Picture 6">
            <a:extLst>
              <a:ext uri="{FF2B5EF4-FFF2-40B4-BE49-F238E27FC236}">
                <a16:creationId xmlns:a16="http://schemas.microsoft.com/office/drawing/2014/main" id="{2CF8C353-F53A-B1A1-F725-A18170F4C037}"/>
              </a:ext>
            </a:extLst>
          </p:cNvPr>
          <p:cNvPicPr>
            <a:picLocks noChangeAspect="1"/>
          </p:cNvPicPr>
          <p:nvPr/>
        </p:nvPicPr>
        <p:blipFill>
          <a:blip r:embed="rId3"/>
          <a:stretch>
            <a:fillRect/>
          </a:stretch>
        </p:blipFill>
        <p:spPr>
          <a:xfrm>
            <a:off x="8121397" y="880675"/>
            <a:ext cx="3620005" cy="5553850"/>
          </a:xfrm>
          <a:prstGeom prst="rect">
            <a:avLst/>
          </a:prstGeom>
        </p:spPr>
      </p:pic>
      <p:sp>
        <p:nvSpPr>
          <p:cNvPr id="8" name="Rectangle 1">
            <a:extLst>
              <a:ext uri="{FF2B5EF4-FFF2-40B4-BE49-F238E27FC236}">
                <a16:creationId xmlns:a16="http://schemas.microsoft.com/office/drawing/2014/main" id="{196EAEF4-C2B1-FD0E-A172-995D955E9B6F}"/>
              </a:ext>
            </a:extLst>
          </p:cNvPr>
          <p:cNvSpPr>
            <a:spLocks noChangeArrowheads="1"/>
          </p:cNvSpPr>
          <p:nvPr/>
        </p:nvSpPr>
        <p:spPr bwMode="auto">
          <a:xfrm>
            <a:off x="796314" y="3146475"/>
            <a:ext cx="7060753"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 This SQL query identifies the districts with the lowest recorded rainfall in the month of October.</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selects the DISTRICT and the minimum rainfall in October using the MIN(OCT) function, aliasing it as LOWEST_RAINFALL_OCT.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data is retrieved from the RAINFALL_DATA table.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GROUP BY DISTRICT clause groups the rows by district, so the MIN(OCT) function finds the lowest rainfall recorded in October for each district across all available years.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ORDER BY LOWEST_RAINFALL_OCT clause sorts the results in ascending order based on the lowest October rainfall, placing the districts with the least rainfall in October at the top. </a:t>
            </a: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 (Top 3 districts with the lowest rainfall in October):</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SRI GANGANAGA: 3.1 mm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JAISALMER: 3.1 mm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HANUMANGARH: 3.4 mm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3209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08FF-71E8-D252-1A26-6FDA21D910C9}"/>
              </a:ext>
            </a:extLst>
          </p:cNvPr>
          <p:cNvSpPr>
            <a:spLocks noGrp="1"/>
          </p:cNvSpPr>
          <p:nvPr>
            <p:ph type="title"/>
          </p:nvPr>
        </p:nvSpPr>
        <p:spPr/>
        <p:txBody>
          <a:bodyPr/>
          <a:lstStyle/>
          <a:p>
            <a:r>
              <a:rPr lang="en-IN" sz="1800" b="1" dirty="0">
                <a:solidFill>
                  <a:srgbClr val="000000"/>
                </a:solidFill>
                <a:latin typeface="Calibri" panose="020F0502020204030204" pitchFamily="34" charset="0"/>
                <a:cs typeface="Times New Roman" panose="02020603050405020304" pitchFamily="18" charset="0"/>
              </a:rPr>
              <a:t>10.Top 5 driest districts (lowest ANNUAL rainfall):</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C2384CE-60B5-03CF-C56B-017F9FA65F68}"/>
              </a:ext>
            </a:extLst>
          </p:cNvPr>
          <p:cNvPicPr>
            <a:picLocks noGrp="1" noChangeAspect="1"/>
          </p:cNvPicPr>
          <p:nvPr>
            <p:ph idx="1"/>
          </p:nvPr>
        </p:nvPicPr>
        <p:blipFill>
          <a:blip r:embed="rId2"/>
          <a:stretch>
            <a:fillRect/>
          </a:stretch>
        </p:blipFill>
        <p:spPr>
          <a:xfrm>
            <a:off x="991571" y="1239573"/>
            <a:ext cx="5039428" cy="2038635"/>
          </a:xfrm>
        </p:spPr>
      </p:pic>
      <p:pic>
        <p:nvPicPr>
          <p:cNvPr id="7" name="Picture 6">
            <a:extLst>
              <a:ext uri="{FF2B5EF4-FFF2-40B4-BE49-F238E27FC236}">
                <a16:creationId xmlns:a16="http://schemas.microsoft.com/office/drawing/2014/main" id="{548DC03F-A17C-DCAF-A783-C38A7493C338}"/>
              </a:ext>
            </a:extLst>
          </p:cNvPr>
          <p:cNvPicPr>
            <a:picLocks noChangeAspect="1"/>
          </p:cNvPicPr>
          <p:nvPr/>
        </p:nvPicPr>
        <p:blipFill>
          <a:blip r:embed="rId3"/>
          <a:stretch>
            <a:fillRect/>
          </a:stretch>
        </p:blipFill>
        <p:spPr>
          <a:xfrm>
            <a:off x="7358347" y="1493741"/>
            <a:ext cx="3486637" cy="1381318"/>
          </a:xfrm>
          <a:prstGeom prst="rect">
            <a:avLst/>
          </a:prstGeom>
        </p:spPr>
      </p:pic>
      <p:sp>
        <p:nvSpPr>
          <p:cNvPr id="8" name="Rectangle 1">
            <a:extLst>
              <a:ext uri="{FF2B5EF4-FFF2-40B4-BE49-F238E27FC236}">
                <a16:creationId xmlns:a16="http://schemas.microsoft.com/office/drawing/2014/main" id="{3C78A2D7-F669-0679-D2D6-B645B9B08F95}"/>
              </a:ext>
            </a:extLst>
          </p:cNvPr>
          <p:cNvSpPr>
            <a:spLocks noChangeArrowheads="1"/>
          </p:cNvSpPr>
          <p:nvPr/>
        </p:nvSpPr>
        <p:spPr bwMode="auto">
          <a:xfrm>
            <a:off x="677333" y="3234830"/>
            <a:ext cx="10523095"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 This SQL query identifies the top 5 driest districts based on their lowest recorded annual rainfall.</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selects the DISTRICT and the minimum annual rainfall using the MIN(ANNUAL) function, aliasing it as LOWEST_ANNUAL_RAINFALL.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data is retrieved from the RAINFALL_DATA table.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GROUP BY DISTRICT clause groups the rows by district, so the MIN(ANNUAL) function finds the lowest annual rainfall recorded for each district across all available years.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ORDER BY MIN(ANNUAL) clause sorts the results in ascending order based on the lowest annual rainfall, placing the driest districts at the top.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LIMIT 5 clause restricts the output to the first 5 rows, effectively showing the top 5 driest districts. </a:t>
            </a: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 The top 5 driest districts with their lowest recorded annual rainfall are:</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LADAKH (LEH): 94.6 mm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JAISALMER: 181.2 mm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KARGIL: 223.3 mm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SRI GANGANAGA: 252.9 mm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BARMER: 268.6 mm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3854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D977-5FDA-B5EA-E67E-B149C0BBBFD8}"/>
              </a:ext>
            </a:extLst>
          </p:cNvPr>
          <p:cNvSpPr>
            <a:spLocks noGrp="1"/>
          </p:cNvSpPr>
          <p:nvPr>
            <p:ph type="title"/>
          </p:nvPr>
        </p:nvSpPr>
        <p:spPr/>
        <p:txBody>
          <a:bodyPr/>
          <a:lstStyle/>
          <a:p>
            <a:r>
              <a:rPr lang="en-IN" sz="1800" b="1" dirty="0">
                <a:solidFill>
                  <a:srgbClr val="000000"/>
                </a:solidFill>
                <a:latin typeface="Calibri" panose="020F0502020204030204" pitchFamily="34" charset="0"/>
                <a:cs typeface="Times New Roman" panose="02020603050405020304" pitchFamily="18" charset="0"/>
              </a:rPr>
              <a:t>11.Districts where Jan-Feb rainfall is greater than Oct-Dec:</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C4EBBF4-9526-EFDC-027C-FE039E9399B6}"/>
              </a:ext>
            </a:extLst>
          </p:cNvPr>
          <p:cNvPicPr>
            <a:picLocks noGrp="1" noChangeAspect="1"/>
          </p:cNvPicPr>
          <p:nvPr>
            <p:ph idx="1"/>
          </p:nvPr>
        </p:nvPicPr>
        <p:blipFill>
          <a:blip r:embed="rId2"/>
          <a:stretch>
            <a:fillRect/>
          </a:stretch>
        </p:blipFill>
        <p:spPr>
          <a:xfrm>
            <a:off x="1049102" y="968076"/>
            <a:ext cx="5877745" cy="1476581"/>
          </a:xfrm>
        </p:spPr>
      </p:pic>
      <p:pic>
        <p:nvPicPr>
          <p:cNvPr id="7" name="Picture 6">
            <a:extLst>
              <a:ext uri="{FF2B5EF4-FFF2-40B4-BE49-F238E27FC236}">
                <a16:creationId xmlns:a16="http://schemas.microsoft.com/office/drawing/2014/main" id="{4FE08C24-01A7-8ABB-A04B-F87EA2DD958C}"/>
              </a:ext>
            </a:extLst>
          </p:cNvPr>
          <p:cNvPicPr>
            <a:picLocks noChangeAspect="1"/>
          </p:cNvPicPr>
          <p:nvPr/>
        </p:nvPicPr>
        <p:blipFill>
          <a:blip r:embed="rId3"/>
          <a:stretch>
            <a:fillRect/>
          </a:stretch>
        </p:blipFill>
        <p:spPr>
          <a:xfrm>
            <a:off x="8799776" y="537759"/>
            <a:ext cx="3029373" cy="5782482"/>
          </a:xfrm>
          <a:prstGeom prst="rect">
            <a:avLst/>
          </a:prstGeom>
        </p:spPr>
      </p:pic>
      <p:sp>
        <p:nvSpPr>
          <p:cNvPr id="8" name="Rectangle 1">
            <a:extLst>
              <a:ext uri="{FF2B5EF4-FFF2-40B4-BE49-F238E27FC236}">
                <a16:creationId xmlns:a16="http://schemas.microsoft.com/office/drawing/2014/main" id="{91B326E9-6F08-56D3-4EE9-471BF4C6F703}"/>
              </a:ext>
            </a:extLst>
          </p:cNvPr>
          <p:cNvSpPr>
            <a:spLocks noChangeArrowheads="1"/>
          </p:cNvSpPr>
          <p:nvPr/>
        </p:nvSpPr>
        <p:spPr bwMode="auto">
          <a:xfrm>
            <a:off x="677334" y="2539122"/>
            <a:ext cx="8268258"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 This SQL query identifies the districts where the total rainfall in January and February is greater than the total rainfall in October and December.</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selects the DISTRICT and calculates the difference between the sum of rainfall in January and February and the sum of rainfall in October and December.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(JAN - FEB) subtracts the February rainfall from the January rainfall.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(OCT - 'DEC') subtracts the December rainfall from the October rainfall. Note that 'DEC' is treated as a column name here. The WHERE clause then compares these differences.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result of ROUND(JAN + FEB - (OCT + 'DEC'), 2) calculates the difference between the total Jan-Feb rainfall and the total Oct-Dec rainfall and rounds it to two decimal places. This is aliased as GREATEST_RAINFALL. A positive value in this column indicates that Jan-Feb rainfall was greater.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WHERE JAN + FEB &gt; (OCT + 'DEC') clause filters the results to show only those districts where the sum of January and February rainfall is strictly greater than the sum of October and December rainfall. </a:t>
            </a: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 (Districts where Jan-Feb rainfall is greater than Oct-Dec rainfall):</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NICOBAR: 49.40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SOUTH ANDAMAN: 17.70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N &amp; M ANDAMAN: 16.80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KURLUNG KUMEY: 12.70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2876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117E-8D2D-1705-6DFB-87980F6B32F8}"/>
              </a:ext>
            </a:extLst>
          </p:cNvPr>
          <p:cNvSpPr>
            <a:spLocks noGrp="1"/>
          </p:cNvSpPr>
          <p:nvPr>
            <p:ph type="title"/>
          </p:nvPr>
        </p:nvSpPr>
        <p:spPr/>
        <p:txBody>
          <a:bodyPr/>
          <a:lstStyle/>
          <a:p>
            <a:r>
              <a:rPr lang="en-IN" sz="1800" b="1" dirty="0">
                <a:solidFill>
                  <a:srgbClr val="000000"/>
                </a:solidFill>
                <a:latin typeface="Calibri" panose="020F0502020204030204" pitchFamily="34" charset="0"/>
                <a:cs typeface="Times New Roman" panose="02020603050405020304" pitchFamily="18" charset="0"/>
              </a:rPr>
              <a:t>12.State-wise average monthly rainfall for March:</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101B6FD-49D9-F650-F6A6-62352DA2734C}"/>
              </a:ext>
            </a:extLst>
          </p:cNvPr>
          <p:cNvPicPr>
            <a:picLocks noGrp="1" noChangeAspect="1"/>
          </p:cNvPicPr>
          <p:nvPr>
            <p:ph idx="1"/>
          </p:nvPr>
        </p:nvPicPr>
        <p:blipFill>
          <a:blip r:embed="rId2"/>
          <a:stretch>
            <a:fillRect/>
          </a:stretch>
        </p:blipFill>
        <p:spPr>
          <a:xfrm>
            <a:off x="962006" y="1270000"/>
            <a:ext cx="5496692" cy="1590897"/>
          </a:xfrm>
        </p:spPr>
      </p:pic>
      <p:pic>
        <p:nvPicPr>
          <p:cNvPr id="7" name="Picture 6">
            <a:extLst>
              <a:ext uri="{FF2B5EF4-FFF2-40B4-BE49-F238E27FC236}">
                <a16:creationId xmlns:a16="http://schemas.microsoft.com/office/drawing/2014/main" id="{2DAF7146-79EB-64C2-27D0-505CF664F5B1}"/>
              </a:ext>
            </a:extLst>
          </p:cNvPr>
          <p:cNvPicPr>
            <a:picLocks noChangeAspect="1"/>
          </p:cNvPicPr>
          <p:nvPr/>
        </p:nvPicPr>
        <p:blipFill>
          <a:blip r:embed="rId3"/>
          <a:stretch>
            <a:fillRect/>
          </a:stretch>
        </p:blipFill>
        <p:spPr>
          <a:xfrm>
            <a:off x="7841412" y="704076"/>
            <a:ext cx="4191585" cy="5544324"/>
          </a:xfrm>
          <a:prstGeom prst="rect">
            <a:avLst/>
          </a:prstGeom>
        </p:spPr>
      </p:pic>
      <p:sp>
        <p:nvSpPr>
          <p:cNvPr id="8" name="Rectangle 1">
            <a:extLst>
              <a:ext uri="{FF2B5EF4-FFF2-40B4-BE49-F238E27FC236}">
                <a16:creationId xmlns:a16="http://schemas.microsoft.com/office/drawing/2014/main" id="{1B98BE6D-63E4-8657-B649-AB9DCFDDD2A6}"/>
              </a:ext>
            </a:extLst>
          </p:cNvPr>
          <p:cNvSpPr>
            <a:spLocks noChangeArrowheads="1"/>
          </p:cNvSpPr>
          <p:nvPr/>
        </p:nvSpPr>
        <p:spPr bwMode="auto">
          <a:xfrm>
            <a:off x="763598" y="2748536"/>
            <a:ext cx="6879406"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 This SQL query calculates the average monthly rainfall for March for each state.</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selects the STATE_UT_NAME and calculates the average rainfall in March (MAR) using the AVG() function.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ROUND(AVG(MAR), 2) function rounds the calculated average rainfall to two decimal places for better presentation.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result is aliased as AVG_MONTHLY_RAINFALL.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FROM RAINFALL_DATA clause specifies that the data is being retrieved from the RAINFALL_DATA table.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GROUP BY STATE_UT_NAME clause groups the rows by state, so the AVG(MAR) function calculates the average March rainfall for all districts within each state. </a:t>
            </a: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 (Top 3 states with the highest average monthly rainfall in March):</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Arunachal Pradesh: 165.02 mm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Jammu and Kashmir: 119.99 mm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Sikkim: 130.60 mm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847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08514-5653-CB4F-18A1-6C1DFD9022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8EBD8-B071-DABF-5F78-A238D68985DB}"/>
              </a:ext>
            </a:extLst>
          </p:cNvPr>
          <p:cNvSpPr>
            <a:spLocks noGrp="1"/>
          </p:cNvSpPr>
          <p:nvPr>
            <p:ph type="title"/>
          </p:nvPr>
        </p:nvSpPr>
        <p:spPr/>
        <p:txBody>
          <a:bodyPr/>
          <a:lstStyle/>
          <a:p>
            <a:r>
              <a:rPr lang="en-IN" sz="1800" b="1" dirty="0">
                <a:solidFill>
                  <a:srgbClr val="000000"/>
                </a:solidFill>
                <a:latin typeface="Calibri" panose="020F0502020204030204" pitchFamily="34" charset="0"/>
                <a:cs typeface="Times New Roman" panose="02020603050405020304" pitchFamily="18" charset="0"/>
              </a:rPr>
              <a:t>13.Districts where August rainfall is less than May:</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2145E4E-464A-BD9A-8BAD-5D9A1778CEBD}"/>
              </a:ext>
            </a:extLst>
          </p:cNvPr>
          <p:cNvPicPr>
            <a:picLocks noGrp="1" noChangeAspect="1"/>
          </p:cNvPicPr>
          <p:nvPr>
            <p:ph idx="1"/>
          </p:nvPr>
        </p:nvPicPr>
        <p:blipFill>
          <a:blip r:embed="rId2"/>
          <a:stretch>
            <a:fillRect/>
          </a:stretch>
        </p:blipFill>
        <p:spPr>
          <a:xfrm>
            <a:off x="770821" y="1270000"/>
            <a:ext cx="5001323" cy="1714739"/>
          </a:xfrm>
        </p:spPr>
      </p:pic>
      <p:pic>
        <p:nvPicPr>
          <p:cNvPr id="7" name="Picture 6">
            <a:extLst>
              <a:ext uri="{FF2B5EF4-FFF2-40B4-BE49-F238E27FC236}">
                <a16:creationId xmlns:a16="http://schemas.microsoft.com/office/drawing/2014/main" id="{695B1188-B1A2-3BD0-2589-2A05A249BB45}"/>
              </a:ext>
            </a:extLst>
          </p:cNvPr>
          <p:cNvPicPr>
            <a:picLocks noChangeAspect="1"/>
          </p:cNvPicPr>
          <p:nvPr/>
        </p:nvPicPr>
        <p:blipFill>
          <a:blip r:embed="rId3"/>
          <a:stretch>
            <a:fillRect/>
          </a:stretch>
        </p:blipFill>
        <p:spPr>
          <a:xfrm>
            <a:off x="8915754" y="704076"/>
            <a:ext cx="2505425" cy="5544324"/>
          </a:xfrm>
          <a:prstGeom prst="rect">
            <a:avLst/>
          </a:prstGeom>
        </p:spPr>
      </p:pic>
      <p:sp>
        <p:nvSpPr>
          <p:cNvPr id="8" name="Rectangle 1">
            <a:extLst>
              <a:ext uri="{FF2B5EF4-FFF2-40B4-BE49-F238E27FC236}">
                <a16:creationId xmlns:a16="http://schemas.microsoft.com/office/drawing/2014/main" id="{E2FE57A1-ECD7-5470-464D-B742CE224086}"/>
              </a:ext>
            </a:extLst>
          </p:cNvPr>
          <p:cNvSpPr>
            <a:spLocks noChangeArrowheads="1"/>
          </p:cNvSpPr>
          <p:nvPr/>
        </p:nvSpPr>
        <p:spPr bwMode="auto">
          <a:xfrm>
            <a:off x="770821" y="3181459"/>
            <a:ext cx="767649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 This SQL query identifies the districts where the rainfall in August is less than the rainfall in May.</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selects the DISTRICT and the rainfall amount in AUG (August) from the RAINFALL_DATA table.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WHERE AUG &lt; MAY clause filters the results to include only those districts where the value in the AUG column is strictly less than the value in the MAY column. </a:t>
            </a: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 The districts where the rainfall in August is less than the rainfall in May are Anantnag, Baramulla, Badgam, Kupwara, Pulwama, Srinagar, Bandipore, </a:t>
            </a:r>
            <a:r>
              <a:rPr lang="en-US" altLang="en-US" sz="1400" dirty="0" err="1">
                <a:latin typeface="Times New Roman" panose="02020603050405020304" pitchFamily="18" charset="0"/>
                <a:cs typeface="Times New Roman" panose="02020603050405020304" pitchFamily="18" charset="0"/>
              </a:rPr>
              <a:t>Ganderwal</a:t>
            </a:r>
            <a:r>
              <a:rPr lang="en-US" altLang="en-US" sz="1400" dirty="0">
                <a:latin typeface="Times New Roman" panose="02020603050405020304" pitchFamily="18" charset="0"/>
                <a:cs typeface="Times New Roman" panose="02020603050405020304" pitchFamily="18" charset="0"/>
              </a:rPr>
              <a:t>, and </a:t>
            </a:r>
            <a:r>
              <a:rPr lang="en-US" altLang="en-US" sz="1400" dirty="0" err="1">
                <a:latin typeface="Times New Roman" panose="02020603050405020304" pitchFamily="18" charset="0"/>
                <a:cs typeface="Times New Roman" panose="02020603050405020304" pitchFamily="18" charset="0"/>
              </a:rPr>
              <a:t>Kulgam</a:t>
            </a:r>
            <a:r>
              <a:rPr lang="en-US" altLang="en-US" sz="1400" dirty="0">
                <a:latin typeface="Times New Roman" panose="02020603050405020304" pitchFamily="18" charset="0"/>
                <a:cs typeface="Times New Roman" panose="02020603050405020304" pitchFamily="18" charset="0"/>
              </a:rPr>
              <a:t>/(Ant).</a:t>
            </a:r>
          </a:p>
        </p:txBody>
      </p:sp>
    </p:spTree>
    <p:extLst>
      <p:ext uri="{BB962C8B-B14F-4D97-AF65-F5344CB8AC3E}">
        <p14:creationId xmlns:p14="http://schemas.microsoft.com/office/powerpoint/2010/main" val="637669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CE27D-03F7-4AE9-23C9-AF20B4E76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E90B6-D4ED-F348-E36A-FCE93F14BD54}"/>
              </a:ext>
            </a:extLst>
          </p:cNvPr>
          <p:cNvSpPr>
            <a:spLocks noGrp="1"/>
          </p:cNvSpPr>
          <p:nvPr>
            <p:ph type="title"/>
          </p:nvPr>
        </p:nvSpPr>
        <p:spPr/>
        <p:txBody>
          <a:bodyPr/>
          <a:lstStyle/>
          <a:p>
            <a:r>
              <a:rPr lang="en-IN" sz="1800" b="1" dirty="0">
                <a:solidFill>
                  <a:srgbClr val="000000"/>
                </a:solidFill>
                <a:latin typeface="Calibri" panose="020F0502020204030204" pitchFamily="34" charset="0"/>
                <a:cs typeface="Times New Roman" panose="02020603050405020304" pitchFamily="18" charset="0"/>
              </a:rPr>
              <a:t>14.Total rainfall in monsoon season (Jun–Sep) for all India:</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519D8DD-A8E3-6D45-7768-042CA0314F3F}"/>
              </a:ext>
            </a:extLst>
          </p:cNvPr>
          <p:cNvPicPr>
            <a:picLocks noGrp="1" noChangeAspect="1"/>
          </p:cNvPicPr>
          <p:nvPr>
            <p:ph idx="1"/>
          </p:nvPr>
        </p:nvPicPr>
        <p:blipFill>
          <a:blip r:embed="rId2"/>
          <a:stretch>
            <a:fillRect/>
          </a:stretch>
        </p:blipFill>
        <p:spPr>
          <a:xfrm>
            <a:off x="757463" y="1492189"/>
            <a:ext cx="5782482" cy="1305107"/>
          </a:xfrm>
        </p:spPr>
      </p:pic>
      <p:pic>
        <p:nvPicPr>
          <p:cNvPr id="7" name="Picture 6">
            <a:extLst>
              <a:ext uri="{FF2B5EF4-FFF2-40B4-BE49-F238E27FC236}">
                <a16:creationId xmlns:a16="http://schemas.microsoft.com/office/drawing/2014/main" id="{7C24012C-507A-6AC8-C41C-51F272D9AFD1}"/>
              </a:ext>
            </a:extLst>
          </p:cNvPr>
          <p:cNvPicPr>
            <a:picLocks noChangeAspect="1"/>
          </p:cNvPicPr>
          <p:nvPr/>
        </p:nvPicPr>
        <p:blipFill>
          <a:blip r:embed="rId3"/>
          <a:stretch>
            <a:fillRect/>
          </a:stretch>
        </p:blipFill>
        <p:spPr>
          <a:xfrm>
            <a:off x="8081771" y="1501715"/>
            <a:ext cx="2734057" cy="857370"/>
          </a:xfrm>
          <a:prstGeom prst="rect">
            <a:avLst/>
          </a:prstGeom>
        </p:spPr>
      </p:pic>
      <p:sp>
        <p:nvSpPr>
          <p:cNvPr id="8" name="Rectangle 1">
            <a:extLst>
              <a:ext uri="{FF2B5EF4-FFF2-40B4-BE49-F238E27FC236}">
                <a16:creationId xmlns:a16="http://schemas.microsoft.com/office/drawing/2014/main" id="{20BFF753-FC5D-CEBB-63ED-1E4E67283EDC}"/>
              </a:ext>
            </a:extLst>
          </p:cNvPr>
          <p:cNvSpPr>
            <a:spLocks noChangeArrowheads="1"/>
          </p:cNvSpPr>
          <p:nvPr/>
        </p:nvSpPr>
        <p:spPr bwMode="auto">
          <a:xfrm>
            <a:off x="757462" y="3226764"/>
            <a:ext cx="887518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defTabSz="914400" eaLnBrk="0" fontAlgn="base"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 This SQL query calculates the total rainfall during the monsoon season (June to September) for all of India.</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It selects the sum of the rainfall in June (JUN), July (JUL), August (AUG), and September (SEP). </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The SUM() function adds up the rainfall values for these four months across all records in the RAINFALL_DATA table. Since there's no WHERE clause to filter by state, it aggregates the rainfall data for all districts across all states in India. </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The result of this summation is aliased as JUN_SEP_TOTAL_RAINFALL. </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The data is retrieved from the RAINFALL_DATA table. </a:t>
            </a:r>
          </a:p>
          <a:p>
            <a:pPr marR="0" lvl="0" indent="0" defTabSz="914400" eaLnBrk="0" fontAlgn="base"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 The total rainfall in India during the monsoon season (June to September) is approximately 646001.30 mm.</a:t>
            </a:r>
          </a:p>
        </p:txBody>
      </p:sp>
    </p:spTree>
    <p:extLst>
      <p:ext uri="{BB962C8B-B14F-4D97-AF65-F5344CB8AC3E}">
        <p14:creationId xmlns:p14="http://schemas.microsoft.com/office/powerpoint/2010/main" val="159269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97AC-0CFA-C159-F4EC-3B6A272544D7}"/>
              </a:ext>
            </a:extLst>
          </p:cNvPr>
          <p:cNvSpPr>
            <a:spLocks noGrp="1"/>
          </p:cNvSpPr>
          <p:nvPr>
            <p:ph type="title"/>
          </p:nvPr>
        </p:nvSpPr>
        <p:spPr/>
        <p:txBody>
          <a:bodyPr/>
          <a:lstStyle/>
          <a:p>
            <a:r>
              <a:rPr lang="en-IN" sz="1800" b="1" dirty="0">
                <a:solidFill>
                  <a:srgbClr val="000000"/>
                </a:solidFill>
                <a:latin typeface="Calibri" panose="020F0502020204030204" pitchFamily="34" charset="0"/>
                <a:cs typeface="Times New Roman" panose="02020603050405020304" pitchFamily="18" charset="0"/>
              </a:rPr>
              <a:t>15.Districts with rainfall below 100 mm in all 4 winter months (Nov–Feb):</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4805432-D672-3CC3-29A0-C80C772E6116}"/>
              </a:ext>
            </a:extLst>
          </p:cNvPr>
          <p:cNvPicPr>
            <a:picLocks noGrp="1" noChangeAspect="1"/>
          </p:cNvPicPr>
          <p:nvPr>
            <p:ph idx="1"/>
          </p:nvPr>
        </p:nvPicPr>
        <p:blipFill>
          <a:blip r:embed="rId2"/>
          <a:stretch>
            <a:fillRect/>
          </a:stretch>
        </p:blipFill>
        <p:spPr>
          <a:xfrm>
            <a:off x="677334" y="1039434"/>
            <a:ext cx="6916115" cy="1619476"/>
          </a:xfrm>
        </p:spPr>
      </p:pic>
      <p:pic>
        <p:nvPicPr>
          <p:cNvPr id="7" name="Picture 6">
            <a:extLst>
              <a:ext uri="{FF2B5EF4-FFF2-40B4-BE49-F238E27FC236}">
                <a16:creationId xmlns:a16="http://schemas.microsoft.com/office/drawing/2014/main" id="{CE57CEA9-0E88-4C6B-4A8E-27E98D28736C}"/>
              </a:ext>
            </a:extLst>
          </p:cNvPr>
          <p:cNvPicPr>
            <a:picLocks noChangeAspect="1"/>
          </p:cNvPicPr>
          <p:nvPr/>
        </p:nvPicPr>
        <p:blipFill>
          <a:blip r:embed="rId3"/>
          <a:stretch>
            <a:fillRect/>
          </a:stretch>
        </p:blipFill>
        <p:spPr>
          <a:xfrm>
            <a:off x="8001259" y="908173"/>
            <a:ext cx="3877216" cy="5820587"/>
          </a:xfrm>
          <a:prstGeom prst="rect">
            <a:avLst/>
          </a:prstGeom>
        </p:spPr>
      </p:pic>
      <p:sp>
        <p:nvSpPr>
          <p:cNvPr id="8" name="Rectangle 1">
            <a:extLst>
              <a:ext uri="{FF2B5EF4-FFF2-40B4-BE49-F238E27FC236}">
                <a16:creationId xmlns:a16="http://schemas.microsoft.com/office/drawing/2014/main" id="{95A66007-CC82-B5D4-3BBA-26F0E7964594}"/>
              </a:ext>
            </a:extLst>
          </p:cNvPr>
          <p:cNvSpPr>
            <a:spLocks noChangeArrowheads="1"/>
          </p:cNvSpPr>
          <p:nvPr/>
        </p:nvSpPr>
        <p:spPr bwMode="auto">
          <a:xfrm>
            <a:off x="677335" y="2645964"/>
            <a:ext cx="703468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defTabSz="914400" eaLnBrk="0" fontAlgn="base"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 This SQL query identifies the districts where the rainfall in November, December, January, and February is below 100 mm in all four of these months.</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It selects the DISTRICT, NOV, DEC, JAN, and FEB columns from the RAINFALL_DATA table. </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The WHERE clause filters the results based on four conditions connected by the AND operator. </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NOV &lt; 100 ensures that the rainfall in November is less than 100 mm. </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AND DEC &lt; 100 ensures that the rainfall in December is also less than 100 mm. </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AND JAN &lt; 100 ensures the same for January. </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AND FEB &lt; 100 ensures the same for February. </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Only the districts that satisfy all four of these conditions are included in the result. </a:t>
            </a:r>
          </a:p>
          <a:p>
            <a:pPr marR="0" lvl="0" indent="0" defTabSz="914400" eaLnBrk="0" fontAlgn="base"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 The districts with rainfall below 100 mm in November, December, January, and February are </a:t>
            </a:r>
            <a:r>
              <a:rPr lang="en-US" altLang="en-US" sz="1400" dirty="0" err="1">
                <a:latin typeface="Times New Roman" panose="02020603050405020304" pitchFamily="18" charset="0"/>
                <a:cs typeface="Times New Roman" panose="02020603050405020304" pitchFamily="18" charset="0"/>
              </a:rPr>
              <a:t>Darrang</a:t>
            </a:r>
            <a:r>
              <a:rPr lang="en-US" altLang="en-US" sz="1400" dirty="0">
                <a:latin typeface="Times New Roman" panose="02020603050405020304" pitchFamily="18" charset="0"/>
                <a:cs typeface="Times New Roman" panose="02020603050405020304" pitchFamily="18" charset="0"/>
              </a:rPr>
              <a:t>, Goalpara, </a:t>
            </a:r>
            <a:r>
              <a:rPr lang="en-US" altLang="en-US" sz="1400" dirty="0" err="1">
                <a:latin typeface="Times New Roman" panose="02020603050405020304" pitchFamily="18" charset="0"/>
                <a:cs typeface="Times New Roman" panose="02020603050405020304" pitchFamily="18" charset="0"/>
              </a:rPr>
              <a:t>Kamrup</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Barpeta</a:t>
            </a:r>
            <a:r>
              <a:rPr lang="en-US" altLang="en-US" sz="1400" dirty="0">
                <a:latin typeface="Times New Roman" panose="02020603050405020304" pitchFamily="18" charset="0"/>
                <a:cs typeface="Times New Roman" panose="02020603050405020304" pitchFamily="18" charset="0"/>
              </a:rPr>
              <a:t>, Dhubri, and Kokrajhar</a:t>
            </a:r>
          </a:p>
        </p:txBody>
      </p:sp>
    </p:spTree>
    <p:extLst>
      <p:ext uri="{BB962C8B-B14F-4D97-AF65-F5344CB8AC3E}">
        <p14:creationId xmlns:p14="http://schemas.microsoft.com/office/powerpoint/2010/main" val="413858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552F-C894-E447-0894-51E618AC5E82}"/>
              </a:ext>
            </a:extLst>
          </p:cNvPr>
          <p:cNvSpPr>
            <a:spLocks noGrp="1"/>
          </p:cNvSpPr>
          <p:nvPr>
            <p:ph type="title"/>
          </p:nvPr>
        </p:nvSpPr>
        <p:spPr/>
        <p:txBody>
          <a:bodyPr/>
          <a:lstStyle/>
          <a:p>
            <a:r>
              <a:rPr lang="en-IN" sz="1800" b="1" dirty="0">
                <a:solidFill>
                  <a:srgbClr val="000000"/>
                </a:solidFill>
                <a:latin typeface="Calibri" panose="020F0502020204030204" pitchFamily="34" charset="0"/>
                <a:cs typeface="Times New Roman" panose="02020603050405020304" pitchFamily="18" charset="0"/>
              </a:rPr>
              <a:t>16.Rank districts within each state by ANNUAL rainfall:</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E37D0BD-B6CE-AC74-EF90-A959B05E6397}"/>
              </a:ext>
            </a:extLst>
          </p:cNvPr>
          <p:cNvPicPr>
            <a:picLocks noGrp="1" noChangeAspect="1"/>
          </p:cNvPicPr>
          <p:nvPr>
            <p:ph idx="1"/>
          </p:nvPr>
        </p:nvPicPr>
        <p:blipFill>
          <a:blip r:embed="rId2"/>
          <a:stretch>
            <a:fillRect/>
          </a:stretch>
        </p:blipFill>
        <p:spPr>
          <a:xfrm>
            <a:off x="873784" y="1134518"/>
            <a:ext cx="6761209" cy="1321827"/>
          </a:xfrm>
        </p:spPr>
      </p:pic>
      <p:pic>
        <p:nvPicPr>
          <p:cNvPr id="7" name="Picture 6">
            <a:extLst>
              <a:ext uri="{FF2B5EF4-FFF2-40B4-BE49-F238E27FC236}">
                <a16:creationId xmlns:a16="http://schemas.microsoft.com/office/drawing/2014/main" id="{DC33ECCE-A722-99D8-5094-89B005871FB8}"/>
              </a:ext>
            </a:extLst>
          </p:cNvPr>
          <p:cNvPicPr>
            <a:picLocks noChangeAspect="1"/>
          </p:cNvPicPr>
          <p:nvPr/>
        </p:nvPicPr>
        <p:blipFill>
          <a:blip r:embed="rId3"/>
          <a:stretch>
            <a:fillRect/>
          </a:stretch>
        </p:blipFill>
        <p:spPr>
          <a:xfrm>
            <a:off x="8773064" y="1270000"/>
            <a:ext cx="3313729" cy="4877786"/>
          </a:xfrm>
          <a:prstGeom prst="rect">
            <a:avLst/>
          </a:prstGeom>
        </p:spPr>
      </p:pic>
      <p:sp>
        <p:nvSpPr>
          <p:cNvPr id="9" name="Rectangle 2">
            <a:extLst>
              <a:ext uri="{FF2B5EF4-FFF2-40B4-BE49-F238E27FC236}">
                <a16:creationId xmlns:a16="http://schemas.microsoft.com/office/drawing/2014/main" id="{5B5104B4-23D0-6C07-68C7-01431036B368}"/>
              </a:ext>
            </a:extLst>
          </p:cNvPr>
          <p:cNvSpPr>
            <a:spLocks noChangeArrowheads="1"/>
          </p:cNvSpPr>
          <p:nvPr/>
        </p:nvSpPr>
        <p:spPr bwMode="auto">
          <a:xfrm>
            <a:off x="813399" y="2590800"/>
            <a:ext cx="795966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 This SQL query ranks the districts within each state based on their annual rainfall.</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selects the STATE_UT_NAME, DISTRICT, and calculates the rank using the RANK() window function.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PARTITION BY STATE_UT_NAME clause divides the data into partitions based on each state. The ranking is performed independently within each state.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ORDER BY ANNUAL clause specifies that the ranking within each state should be based on the annual rainfall (which is the sum of rainfall from January to December). Districts with higher annual rainfall will receive a lower rank number (e.g., rank 1 for the highest rainfall).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AS DISTRICT_RANK assigns the alias "DISTRICT_RANK" to the calculated rank.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data is retrieved from the RAINFALL_DATA table. </a:t>
            </a: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 (Top 3 districts by annual rainfall within each state):</a:t>
            </a: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ANDAMAN AND NICOBAR ISLANDS</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NICOBAR (Rank 1)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N &amp; M ANDAMAN (Rank 2)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SOUTH ANDAMAN (Rank 3) </a:t>
            </a:r>
          </a:p>
        </p:txBody>
      </p:sp>
    </p:spTree>
    <p:extLst>
      <p:ext uri="{BB962C8B-B14F-4D97-AF65-F5344CB8AC3E}">
        <p14:creationId xmlns:p14="http://schemas.microsoft.com/office/powerpoint/2010/main" val="324218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4485-5633-A8F2-6BEF-CD02A0466907}"/>
              </a:ext>
            </a:extLst>
          </p:cNvPr>
          <p:cNvSpPr>
            <a:spLocks noGrp="1"/>
          </p:cNvSpPr>
          <p:nvPr>
            <p:ph type="title"/>
          </p:nvPr>
        </p:nvSpPr>
        <p:spPr/>
        <p:txBody>
          <a:bodyPr/>
          <a:lstStyle/>
          <a:p>
            <a:r>
              <a:rPr lang="en-US" dirty="0"/>
              <a:t>Project Overview</a:t>
            </a:r>
          </a:p>
        </p:txBody>
      </p:sp>
      <p:sp>
        <p:nvSpPr>
          <p:cNvPr id="4" name="Rectangle 1">
            <a:extLst>
              <a:ext uri="{FF2B5EF4-FFF2-40B4-BE49-F238E27FC236}">
                <a16:creationId xmlns:a16="http://schemas.microsoft.com/office/drawing/2014/main" id="{3B4E2965-77D6-4C3F-B574-5AEEB8EADD98}"/>
              </a:ext>
            </a:extLst>
          </p:cNvPr>
          <p:cNvSpPr>
            <a:spLocks noGrp="1" noChangeArrowheads="1"/>
          </p:cNvSpPr>
          <p:nvPr>
            <p:ph idx="1"/>
          </p:nvPr>
        </p:nvSpPr>
        <p:spPr bwMode="auto">
          <a:xfrm>
            <a:off x="1031017" y="1775652"/>
            <a:ext cx="9570847" cy="409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To analyze Indian district-level rainfall data using SQL to derive insights from monthly, seasonal, and annual rainfall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Dataset Includes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Monthly Rainfall (Jan–Dec)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Seasonal Rainfall (Jan–Feb, Mar–May, Jun–Sep, Oct–Dec)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Annual Rainfall Totals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panose="020B0604020202020204" pitchFamily="34" charset="0"/>
              </a:rPr>
              <a:t>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District</a:t>
            </a: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Tools Used</a:t>
            </a:r>
          </a:p>
          <a:p>
            <a:pPr marL="0" indent="0" defTabSz="914400" eaLnBrk="0" fontAlgn="base" hangingPunct="0">
              <a:spcBef>
                <a:spcPct val="0"/>
              </a:spcBef>
              <a:spcAft>
                <a:spcPct val="0"/>
              </a:spcAft>
              <a:buClrTx/>
              <a:buSzTx/>
              <a:buFontTx/>
              <a:buChar char="•"/>
            </a:pPr>
            <a:r>
              <a:rPr lang="en-US" dirty="0"/>
              <a:t>MYSQL Workbench / SQLite</a:t>
            </a:r>
          </a:p>
          <a:p>
            <a:pPr marL="0" indent="0" defTabSz="914400" eaLnBrk="0" fontAlgn="base" hangingPunct="0">
              <a:spcBef>
                <a:spcPct val="0"/>
              </a:spcBef>
              <a:spcAft>
                <a:spcPct val="0"/>
              </a:spcAft>
              <a:buClrTx/>
              <a:buSzTx/>
              <a:buFontTx/>
              <a:buChar char="•"/>
            </a:pPr>
            <a:r>
              <a:rPr lang="en-US" dirty="0" err="1"/>
              <a:t>MyExcel</a:t>
            </a:r>
            <a:r>
              <a:rPr lang="en-US" dirty="0"/>
              <a:t> (for viewing results)</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0802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A2A9-AEB7-5253-B994-54E1408EDD8A}"/>
              </a:ext>
            </a:extLst>
          </p:cNvPr>
          <p:cNvSpPr>
            <a:spLocks noGrp="1"/>
          </p:cNvSpPr>
          <p:nvPr>
            <p:ph type="title"/>
          </p:nvPr>
        </p:nvSpPr>
        <p:spPr/>
        <p:txBody>
          <a:bodyPr/>
          <a:lstStyle/>
          <a:p>
            <a:r>
              <a:rPr lang="en-IN" sz="1800" b="1" dirty="0">
                <a:solidFill>
                  <a:srgbClr val="000000"/>
                </a:solidFill>
                <a:latin typeface="Calibri" panose="020F0502020204030204" pitchFamily="34" charset="0"/>
                <a:cs typeface="Times New Roman" panose="02020603050405020304" pitchFamily="18" charset="0"/>
              </a:rPr>
              <a:t>17.Districts where total Mar–May rainfall exceeds Jan–Feb:</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BAC94DE-B02C-B1A7-A931-1C5EFB51046A}"/>
              </a:ext>
            </a:extLst>
          </p:cNvPr>
          <p:cNvPicPr>
            <a:picLocks noGrp="1" noChangeAspect="1"/>
          </p:cNvPicPr>
          <p:nvPr>
            <p:ph idx="1"/>
          </p:nvPr>
        </p:nvPicPr>
        <p:blipFill>
          <a:blip r:embed="rId2"/>
          <a:stretch>
            <a:fillRect/>
          </a:stretch>
        </p:blipFill>
        <p:spPr>
          <a:xfrm>
            <a:off x="789478" y="1091596"/>
            <a:ext cx="5668166" cy="1438476"/>
          </a:xfrm>
        </p:spPr>
      </p:pic>
      <p:pic>
        <p:nvPicPr>
          <p:cNvPr id="7" name="Picture 6">
            <a:extLst>
              <a:ext uri="{FF2B5EF4-FFF2-40B4-BE49-F238E27FC236}">
                <a16:creationId xmlns:a16="http://schemas.microsoft.com/office/drawing/2014/main" id="{519F5360-AB02-A5F3-65B6-E460FC476791}"/>
              </a:ext>
            </a:extLst>
          </p:cNvPr>
          <p:cNvPicPr>
            <a:picLocks noChangeAspect="1"/>
          </p:cNvPicPr>
          <p:nvPr/>
        </p:nvPicPr>
        <p:blipFill>
          <a:blip r:embed="rId3"/>
          <a:stretch>
            <a:fillRect/>
          </a:stretch>
        </p:blipFill>
        <p:spPr>
          <a:xfrm>
            <a:off x="7547428" y="609600"/>
            <a:ext cx="4401164" cy="5849166"/>
          </a:xfrm>
          <a:prstGeom prst="rect">
            <a:avLst/>
          </a:prstGeom>
        </p:spPr>
      </p:pic>
      <p:sp>
        <p:nvSpPr>
          <p:cNvPr id="8" name="Rectangle 1">
            <a:extLst>
              <a:ext uri="{FF2B5EF4-FFF2-40B4-BE49-F238E27FC236}">
                <a16:creationId xmlns:a16="http://schemas.microsoft.com/office/drawing/2014/main" id="{0835550E-E914-8BA8-7C00-380895A894A7}"/>
              </a:ext>
            </a:extLst>
          </p:cNvPr>
          <p:cNvSpPr>
            <a:spLocks noChangeArrowheads="1"/>
          </p:cNvSpPr>
          <p:nvPr/>
        </p:nvSpPr>
        <p:spPr bwMode="auto">
          <a:xfrm>
            <a:off x="789478" y="2637794"/>
            <a:ext cx="656819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 This SQL query identifies the districts where the total rainfall in March, April, and May is greater than the total rainfall in January and February.</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selects the DISTRICT, and the rainfall amounts for JAN, FEB, MAR, APR, and MAY from the RAINFALL_DATA table.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WHERE (MAR + APR + MAY) &gt; (JAN + FEB) clause filters the results. For each district, it calculates the sum of rainfall in March, April, and May and compares it to the sum of rainfall in January and February.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Only the districts where the first sum is strictly greater than the second sum are included in the final output. </a:t>
            </a: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 The districts where the total rainfall from March to May exceeds the total rainfall from January to February are Nicobar, South </a:t>
            </a:r>
            <a:r>
              <a:rPr lang="en-US" altLang="en-US" sz="1400" dirty="0" err="1">
                <a:latin typeface="Times New Roman" panose="02020603050405020304" pitchFamily="18" charset="0"/>
                <a:cs typeface="Times New Roman" panose="02020603050405020304" pitchFamily="18" charset="0"/>
              </a:rPr>
              <a:t>Andaman,Changlang</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Papum</a:t>
            </a:r>
            <a:r>
              <a:rPr lang="en-US" altLang="en-US" sz="1400" dirty="0">
                <a:latin typeface="Times New Roman" panose="02020603050405020304" pitchFamily="18" charset="0"/>
                <a:cs typeface="Times New Roman" panose="02020603050405020304" pitchFamily="18" charset="0"/>
              </a:rPr>
              <a:t> Pare, Low </a:t>
            </a:r>
            <a:r>
              <a:rPr lang="en-US" altLang="en-US" sz="1400" dirty="0" err="1">
                <a:latin typeface="Times New Roman" panose="02020603050405020304" pitchFamily="18" charset="0"/>
                <a:cs typeface="Times New Roman" panose="02020603050405020304" pitchFamily="18" charset="0"/>
              </a:rPr>
              <a:t>Subansiri</a:t>
            </a:r>
            <a:r>
              <a:rPr lang="en-US" altLang="en-US" sz="1400" dirty="0">
                <a:latin typeface="Times New Roman" panose="02020603050405020304" pitchFamily="18" charset="0"/>
                <a:cs typeface="Times New Roman" panose="02020603050405020304" pitchFamily="18" charset="0"/>
              </a:rPr>
              <a:t>, Upper Siang, West Siang, </a:t>
            </a:r>
            <a:r>
              <a:rPr lang="en-US" altLang="en-US" sz="1400" dirty="0" err="1">
                <a:latin typeface="Times New Roman" panose="02020603050405020304" pitchFamily="18" charset="0"/>
                <a:cs typeface="Times New Roman" panose="02020603050405020304" pitchFamily="18" charset="0"/>
              </a:rPr>
              <a:t>Dibang</a:t>
            </a:r>
            <a:r>
              <a:rPr lang="en-US" altLang="en-US" sz="1400" dirty="0">
                <a:latin typeface="Times New Roman" panose="02020603050405020304" pitchFamily="18" charset="0"/>
                <a:cs typeface="Times New Roman" panose="02020603050405020304" pitchFamily="18" charset="0"/>
              </a:rPr>
              <a:t> Valley, West </a:t>
            </a:r>
            <a:r>
              <a:rPr lang="en-US" altLang="en-US" sz="1400" dirty="0" err="1">
                <a:latin typeface="Times New Roman" panose="02020603050405020304" pitchFamily="18" charset="0"/>
                <a:cs typeface="Times New Roman" panose="02020603050405020304" pitchFamily="18" charset="0"/>
              </a:rPr>
              <a:t>Kameng</a:t>
            </a:r>
            <a:r>
              <a:rPr lang="en-US" altLang="en-US" sz="1400" dirty="0">
                <a:latin typeface="Times New Roman" panose="02020603050405020304" pitchFamily="18" charset="0"/>
                <a:cs typeface="Times New Roman" panose="02020603050405020304" pitchFamily="18" charset="0"/>
              </a:rPr>
              <a:t>, East </a:t>
            </a:r>
            <a:r>
              <a:rPr lang="en-US" altLang="en-US" sz="1400" dirty="0" err="1">
                <a:latin typeface="Times New Roman" panose="02020603050405020304" pitchFamily="18" charset="0"/>
                <a:cs typeface="Times New Roman" panose="02020603050405020304" pitchFamily="18" charset="0"/>
              </a:rPr>
              <a:t>Kameng</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Tawang</a:t>
            </a:r>
            <a:r>
              <a:rPr lang="en-US" altLang="en-US" sz="1400" dirty="0">
                <a:latin typeface="Times New Roman" panose="02020603050405020304" pitchFamily="18" charset="0"/>
                <a:cs typeface="Times New Roman" panose="02020603050405020304" pitchFamily="18" charset="0"/>
              </a:rPr>
              <a:t>(W </a:t>
            </a:r>
            <a:r>
              <a:rPr lang="en-US" altLang="en-US" sz="1400" dirty="0" err="1">
                <a:latin typeface="Times New Roman" panose="02020603050405020304" pitchFamily="18" charset="0"/>
                <a:cs typeface="Times New Roman" panose="02020603050405020304" pitchFamily="18" charset="0"/>
              </a:rPr>
              <a:t>Kameng</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Kurung</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Kumey</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Cachar</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Darrang</a:t>
            </a:r>
            <a:r>
              <a:rPr lang="en-US" altLang="en-US" sz="1400" dirty="0">
                <a:latin typeface="Times New Roman" panose="02020603050405020304" pitchFamily="18" charset="0"/>
                <a:cs typeface="Times New Roman" panose="02020603050405020304" pitchFamily="18" charset="0"/>
              </a:rPr>
              <a:t>, Goalpara, </a:t>
            </a:r>
            <a:r>
              <a:rPr lang="en-US" altLang="en-US" sz="1400" dirty="0" err="1">
                <a:latin typeface="Times New Roman" panose="02020603050405020304" pitchFamily="18" charset="0"/>
                <a:cs typeface="Times New Roman" panose="02020603050405020304" pitchFamily="18" charset="0"/>
              </a:rPr>
              <a:t>Kamrup</a:t>
            </a:r>
            <a:r>
              <a:rPr lang="en-US" altLang="en-US" sz="1400" dirty="0">
                <a:latin typeface="Times New Roman" panose="02020603050405020304" pitchFamily="18" charset="0"/>
                <a:cs typeface="Times New Roman" panose="02020603050405020304" pitchFamily="18" charset="0"/>
              </a:rPr>
              <a:t>, Lakhimpur, North </a:t>
            </a:r>
            <a:r>
              <a:rPr lang="en-US" altLang="en-US" sz="1400" dirty="0" err="1">
                <a:latin typeface="Times New Roman" panose="02020603050405020304" pitchFamily="18" charset="0"/>
                <a:cs typeface="Times New Roman" panose="02020603050405020304" pitchFamily="18" charset="0"/>
              </a:rPr>
              <a:t>Cachar</a:t>
            </a:r>
            <a:r>
              <a:rPr lang="en-US" altLang="en-US" sz="1400" dirty="0">
                <a:latin typeface="Times New Roman" panose="02020603050405020304" pitchFamily="18" charset="0"/>
                <a:cs typeface="Times New Roman" panose="02020603050405020304" pitchFamily="18" charset="0"/>
              </a:rPr>
              <a:t>, and Nagaon.</a:t>
            </a:r>
          </a:p>
        </p:txBody>
      </p:sp>
    </p:spTree>
    <p:extLst>
      <p:ext uri="{BB962C8B-B14F-4D97-AF65-F5344CB8AC3E}">
        <p14:creationId xmlns:p14="http://schemas.microsoft.com/office/powerpoint/2010/main" val="3056986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3171-C690-D169-4363-DC519D854DF5}"/>
              </a:ext>
            </a:extLst>
          </p:cNvPr>
          <p:cNvSpPr>
            <a:spLocks noGrp="1"/>
          </p:cNvSpPr>
          <p:nvPr>
            <p:ph type="title"/>
          </p:nvPr>
        </p:nvSpPr>
        <p:spPr/>
        <p:txBody>
          <a:bodyPr/>
          <a:lstStyle/>
          <a:p>
            <a:r>
              <a:rPr lang="en-IN" sz="1800" b="1" dirty="0">
                <a:solidFill>
                  <a:srgbClr val="000000"/>
                </a:solidFill>
                <a:latin typeface="Calibri" panose="020F0502020204030204" pitchFamily="34" charset="0"/>
                <a:cs typeface="Times New Roman" panose="02020603050405020304" pitchFamily="18" charset="0"/>
              </a:rPr>
              <a:t>18.States with more than 5 districts having over 2500 mm rainfall:</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03D84D5-D571-96EA-1B66-78A7FAE4DA08}"/>
              </a:ext>
            </a:extLst>
          </p:cNvPr>
          <p:cNvPicPr>
            <a:picLocks noChangeAspect="1"/>
          </p:cNvPicPr>
          <p:nvPr/>
        </p:nvPicPr>
        <p:blipFill>
          <a:blip r:embed="rId2"/>
          <a:stretch>
            <a:fillRect/>
          </a:stretch>
        </p:blipFill>
        <p:spPr>
          <a:xfrm>
            <a:off x="828137" y="988072"/>
            <a:ext cx="8098998" cy="2114845"/>
          </a:xfrm>
          <a:prstGeom prst="rect">
            <a:avLst/>
          </a:prstGeom>
        </p:spPr>
      </p:pic>
      <p:pic>
        <p:nvPicPr>
          <p:cNvPr id="7" name="Picture 6">
            <a:extLst>
              <a:ext uri="{FF2B5EF4-FFF2-40B4-BE49-F238E27FC236}">
                <a16:creationId xmlns:a16="http://schemas.microsoft.com/office/drawing/2014/main" id="{229DE4E5-ABFC-793D-A1DF-7F72D66BB4C3}"/>
              </a:ext>
            </a:extLst>
          </p:cNvPr>
          <p:cNvPicPr>
            <a:picLocks noChangeAspect="1"/>
          </p:cNvPicPr>
          <p:nvPr/>
        </p:nvPicPr>
        <p:blipFill>
          <a:blip r:embed="rId3"/>
          <a:stretch>
            <a:fillRect/>
          </a:stretch>
        </p:blipFill>
        <p:spPr>
          <a:xfrm>
            <a:off x="8809784" y="1439627"/>
            <a:ext cx="3162741" cy="1352739"/>
          </a:xfrm>
          <a:prstGeom prst="rect">
            <a:avLst/>
          </a:prstGeom>
        </p:spPr>
      </p:pic>
      <p:sp>
        <p:nvSpPr>
          <p:cNvPr id="8" name="Rectangle 2">
            <a:extLst>
              <a:ext uri="{FF2B5EF4-FFF2-40B4-BE49-F238E27FC236}">
                <a16:creationId xmlns:a16="http://schemas.microsoft.com/office/drawing/2014/main" id="{5680B0F7-41B4-B9C3-BD10-471850C2A46E}"/>
              </a:ext>
            </a:extLst>
          </p:cNvPr>
          <p:cNvSpPr>
            <a:spLocks noChangeArrowheads="1"/>
          </p:cNvSpPr>
          <p:nvPr/>
        </p:nvSpPr>
        <p:spPr bwMode="auto">
          <a:xfrm>
            <a:off x="828137" y="3144729"/>
            <a:ext cx="970052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 This SQL query identifies the states that have more than 5 districts with an average annual rainfall exceeding 2500 mm.</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selects the STATE_UT_NAME and counts the number of districts for each state, aliasing this count as DISTRICT_COUNT.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data is retrieved from the RAINFALL_DATA table.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WHERE (JAN + FEB + MAR + APR + MAY + JUN + JUL + AUG + SEP + OCT + NOV + 'DEC') &gt; 2500 clause filters the data to include only those district records where the sum of the monthly rainfall (which represents the annual rainfall) is greater than 2500.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GROUP BY STATE_UT_NAME clause groups the results by state, so the COUNT(DISTRICT) function counts the number of districts meeting the rainfall condition within each state.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HAVING COUNT(DISTRICT) &gt; 5 clause then filters these grouped results, keeping only those states where the count of districts with rainfall over 2500 mm is greater than 5.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Finally, ORDER BY DISTRICT_COUNT sorts the resulting states based on the number of such districts in ascending order. </a:t>
            </a: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 The following states have more than 5 districts with an average annual rainfall exceeding 2500 mm: Mizoram (7 districts), Arunachal Pradesh (11 districts), Kerala (11 districts), and Assam (13 districts).</a:t>
            </a:r>
          </a:p>
        </p:txBody>
      </p:sp>
    </p:spTree>
    <p:extLst>
      <p:ext uri="{BB962C8B-B14F-4D97-AF65-F5344CB8AC3E}">
        <p14:creationId xmlns:p14="http://schemas.microsoft.com/office/powerpoint/2010/main" val="3175187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A555-3BD5-B791-0AED-9C31334C2814}"/>
              </a:ext>
            </a:extLst>
          </p:cNvPr>
          <p:cNvSpPr>
            <a:spLocks noGrp="1"/>
          </p:cNvSpPr>
          <p:nvPr>
            <p:ph type="title"/>
          </p:nvPr>
        </p:nvSpPr>
        <p:spPr>
          <a:xfrm>
            <a:off x="754972" y="665123"/>
            <a:ext cx="8596668" cy="1320800"/>
          </a:xfrm>
        </p:spPr>
        <p:txBody>
          <a:bodyPr/>
          <a:lstStyle/>
          <a:p>
            <a:r>
              <a:rPr lang="en-IN" sz="1800" b="1" dirty="0">
                <a:solidFill>
                  <a:srgbClr val="000000"/>
                </a:solidFill>
                <a:latin typeface="Calibri" panose="020F0502020204030204" pitchFamily="34" charset="0"/>
                <a:cs typeface="Times New Roman" panose="02020603050405020304" pitchFamily="18" charset="0"/>
              </a:rPr>
              <a:t>19.Districts where May is the wettest month:</a:t>
            </a:r>
            <a:br>
              <a:rPr lang="en-US" sz="1800" u="none" strike="noStrike" dirty="0">
                <a:effectLst/>
                <a:latin typeface="Calibri" panose="020F0502020204030204" pitchFamily="34" charset="0"/>
                <a:ea typeface="Calibri" panose="020F0502020204030204" pitchFamily="34" charset="0"/>
              </a:rPr>
            </a:br>
            <a:endParaRPr lang="en-US" dirty="0"/>
          </a:p>
        </p:txBody>
      </p:sp>
      <p:pic>
        <p:nvPicPr>
          <p:cNvPr id="9" name="Picture 8">
            <a:extLst>
              <a:ext uri="{FF2B5EF4-FFF2-40B4-BE49-F238E27FC236}">
                <a16:creationId xmlns:a16="http://schemas.microsoft.com/office/drawing/2014/main" id="{669540F5-363F-E787-DC00-0F6ADA4262C5}"/>
              </a:ext>
            </a:extLst>
          </p:cNvPr>
          <p:cNvPicPr>
            <a:picLocks noChangeAspect="1"/>
          </p:cNvPicPr>
          <p:nvPr/>
        </p:nvPicPr>
        <p:blipFill>
          <a:blip r:embed="rId2"/>
          <a:stretch>
            <a:fillRect/>
          </a:stretch>
        </p:blipFill>
        <p:spPr>
          <a:xfrm>
            <a:off x="754972" y="1205306"/>
            <a:ext cx="5953956" cy="1924319"/>
          </a:xfrm>
          <a:prstGeom prst="rect">
            <a:avLst/>
          </a:prstGeom>
        </p:spPr>
      </p:pic>
      <p:pic>
        <p:nvPicPr>
          <p:cNvPr id="11" name="Picture 10">
            <a:extLst>
              <a:ext uri="{FF2B5EF4-FFF2-40B4-BE49-F238E27FC236}">
                <a16:creationId xmlns:a16="http://schemas.microsoft.com/office/drawing/2014/main" id="{07AB4276-38B3-7AA4-6083-C8EB231449D8}"/>
              </a:ext>
            </a:extLst>
          </p:cNvPr>
          <p:cNvPicPr>
            <a:picLocks noChangeAspect="1"/>
          </p:cNvPicPr>
          <p:nvPr/>
        </p:nvPicPr>
        <p:blipFill>
          <a:blip r:embed="rId3"/>
          <a:stretch>
            <a:fillRect/>
          </a:stretch>
        </p:blipFill>
        <p:spPr>
          <a:xfrm>
            <a:off x="8383740" y="1662569"/>
            <a:ext cx="2286319" cy="1009791"/>
          </a:xfrm>
          <a:prstGeom prst="rect">
            <a:avLst/>
          </a:prstGeom>
        </p:spPr>
      </p:pic>
      <p:sp>
        <p:nvSpPr>
          <p:cNvPr id="14" name="Rectangle 1">
            <a:extLst>
              <a:ext uri="{FF2B5EF4-FFF2-40B4-BE49-F238E27FC236}">
                <a16:creationId xmlns:a16="http://schemas.microsoft.com/office/drawing/2014/main" id="{A9454C4B-6FA1-BAE4-185A-FC6EFB76282C}"/>
              </a:ext>
            </a:extLst>
          </p:cNvPr>
          <p:cNvSpPr>
            <a:spLocks noChangeArrowheads="1"/>
          </p:cNvSpPr>
          <p:nvPr/>
        </p:nvSpPr>
        <p:spPr bwMode="auto">
          <a:xfrm>
            <a:off x="754972" y="3252451"/>
            <a:ext cx="10618422"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 This SQL query identifies the districts where the rainfall in May is greater than or equal to the rainfall in all other months.</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selects the DISTRICT and the rainfall in MAY from the RAINFALL_DATA table.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WHERE clause applies a series of conditions using the &gt;= (greater than or equal to) operator.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MAY &gt;= JAN AND MAY &gt;= FEB AND MAY &gt;= MAR AND MAY &gt;= APR ensures that the rainfall in May is greater than or equal to the rainfall in January, February, March, and April.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AND MAY &gt;= JUN AND MAY &gt;= JUL AND MAY &gt;= AUG AND MAY &gt;= SEP further ensures that May's rainfall is greater than or equal to June, July, August, and September.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AND MAY &gt;= OCT AND MAY &gt;= NOV AND MAY &gt;= 'DEC' completes the comparison, ensuring May's rainfall is also greater than or equal to October, November, and December.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Only the districts that satisfy all these conditions (i.e., where May has the highest or equal highest rainfall among all months) are included in the result. </a:t>
            </a: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 In the district of Nicobar, the rainfall in May (358.5 mm) is the highest or equal to the highest compared to the rainfall in all other months.</a:t>
            </a:r>
          </a:p>
        </p:txBody>
      </p:sp>
    </p:spTree>
    <p:extLst>
      <p:ext uri="{BB962C8B-B14F-4D97-AF65-F5344CB8AC3E}">
        <p14:creationId xmlns:p14="http://schemas.microsoft.com/office/powerpoint/2010/main" val="1995168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C94A-B869-B9CB-9A02-38D4717955AE}"/>
              </a:ext>
            </a:extLst>
          </p:cNvPr>
          <p:cNvSpPr>
            <a:spLocks noGrp="1"/>
          </p:cNvSpPr>
          <p:nvPr>
            <p:ph type="title"/>
          </p:nvPr>
        </p:nvSpPr>
        <p:spPr>
          <a:xfrm>
            <a:off x="802627" y="609599"/>
            <a:ext cx="8596668" cy="1320800"/>
          </a:xfrm>
        </p:spPr>
        <p:txBody>
          <a:bodyPr/>
          <a:lstStyle/>
          <a:p>
            <a:r>
              <a:rPr lang="en-IN" sz="1800" b="1" dirty="0">
                <a:solidFill>
                  <a:srgbClr val="000000"/>
                </a:solidFill>
                <a:latin typeface="Calibri" panose="020F0502020204030204" pitchFamily="34" charset="0"/>
                <a:cs typeface="Times New Roman" panose="02020603050405020304" pitchFamily="18" charset="0"/>
              </a:rPr>
              <a:t>20.Average rainfall in all districts of Arunachal Pradesh:</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4DE5579-620B-2F77-6BB9-223E59444048}"/>
              </a:ext>
            </a:extLst>
          </p:cNvPr>
          <p:cNvPicPr>
            <a:picLocks noGrp="1" noChangeAspect="1"/>
          </p:cNvPicPr>
          <p:nvPr>
            <p:ph idx="1"/>
          </p:nvPr>
        </p:nvPicPr>
        <p:blipFill>
          <a:blip r:embed="rId2"/>
          <a:stretch>
            <a:fillRect/>
          </a:stretch>
        </p:blipFill>
        <p:spPr>
          <a:xfrm>
            <a:off x="802627" y="1077343"/>
            <a:ext cx="8596312" cy="1706113"/>
          </a:xfrm>
        </p:spPr>
      </p:pic>
      <p:pic>
        <p:nvPicPr>
          <p:cNvPr id="7" name="Picture 6">
            <a:extLst>
              <a:ext uri="{FF2B5EF4-FFF2-40B4-BE49-F238E27FC236}">
                <a16:creationId xmlns:a16="http://schemas.microsoft.com/office/drawing/2014/main" id="{4121EF71-B076-06C2-DE4D-6052A9A26199}"/>
              </a:ext>
            </a:extLst>
          </p:cNvPr>
          <p:cNvPicPr>
            <a:picLocks noChangeAspect="1"/>
          </p:cNvPicPr>
          <p:nvPr/>
        </p:nvPicPr>
        <p:blipFill>
          <a:blip r:embed="rId3"/>
          <a:stretch>
            <a:fillRect/>
          </a:stretch>
        </p:blipFill>
        <p:spPr>
          <a:xfrm>
            <a:off x="9737369" y="1677464"/>
            <a:ext cx="1943371" cy="924054"/>
          </a:xfrm>
          <a:prstGeom prst="rect">
            <a:avLst/>
          </a:prstGeom>
        </p:spPr>
      </p:pic>
      <p:sp>
        <p:nvSpPr>
          <p:cNvPr id="8" name="Rectangle 1">
            <a:extLst>
              <a:ext uri="{FF2B5EF4-FFF2-40B4-BE49-F238E27FC236}">
                <a16:creationId xmlns:a16="http://schemas.microsoft.com/office/drawing/2014/main" id="{93259643-9224-8235-43F4-E8490A6C1A43}"/>
              </a:ext>
            </a:extLst>
          </p:cNvPr>
          <p:cNvSpPr>
            <a:spLocks noChangeArrowheads="1"/>
          </p:cNvSpPr>
          <p:nvPr/>
        </p:nvSpPr>
        <p:spPr bwMode="auto">
          <a:xfrm>
            <a:off x="677334" y="3146606"/>
            <a:ext cx="1061521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Explanation: This SQL query calculates the average annual rainfall for all districts within the state of 'Arunachal Pradesh'.</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selects the average of the rainfall data for each month (JAN, FEB, MAR, APR, MAY, JUN, JUL, AUG, SEP, OCT, NOV, and DEC).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AVG() function computes the mean of these monthly rainfall values, effectively giving the average annual rainfall across the districts.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ROUND(..., 2) function then rounds this average annual rainfall to two decimal places for better readability.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result is aliased as </a:t>
            </a:r>
            <a:r>
              <a:rPr lang="en-US" altLang="en-US" sz="1400" dirty="0" err="1">
                <a:latin typeface="Times New Roman" panose="02020603050405020304" pitchFamily="18" charset="0"/>
                <a:cs typeface="Times New Roman" panose="02020603050405020304" pitchFamily="18" charset="0"/>
              </a:rPr>
              <a:t>avg_annual_rainfall</a:t>
            </a:r>
            <a:r>
              <a:rPr lang="en-US" altLang="en-US" sz="1400" dirty="0">
                <a:latin typeface="Times New Roman" panose="02020603050405020304" pitchFamily="18" charset="0"/>
                <a:cs typeface="Times New Roman" panose="02020603050405020304" pitchFamily="18" charset="0"/>
              </a:rPr>
              <a:t>.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FROM RAINFALL_DATA clause specifies that the data is being retrieved from a table named RAINFALL_DATA. </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WHERE STATE_UT_NAME = 'Arunachal Pradesh' clause filters the data to include only records where the state or union territory name is 'Arunachal Pradesh'. </a:t>
            </a: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Result Highlight: The average annual rainfall across all districts of Arunachal Pradesh is 2927.38 mm.</a:t>
            </a:r>
          </a:p>
        </p:txBody>
      </p:sp>
    </p:spTree>
    <p:extLst>
      <p:ext uri="{BB962C8B-B14F-4D97-AF65-F5344CB8AC3E}">
        <p14:creationId xmlns:p14="http://schemas.microsoft.com/office/powerpoint/2010/main" val="107295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8FC8-D032-63F8-3052-A85CA1469DF9}"/>
              </a:ext>
            </a:extLst>
          </p:cNvPr>
          <p:cNvSpPr>
            <a:spLocks noGrp="1"/>
          </p:cNvSpPr>
          <p:nvPr>
            <p:ph type="title"/>
          </p:nvPr>
        </p:nvSpPr>
        <p:spPr/>
        <p:txBody>
          <a:bodyPr/>
          <a:lstStyle/>
          <a:p>
            <a:r>
              <a:rPr lang="en-US" b="1" dirty="0"/>
              <a:t>Overall Conclusions:</a:t>
            </a:r>
            <a:br>
              <a:rPr lang="en-US" b="1" dirty="0"/>
            </a:br>
            <a:endParaRPr lang="en-US" dirty="0"/>
          </a:p>
        </p:txBody>
      </p:sp>
      <p:sp>
        <p:nvSpPr>
          <p:cNvPr id="3" name="Content Placeholder 2">
            <a:extLst>
              <a:ext uri="{FF2B5EF4-FFF2-40B4-BE49-F238E27FC236}">
                <a16:creationId xmlns:a16="http://schemas.microsoft.com/office/drawing/2014/main" id="{89215335-224B-5B00-5F4E-846B5206B160}"/>
              </a:ext>
            </a:extLst>
          </p:cNvPr>
          <p:cNvSpPr>
            <a:spLocks noGrp="1"/>
          </p:cNvSpPr>
          <p:nvPr>
            <p:ph idx="1"/>
          </p:nvPr>
        </p:nvSpPr>
        <p:spPr>
          <a:xfrm>
            <a:off x="1121433" y="1673525"/>
            <a:ext cx="9411419" cy="4367837"/>
          </a:xfrm>
        </p:spPr>
        <p:txBody>
          <a:bodyPr>
            <a:normAutofit/>
          </a:bodyPr>
          <a:lstStyle/>
          <a:p>
            <a:pPr>
              <a:buFont typeface="+mj-lt"/>
              <a:buAutoNum type="arabicPeriod"/>
            </a:pPr>
            <a:r>
              <a:rPr lang="en-US" b="1" dirty="0"/>
              <a:t>State-wise Analysis</a:t>
            </a:r>
            <a:r>
              <a:rPr lang="en-US" dirty="0"/>
              <a:t>: The data reveals that </a:t>
            </a:r>
            <a:r>
              <a:rPr lang="en-US" b="1" dirty="0"/>
              <a:t>Meghalaya</a:t>
            </a:r>
            <a:r>
              <a:rPr lang="en-US" dirty="0"/>
              <a:t> consistently receives the </a:t>
            </a:r>
            <a:r>
              <a:rPr lang="en-US" b="1" dirty="0"/>
              <a:t>highest annual rainfall</a:t>
            </a:r>
            <a:r>
              <a:rPr lang="en-US" dirty="0"/>
              <a:t>, while </a:t>
            </a:r>
            <a:r>
              <a:rPr lang="en-US" b="1" dirty="0"/>
              <a:t>Rajasthan</a:t>
            </a:r>
            <a:r>
              <a:rPr lang="en-US" dirty="0"/>
              <a:t> and </a:t>
            </a:r>
            <a:r>
              <a:rPr lang="en-US" b="1" dirty="0"/>
              <a:t>Ladakh</a:t>
            </a:r>
            <a:r>
              <a:rPr lang="en-US" dirty="0"/>
              <a:t> receive the least, highlighting regional climatic diversity.</a:t>
            </a:r>
          </a:p>
          <a:p>
            <a:pPr>
              <a:buFont typeface="+mj-lt"/>
              <a:buAutoNum type="arabicPeriod"/>
            </a:pPr>
            <a:r>
              <a:rPr lang="en-US" b="1" dirty="0"/>
              <a:t>Seasonal Trends</a:t>
            </a:r>
            <a:r>
              <a:rPr lang="en-US" dirty="0"/>
              <a:t>: </a:t>
            </a:r>
            <a:r>
              <a:rPr lang="en-US" b="1" dirty="0"/>
              <a:t>Monsoon months (June–September)</a:t>
            </a:r>
            <a:r>
              <a:rPr lang="en-US" dirty="0"/>
              <a:t> contribute the majority of rainfall, confirming their critical role in India’s water resources.</a:t>
            </a:r>
          </a:p>
          <a:p>
            <a:pPr>
              <a:buFont typeface="+mj-lt"/>
              <a:buAutoNum type="arabicPeriod"/>
            </a:pPr>
            <a:r>
              <a:rPr lang="en-US" b="1" dirty="0"/>
              <a:t>District-Level Insights</a:t>
            </a:r>
            <a:r>
              <a:rPr lang="en-US" dirty="0"/>
              <a:t>: Specific districts such as </a:t>
            </a:r>
            <a:r>
              <a:rPr lang="en-US" b="1" dirty="0" err="1"/>
              <a:t>Cherrapunji</a:t>
            </a:r>
            <a:r>
              <a:rPr lang="en-US" dirty="0"/>
              <a:t> and </a:t>
            </a:r>
            <a:r>
              <a:rPr lang="en-US" b="1" dirty="0" err="1"/>
              <a:t>Mawsynram</a:t>
            </a:r>
            <a:r>
              <a:rPr lang="en-US" dirty="0"/>
              <a:t> stand out for extreme rainfall, which is vital for infrastructure and disaster planning.</a:t>
            </a:r>
          </a:p>
          <a:p>
            <a:pPr>
              <a:buFont typeface="+mj-lt"/>
              <a:buAutoNum type="arabicPeriod"/>
            </a:pPr>
            <a:r>
              <a:rPr lang="en-US" b="1" dirty="0"/>
              <a:t>Yearly Variation</a:t>
            </a:r>
            <a:r>
              <a:rPr lang="en-US" dirty="0"/>
              <a:t>: Rainfall patterns vary year by year in several regions, indicating the influence of climatic changes and the need for long-term observation.</a:t>
            </a:r>
          </a:p>
          <a:p>
            <a:pPr>
              <a:buFont typeface="+mj-lt"/>
              <a:buAutoNum type="arabicPeriod"/>
            </a:pPr>
            <a:r>
              <a:rPr lang="en-US" b="1" dirty="0"/>
              <a:t>Strategic Planning</a:t>
            </a:r>
            <a:r>
              <a:rPr lang="en-US" dirty="0"/>
              <a:t>: These insights help support better </a:t>
            </a:r>
            <a:r>
              <a:rPr lang="en-US" b="1" dirty="0"/>
              <a:t>agricultural planning</a:t>
            </a:r>
            <a:r>
              <a:rPr lang="en-US" dirty="0"/>
              <a:t>, </a:t>
            </a:r>
            <a:r>
              <a:rPr lang="en-US" b="1" dirty="0"/>
              <a:t>water management</a:t>
            </a:r>
            <a:r>
              <a:rPr lang="en-US" dirty="0"/>
              <a:t>, and </a:t>
            </a:r>
            <a:r>
              <a:rPr lang="en-US" b="1" dirty="0"/>
              <a:t>policy-making</a:t>
            </a:r>
            <a:r>
              <a:rPr lang="en-US" dirty="0"/>
              <a:t>, especially in flood-prone or drought-affected regions.</a:t>
            </a:r>
          </a:p>
        </p:txBody>
      </p:sp>
    </p:spTree>
    <p:extLst>
      <p:ext uri="{BB962C8B-B14F-4D97-AF65-F5344CB8AC3E}">
        <p14:creationId xmlns:p14="http://schemas.microsoft.com/office/powerpoint/2010/main" val="2418180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F6F0-8022-523B-0EFB-3D0F9972A954}"/>
              </a:ext>
            </a:extLst>
          </p:cNvPr>
          <p:cNvSpPr>
            <a:spLocks noGrp="1"/>
          </p:cNvSpPr>
          <p:nvPr>
            <p:ph type="title"/>
          </p:nvPr>
        </p:nvSpPr>
        <p:spPr>
          <a:xfrm>
            <a:off x="3075477" y="2585049"/>
            <a:ext cx="5076485" cy="1132936"/>
          </a:xfrm>
        </p:spPr>
        <p:txBody>
          <a:bodyPr>
            <a:normAutofit/>
          </a:bodyPr>
          <a:lstStyle/>
          <a:p>
            <a:r>
              <a:rPr lang="en-US" sz="6600" dirty="0"/>
              <a:t>Thank You</a:t>
            </a:r>
          </a:p>
        </p:txBody>
      </p:sp>
    </p:spTree>
    <p:extLst>
      <p:ext uri="{BB962C8B-B14F-4D97-AF65-F5344CB8AC3E}">
        <p14:creationId xmlns:p14="http://schemas.microsoft.com/office/powerpoint/2010/main" val="36789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6B967-F78B-8005-C7BD-624324D1E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A8A112-0E98-979D-397F-1CF06F3B4729}"/>
              </a:ext>
            </a:extLst>
          </p:cNvPr>
          <p:cNvSpPr>
            <a:spLocks noGrp="1"/>
          </p:cNvSpPr>
          <p:nvPr>
            <p:ph type="title"/>
          </p:nvPr>
        </p:nvSpPr>
        <p:spPr/>
        <p:txBody>
          <a:bodyPr/>
          <a:lstStyle/>
          <a:p>
            <a:r>
              <a:rPr lang="en-US" dirty="0" err="1"/>
              <a:t>DataSet</a:t>
            </a:r>
            <a:endParaRPr lang="en-US" dirty="0"/>
          </a:p>
        </p:txBody>
      </p:sp>
      <p:pic>
        <p:nvPicPr>
          <p:cNvPr id="6" name="Picture 5">
            <a:extLst>
              <a:ext uri="{FF2B5EF4-FFF2-40B4-BE49-F238E27FC236}">
                <a16:creationId xmlns:a16="http://schemas.microsoft.com/office/drawing/2014/main" id="{44426E60-8CE8-1130-ABED-5E5A0CB847C2}"/>
              </a:ext>
            </a:extLst>
          </p:cNvPr>
          <p:cNvPicPr>
            <a:picLocks noChangeAspect="1"/>
          </p:cNvPicPr>
          <p:nvPr/>
        </p:nvPicPr>
        <p:blipFill>
          <a:blip r:embed="rId2"/>
          <a:stretch>
            <a:fillRect/>
          </a:stretch>
        </p:blipFill>
        <p:spPr>
          <a:xfrm>
            <a:off x="1345722" y="1371601"/>
            <a:ext cx="8596668" cy="4807788"/>
          </a:xfrm>
          <a:prstGeom prst="rect">
            <a:avLst/>
          </a:prstGeom>
        </p:spPr>
      </p:pic>
    </p:spTree>
    <p:extLst>
      <p:ext uri="{BB962C8B-B14F-4D97-AF65-F5344CB8AC3E}">
        <p14:creationId xmlns:p14="http://schemas.microsoft.com/office/powerpoint/2010/main" val="68538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B08A-29CC-A977-EAEE-2F7E87E4D2BB}"/>
              </a:ext>
            </a:extLst>
          </p:cNvPr>
          <p:cNvSpPr>
            <a:spLocks noGrp="1"/>
          </p:cNvSpPr>
          <p:nvPr>
            <p:ph type="title"/>
          </p:nvPr>
        </p:nvSpPr>
        <p:spPr/>
        <p:txBody>
          <a:bodyPr/>
          <a:lstStyle/>
          <a:p>
            <a:r>
              <a:rPr lang="en-IN" sz="1800" b="1" i="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1.Total annual rainfall per state (descending order):</a:t>
            </a:r>
            <a:br>
              <a:rPr lang="en-US" sz="1800" b="1" i="1" u="none" strike="noStrike"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8F771C2C-A67D-2357-A452-4F2EA7A647EF}"/>
              </a:ext>
            </a:extLst>
          </p:cNvPr>
          <p:cNvPicPr>
            <a:picLocks noGrp="1" noChangeAspect="1"/>
          </p:cNvPicPr>
          <p:nvPr>
            <p:ph idx="1"/>
          </p:nvPr>
        </p:nvPicPr>
        <p:blipFill>
          <a:blip r:embed="rId2"/>
          <a:stretch>
            <a:fillRect/>
          </a:stretch>
        </p:blipFill>
        <p:spPr>
          <a:xfrm>
            <a:off x="1082756" y="1397357"/>
            <a:ext cx="6411220" cy="1600423"/>
          </a:xfrm>
        </p:spPr>
      </p:pic>
      <p:pic>
        <p:nvPicPr>
          <p:cNvPr id="7" name="Picture 6">
            <a:extLst>
              <a:ext uri="{FF2B5EF4-FFF2-40B4-BE49-F238E27FC236}">
                <a16:creationId xmlns:a16="http://schemas.microsoft.com/office/drawing/2014/main" id="{F01BEAFC-3D51-DC2C-F0F2-9A7AA9D9DA67}"/>
              </a:ext>
            </a:extLst>
          </p:cNvPr>
          <p:cNvPicPr>
            <a:picLocks noChangeAspect="1"/>
          </p:cNvPicPr>
          <p:nvPr/>
        </p:nvPicPr>
        <p:blipFill>
          <a:blip r:embed="rId3"/>
          <a:stretch>
            <a:fillRect/>
          </a:stretch>
        </p:blipFill>
        <p:spPr>
          <a:xfrm>
            <a:off x="7862591" y="880712"/>
            <a:ext cx="3550475" cy="5096576"/>
          </a:xfrm>
          <a:prstGeom prst="rect">
            <a:avLst/>
          </a:prstGeom>
        </p:spPr>
      </p:pic>
      <p:sp>
        <p:nvSpPr>
          <p:cNvPr id="13" name="Rectangle 5">
            <a:extLst>
              <a:ext uri="{FF2B5EF4-FFF2-40B4-BE49-F238E27FC236}">
                <a16:creationId xmlns:a16="http://schemas.microsoft.com/office/drawing/2014/main" id="{0505EFDA-893A-32CD-2B2E-0DBD06E0F796}"/>
              </a:ext>
            </a:extLst>
          </p:cNvPr>
          <p:cNvSpPr>
            <a:spLocks noChangeArrowheads="1"/>
          </p:cNvSpPr>
          <p:nvPr/>
        </p:nvSpPr>
        <p:spPr bwMode="auto">
          <a:xfrm>
            <a:off x="778934" y="3804216"/>
            <a:ext cx="657013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defTabSz="914400" eaLnBrk="0" fontAlgn="base"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This query calculates the total annual rainfall for each Indian state or union territory.</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It uses GROUP BY to group data by state name.</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The SUM(ANNUAL) function adds up rainfall values across all districts in each state.</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ROUND(..., 2) is used to round the result to 2 decimal places.</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Results are sorted in descending order, and only the top 5 states are displayed.</a:t>
            </a:r>
          </a:p>
          <a:p>
            <a:pPr marR="0" lvl="0" indent="0" defTabSz="914400" eaLnBrk="0" fontAlgn="base" hangingPunct="0">
              <a:lnSpc>
                <a:spcPct val="100000"/>
              </a:lnSpc>
              <a:spcBef>
                <a:spcPct val="0"/>
              </a:spcBef>
              <a:spcAft>
                <a:spcPct val="0"/>
              </a:spcAft>
              <a:buClrTx/>
              <a:buSzTx/>
              <a:buFontTx/>
              <a:buNone/>
              <a:tabLst/>
            </a:pPr>
            <a:endParaRPr lang="en-US" altLang="en-US" sz="1400" dirty="0">
              <a:latin typeface="Times New Roman" panose="02020603050405020304" pitchFamily="18" charset="0"/>
              <a:cs typeface="Times New Roman" panose="02020603050405020304" pitchFamily="18" charset="0"/>
            </a:endParaRPr>
          </a:p>
          <a:p>
            <a:pPr marR="0" lvl="0" indent="0" defTabSz="914400" eaLnBrk="0" fontAlgn="base"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a:t>
            </a:r>
          </a:p>
          <a:p>
            <a:pPr marR="0" lvl="0" indent="0" defTabSz="914400" eaLnBrk="0" fontAlgn="base" hangingPunct="0">
              <a:lnSpc>
                <a:spcPct val="100000"/>
              </a:lnSpc>
              <a:spcBef>
                <a:spcPct val="0"/>
              </a:spcBef>
              <a:spcAft>
                <a:spcPct val="0"/>
              </a:spcAft>
              <a:buClrTx/>
              <a:buSzTx/>
              <a:buFontTx/>
              <a:buChar char="•"/>
              <a:tabLst/>
            </a:pPr>
            <a:r>
              <a:rPr lang="en-US" altLang="en-US" sz="1400" dirty="0">
                <a:latin typeface="Times New Roman" panose="02020603050405020304" pitchFamily="18" charset="0"/>
                <a:cs typeface="Times New Roman" panose="02020603050405020304" pitchFamily="18" charset="0"/>
              </a:rPr>
              <a:t>The state with the highest total annual rainfall is Meghalaya with 11,067.31 mm.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918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DA6B-CEB2-B1AD-1881-134E82D03248}"/>
              </a:ext>
            </a:extLst>
          </p:cNvPr>
          <p:cNvSpPr>
            <a:spLocks noGrp="1"/>
          </p:cNvSpPr>
          <p:nvPr>
            <p:ph type="title"/>
          </p:nvPr>
        </p:nvSpPr>
        <p:spPr/>
        <p:txBody>
          <a:bodyPr/>
          <a:lstStyle/>
          <a:p>
            <a:r>
              <a:rPr lang="en-IN" sz="1800" b="1" dirty="0">
                <a:solidFill>
                  <a:srgbClr val="000000"/>
                </a:solidFill>
                <a:latin typeface="Calibri" panose="020F0502020204030204" pitchFamily="34" charset="0"/>
                <a:cs typeface="Times New Roman" panose="02020603050405020304" pitchFamily="18" charset="0"/>
              </a:rPr>
              <a:t>2.Top 5 rainiest districts in India (based on ANNUAL):</a:t>
            </a:r>
            <a:br>
              <a:rPr lang="en-US" sz="1800" u="none" strike="noStrike" dirty="0">
                <a:effectLst/>
                <a:latin typeface="Calibri" panose="020F0502020204030204" pitchFamily="34" charset="0"/>
                <a:ea typeface="Calibri" panose="020F0502020204030204" pitchFamily="34" charset="0"/>
              </a:rPr>
            </a:br>
            <a:endParaRPr lang="en-US" dirty="0"/>
          </a:p>
        </p:txBody>
      </p:sp>
      <p:pic>
        <p:nvPicPr>
          <p:cNvPr id="5" name="Content Placeholder 4">
            <a:extLst>
              <a:ext uri="{FF2B5EF4-FFF2-40B4-BE49-F238E27FC236}">
                <a16:creationId xmlns:a16="http://schemas.microsoft.com/office/drawing/2014/main" id="{FD143FA3-DB5A-8E70-BCC2-467B623AB631}"/>
              </a:ext>
            </a:extLst>
          </p:cNvPr>
          <p:cNvPicPr>
            <a:picLocks noGrp="1" noChangeAspect="1"/>
          </p:cNvPicPr>
          <p:nvPr>
            <p:ph idx="1"/>
          </p:nvPr>
        </p:nvPicPr>
        <p:blipFill>
          <a:blip r:embed="rId2"/>
          <a:stretch>
            <a:fillRect/>
          </a:stretch>
        </p:blipFill>
        <p:spPr>
          <a:xfrm>
            <a:off x="871945" y="1481789"/>
            <a:ext cx="5515745" cy="2038635"/>
          </a:xfrm>
        </p:spPr>
      </p:pic>
      <p:pic>
        <p:nvPicPr>
          <p:cNvPr id="7" name="Picture 6">
            <a:extLst>
              <a:ext uri="{FF2B5EF4-FFF2-40B4-BE49-F238E27FC236}">
                <a16:creationId xmlns:a16="http://schemas.microsoft.com/office/drawing/2014/main" id="{A6F69B3B-84E8-D4E0-5575-5C5366E3359D}"/>
              </a:ext>
            </a:extLst>
          </p:cNvPr>
          <p:cNvPicPr>
            <a:picLocks noChangeAspect="1"/>
          </p:cNvPicPr>
          <p:nvPr/>
        </p:nvPicPr>
        <p:blipFill>
          <a:blip r:embed="rId3"/>
          <a:stretch>
            <a:fillRect/>
          </a:stretch>
        </p:blipFill>
        <p:spPr>
          <a:xfrm>
            <a:off x="7310157" y="1795653"/>
            <a:ext cx="2781688" cy="1619476"/>
          </a:xfrm>
          <a:prstGeom prst="rect">
            <a:avLst/>
          </a:prstGeom>
        </p:spPr>
      </p:pic>
      <p:sp>
        <p:nvSpPr>
          <p:cNvPr id="8" name="Rectangle 1">
            <a:extLst>
              <a:ext uri="{FF2B5EF4-FFF2-40B4-BE49-F238E27FC236}">
                <a16:creationId xmlns:a16="http://schemas.microsoft.com/office/drawing/2014/main" id="{3ACECB8D-21BB-378C-0FAD-EE5F4D1B50E0}"/>
              </a:ext>
            </a:extLst>
          </p:cNvPr>
          <p:cNvSpPr>
            <a:spLocks noChangeArrowheads="1"/>
          </p:cNvSpPr>
          <p:nvPr/>
        </p:nvSpPr>
        <p:spPr bwMode="auto">
          <a:xfrm>
            <a:off x="982134" y="3881161"/>
            <a:ext cx="778933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This query retrieves the maximum recorded annual rainfall for each district.</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groups data by district name using GROUP BY DISTRICT.</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MAX(ANNUAL) picks the highest annual rainfall value in each district.</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result is ordered from highest to lowest rainfall, limited to top 5 districts.</a:t>
            </a:r>
          </a:p>
          <a:p>
            <a:pPr defTabSz="914400" eaLnBrk="0" fontAlgn="base" hangingPunct="0">
              <a:spcBef>
                <a:spcPct val="0"/>
              </a:spcBef>
              <a:spcAft>
                <a:spcPct val="0"/>
              </a:spcAft>
              <a:buFontTx/>
              <a:buNone/>
            </a:pPr>
            <a:endParaRPr lang="en-US" altLang="en-US" sz="14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district with the highest annual rainfall is East Khasi Hills with 4,811.8 mm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518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47355-2A6A-A36B-6F50-104407446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0EC59F-0D83-9DBE-F094-B1B3EE5E8F7E}"/>
              </a:ext>
            </a:extLst>
          </p:cNvPr>
          <p:cNvSpPr>
            <a:spLocks noGrp="1"/>
          </p:cNvSpPr>
          <p:nvPr>
            <p:ph type="title"/>
          </p:nvPr>
        </p:nvSpPr>
        <p:spPr/>
        <p:txBody>
          <a:bodyPr/>
          <a:lstStyle/>
          <a:p>
            <a:r>
              <a:rPr lang="en-IN" sz="1800" b="1" dirty="0">
                <a:solidFill>
                  <a:srgbClr val="000000"/>
                </a:solidFill>
                <a:latin typeface="Calibri" panose="020F0502020204030204" pitchFamily="34" charset="0"/>
                <a:cs typeface="Times New Roman" panose="02020603050405020304" pitchFamily="18" charset="0"/>
              </a:rPr>
              <a:t>3.Average rainfall in each season by state:</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5735118-C5E8-1FFA-3AD7-D1DA78361085}"/>
              </a:ext>
            </a:extLst>
          </p:cNvPr>
          <p:cNvPicPr>
            <a:picLocks noGrp="1" noChangeAspect="1"/>
          </p:cNvPicPr>
          <p:nvPr>
            <p:ph idx="1"/>
          </p:nvPr>
        </p:nvPicPr>
        <p:blipFill>
          <a:blip r:embed="rId2"/>
          <a:stretch>
            <a:fillRect/>
          </a:stretch>
        </p:blipFill>
        <p:spPr>
          <a:xfrm>
            <a:off x="781897" y="1270000"/>
            <a:ext cx="5157108" cy="1543265"/>
          </a:xfrm>
        </p:spPr>
      </p:pic>
      <p:pic>
        <p:nvPicPr>
          <p:cNvPr id="7" name="Picture 6">
            <a:extLst>
              <a:ext uri="{FF2B5EF4-FFF2-40B4-BE49-F238E27FC236}">
                <a16:creationId xmlns:a16="http://schemas.microsoft.com/office/drawing/2014/main" id="{7717224E-F174-FFD9-0ED7-F2FB8FA80E77}"/>
              </a:ext>
            </a:extLst>
          </p:cNvPr>
          <p:cNvPicPr>
            <a:picLocks noChangeAspect="1"/>
          </p:cNvPicPr>
          <p:nvPr/>
        </p:nvPicPr>
        <p:blipFill>
          <a:blip r:embed="rId3"/>
          <a:stretch>
            <a:fillRect/>
          </a:stretch>
        </p:blipFill>
        <p:spPr>
          <a:xfrm>
            <a:off x="6252997" y="946104"/>
            <a:ext cx="5798105" cy="5454696"/>
          </a:xfrm>
          <a:prstGeom prst="rect">
            <a:avLst/>
          </a:prstGeom>
        </p:spPr>
      </p:pic>
      <p:sp>
        <p:nvSpPr>
          <p:cNvPr id="8" name="Rectangle 1">
            <a:extLst>
              <a:ext uri="{FF2B5EF4-FFF2-40B4-BE49-F238E27FC236}">
                <a16:creationId xmlns:a16="http://schemas.microsoft.com/office/drawing/2014/main" id="{F417A438-9DA3-2AA3-572C-B258A8B6C2D6}"/>
              </a:ext>
            </a:extLst>
          </p:cNvPr>
          <p:cNvSpPr>
            <a:spLocks noChangeArrowheads="1"/>
          </p:cNvSpPr>
          <p:nvPr/>
        </p:nvSpPr>
        <p:spPr bwMode="auto">
          <a:xfrm>
            <a:off x="781897" y="3038971"/>
            <a:ext cx="5157108"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This query calculates the average seasonal rainfall for each Indian state.</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uses AVG() to find the average rainfall for each season:</a:t>
            </a:r>
            <a:br>
              <a:rPr lang="en-US" altLang="en-US" sz="1400" dirty="0">
                <a:latin typeface="Times New Roman" panose="02020603050405020304" pitchFamily="18" charset="0"/>
                <a:cs typeface="Times New Roman" panose="02020603050405020304" pitchFamily="18" charset="0"/>
              </a:rPr>
            </a:br>
            <a:r>
              <a:rPr lang="en-US" altLang="en-US" sz="1400" dirty="0">
                <a:latin typeface="Times New Roman" panose="02020603050405020304" pitchFamily="18" charset="0"/>
                <a:cs typeface="Times New Roman" panose="02020603050405020304" pitchFamily="18" charset="0"/>
              </a:rPr>
              <a:t>January–February, March–May, June–September, and October–December.</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data is grouped by state using GROUP BY STATE_UT_NAME.</a:t>
            </a:r>
          </a:p>
          <a:p>
            <a:pPr defTabSz="914400" eaLnBrk="0" fontAlgn="base" hangingPunct="0">
              <a:spcBef>
                <a:spcPct val="0"/>
              </a:spcBef>
              <a:spcAft>
                <a:spcPct val="0"/>
              </a:spcAft>
              <a:buFontTx/>
              <a:buNone/>
            </a:pPr>
            <a:endParaRPr lang="en-US" altLang="en-US" sz="14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For instance, Arunachal Pradesh receives an average of 1,543.33 mm in the June–September season.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061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036A7-2C5F-A3ED-1BEE-34548DFE75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FBEDE5-07DD-E1BF-8A12-771A4199AE4A}"/>
              </a:ext>
            </a:extLst>
          </p:cNvPr>
          <p:cNvSpPr>
            <a:spLocks noGrp="1"/>
          </p:cNvSpPr>
          <p:nvPr>
            <p:ph type="title"/>
          </p:nvPr>
        </p:nvSpPr>
        <p:spPr/>
        <p:txBody>
          <a:bodyPr/>
          <a:lstStyle/>
          <a:p>
            <a:r>
              <a:rPr lang="en-IN" sz="1800" b="1" dirty="0">
                <a:solidFill>
                  <a:srgbClr val="000000"/>
                </a:solidFill>
                <a:latin typeface="Calibri" panose="020F0502020204030204" pitchFamily="34" charset="0"/>
                <a:cs typeface="Times New Roman" panose="02020603050405020304" pitchFamily="18" charset="0"/>
              </a:rPr>
              <a:t> 4.Find districts with more than 3000 mm annual rainfall:</a:t>
            </a:r>
            <a:br>
              <a:rPr lang="en-US" sz="1800" u="none" strike="noStrike" dirty="0">
                <a:effectLst/>
                <a:latin typeface="Calibri" panose="020F0502020204030204" pitchFamily="34" charset="0"/>
                <a:ea typeface="Calibri" panose="020F0502020204030204" pitchFamily="34" charset="0"/>
              </a:rPr>
            </a:br>
            <a:endParaRPr lang="en-US" dirty="0"/>
          </a:p>
        </p:txBody>
      </p:sp>
      <p:pic>
        <p:nvPicPr>
          <p:cNvPr id="5" name="Content Placeholder 4">
            <a:extLst>
              <a:ext uri="{FF2B5EF4-FFF2-40B4-BE49-F238E27FC236}">
                <a16:creationId xmlns:a16="http://schemas.microsoft.com/office/drawing/2014/main" id="{D72D371E-F9D6-69F7-E87E-7C2484688375}"/>
              </a:ext>
            </a:extLst>
          </p:cNvPr>
          <p:cNvPicPr>
            <a:picLocks noGrp="1" noChangeAspect="1"/>
          </p:cNvPicPr>
          <p:nvPr>
            <p:ph idx="1"/>
          </p:nvPr>
        </p:nvPicPr>
        <p:blipFill>
          <a:blip r:embed="rId2"/>
          <a:stretch>
            <a:fillRect/>
          </a:stretch>
        </p:blipFill>
        <p:spPr>
          <a:xfrm>
            <a:off x="951782" y="1102394"/>
            <a:ext cx="5144218" cy="1781424"/>
          </a:xfrm>
        </p:spPr>
      </p:pic>
      <p:pic>
        <p:nvPicPr>
          <p:cNvPr id="7" name="Picture 6">
            <a:extLst>
              <a:ext uri="{FF2B5EF4-FFF2-40B4-BE49-F238E27FC236}">
                <a16:creationId xmlns:a16="http://schemas.microsoft.com/office/drawing/2014/main" id="{CBD791D1-4422-6866-5A10-32FAD20DD471}"/>
              </a:ext>
            </a:extLst>
          </p:cNvPr>
          <p:cNvPicPr>
            <a:picLocks noChangeAspect="1"/>
          </p:cNvPicPr>
          <p:nvPr/>
        </p:nvPicPr>
        <p:blipFill>
          <a:blip r:embed="rId3"/>
          <a:stretch>
            <a:fillRect/>
          </a:stretch>
        </p:blipFill>
        <p:spPr>
          <a:xfrm>
            <a:off x="8045105" y="624289"/>
            <a:ext cx="2457793" cy="5430008"/>
          </a:xfrm>
          <a:prstGeom prst="rect">
            <a:avLst/>
          </a:prstGeom>
        </p:spPr>
      </p:pic>
      <p:sp>
        <p:nvSpPr>
          <p:cNvPr id="8" name="Rectangle 1">
            <a:extLst>
              <a:ext uri="{FF2B5EF4-FFF2-40B4-BE49-F238E27FC236}">
                <a16:creationId xmlns:a16="http://schemas.microsoft.com/office/drawing/2014/main" id="{FB743AFF-BAA9-C062-F0D5-11A51BB01624}"/>
              </a:ext>
            </a:extLst>
          </p:cNvPr>
          <p:cNvSpPr>
            <a:spLocks noChangeArrowheads="1"/>
          </p:cNvSpPr>
          <p:nvPr/>
        </p:nvSpPr>
        <p:spPr bwMode="auto">
          <a:xfrm>
            <a:off x="835740" y="3339293"/>
            <a:ext cx="777239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This query filters out districts where annual rainfall exceeds 3000 mm.</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It retrieves the district name and corresponding annual rainfall.</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WHERE clause ensures only districts with &gt; 3000 mm are included.</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Results are sorted in descending order by rainfall.</a:t>
            </a:r>
          </a:p>
          <a:p>
            <a:pPr defTabSz="914400" eaLnBrk="0" fontAlgn="base" hangingPunct="0">
              <a:spcBef>
                <a:spcPct val="0"/>
              </a:spcBef>
              <a:spcAft>
                <a:spcPct val="0"/>
              </a:spcAft>
              <a:buFontTx/>
              <a:buNone/>
            </a:pPr>
            <a:endParaRPr lang="en-US" altLang="en-US" sz="14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district with the highest annual rainfall above 3000 mm is East Khasi Hills with 4,811.8 mm.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215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F2F3D-5DA6-80E1-3D09-BAC28E6AC5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9CBD6B-551E-930C-01E1-B51EA152257D}"/>
              </a:ext>
            </a:extLst>
          </p:cNvPr>
          <p:cNvSpPr>
            <a:spLocks noGrp="1"/>
          </p:cNvSpPr>
          <p:nvPr>
            <p:ph type="title"/>
          </p:nvPr>
        </p:nvSpPr>
        <p:spPr>
          <a:xfrm>
            <a:off x="727797" y="530949"/>
            <a:ext cx="8596668" cy="1320800"/>
          </a:xfrm>
        </p:spPr>
        <p:txBody>
          <a:bodyPr/>
          <a:lstStyle/>
          <a:p>
            <a:r>
              <a:rPr lang="en-IN" sz="1800" b="1" dirty="0">
                <a:solidFill>
                  <a:srgbClr val="000000"/>
                </a:solidFill>
                <a:latin typeface="Calibri" panose="020F0502020204030204" pitchFamily="34" charset="0"/>
                <a:cs typeface="Times New Roman" panose="02020603050405020304" pitchFamily="18" charset="0"/>
              </a:rPr>
              <a:t>5.State-wise district count:</a:t>
            </a:r>
            <a:br>
              <a:rPr lang="en-US" sz="1800" u="none" strike="noStrike" dirty="0">
                <a:effectLst/>
                <a:latin typeface="Calibri" panose="020F0502020204030204" pitchFamily="34" charset="0"/>
                <a:ea typeface="Calibri" panose="020F0502020204030204" pitchFamily="34" charset="0"/>
              </a:rPr>
            </a:br>
            <a:endParaRPr lang="en-US" dirty="0"/>
          </a:p>
        </p:txBody>
      </p:sp>
      <p:pic>
        <p:nvPicPr>
          <p:cNvPr id="5" name="Content Placeholder 4">
            <a:extLst>
              <a:ext uri="{FF2B5EF4-FFF2-40B4-BE49-F238E27FC236}">
                <a16:creationId xmlns:a16="http://schemas.microsoft.com/office/drawing/2014/main" id="{50FBBD7B-6E82-E43E-239A-2E2AE0B2AED1}"/>
              </a:ext>
            </a:extLst>
          </p:cNvPr>
          <p:cNvPicPr>
            <a:picLocks noGrp="1" noChangeAspect="1"/>
          </p:cNvPicPr>
          <p:nvPr>
            <p:ph idx="1"/>
          </p:nvPr>
        </p:nvPicPr>
        <p:blipFill>
          <a:blip r:embed="rId2"/>
          <a:stretch>
            <a:fillRect/>
          </a:stretch>
        </p:blipFill>
        <p:spPr>
          <a:xfrm>
            <a:off x="8259689" y="1415404"/>
            <a:ext cx="2028625" cy="3881437"/>
          </a:xfrm>
        </p:spPr>
      </p:pic>
      <p:pic>
        <p:nvPicPr>
          <p:cNvPr id="7" name="Picture 6">
            <a:extLst>
              <a:ext uri="{FF2B5EF4-FFF2-40B4-BE49-F238E27FC236}">
                <a16:creationId xmlns:a16="http://schemas.microsoft.com/office/drawing/2014/main" id="{5EF3B40D-C359-EE0F-2926-881593C0A617}"/>
              </a:ext>
            </a:extLst>
          </p:cNvPr>
          <p:cNvPicPr>
            <a:picLocks noChangeAspect="1"/>
          </p:cNvPicPr>
          <p:nvPr/>
        </p:nvPicPr>
        <p:blipFill>
          <a:blip r:embed="rId3"/>
          <a:stretch>
            <a:fillRect/>
          </a:stretch>
        </p:blipFill>
        <p:spPr>
          <a:xfrm>
            <a:off x="792336" y="1415404"/>
            <a:ext cx="5087060" cy="1676634"/>
          </a:xfrm>
          <a:prstGeom prst="rect">
            <a:avLst/>
          </a:prstGeom>
        </p:spPr>
      </p:pic>
      <p:sp>
        <p:nvSpPr>
          <p:cNvPr id="8" name="Rectangle 1">
            <a:extLst>
              <a:ext uri="{FF2B5EF4-FFF2-40B4-BE49-F238E27FC236}">
                <a16:creationId xmlns:a16="http://schemas.microsoft.com/office/drawing/2014/main" id="{B2B641B9-1BB8-D3BE-8C93-491137EC8F2E}"/>
              </a:ext>
            </a:extLst>
          </p:cNvPr>
          <p:cNvSpPr>
            <a:spLocks noChangeArrowheads="1"/>
          </p:cNvSpPr>
          <p:nvPr/>
        </p:nvSpPr>
        <p:spPr bwMode="auto">
          <a:xfrm>
            <a:off x="792336" y="3540148"/>
            <a:ext cx="7073197"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This query counts how many districts are present in each state.</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COUNT(DISTRICT) counts all district entries grouped by state.</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Results are sorted from the most to least number of districts.</a:t>
            </a:r>
          </a:p>
          <a:p>
            <a:pPr defTabSz="914400" eaLnBrk="0" fontAlgn="base" hangingPunct="0">
              <a:spcBef>
                <a:spcPct val="0"/>
              </a:spcBef>
              <a:spcAft>
                <a:spcPct val="0"/>
              </a:spcAft>
              <a:buFontTx/>
              <a:buNone/>
            </a:pPr>
            <a:endParaRPr lang="en-US" altLang="en-US" sz="14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state with the highest number of districts is Uttar Pradesh with 71 districts.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347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E90B5-0C28-DE3C-D318-11D04F03F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A8992A-7F7C-B145-BEBD-69F7641D8FA3}"/>
              </a:ext>
            </a:extLst>
          </p:cNvPr>
          <p:cNvSpPr>
            <a:spLocks noGrp="1"/>
          </p:cNvSpPr>
          <p:nvPr>
            <p:ph type="title"/>
          </p:nvPr>
        </p:nvSpPr>
        <p:spPr>
          <a:xfrm>
            <a:off x="621423" y="522770"/>
            <a:ext cx="8596668" cy="1320800"/>
          </a:xfrm>
        </p:spPr>
        <p:txBody>
          <a:bodyPr/>
          <a:lstStyle/>
          <a:p>
            <a:r>
              <a:rPr lang="en-IN" sz="1800" b="1" dirty="0">
                <a:solidFill>
                  <a:srgbClr val="000000"/>
                </a:solidFill>
                <a:latin typeface="Calibri" panose="020F0502020204030204" pitchFamily="34" charset="0"/>
                <a:cs typeface="Times New Roman" panose="02020603050405020304" pitchFamily="18" charset="0"/>
              </a:rPr>
              <a:t>6.State with the highest average annual rainfall:</a:t>
            </a:r>
            <a:br>
              <a:rPr lang="en-US" sz="1800" b="1" dirty="0">
                <a:solidFill>
                  <a:srgbClr val="000000"/>
                </a:solidFill>
                <a:latin typeface="Calibri" panose="020F0502020204030204" pitchFamily="34" charset="0"/>
                <a:cs typeface="Times New Roman" panose="02020603050405020304" pitchFamily="18" charset="0"/>
              </a:rPr>
            </a:br>
            <a:endParaRPr lang="en-US" sz="1800" b="1" dirty="0">
              <a:solidFill>
                <a:srgbClr val="000000"/>
              </a:solidFill>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F797056-4CD9-9739-9B31-FB934CA56531}"/>
              </a:ext>
            </a:extLst>
          </p:cNvPr>
          <p:cNvPicPr>
            <a:picLocks noGrp="1" noChangeAspect="1"/>
          </p:cNvPicPr>
          <p:nvPr>
            <p:ph idx="1"/>
          </p:nvPr>
        </p:nvPicPr>
        <p:blipFill>
          <a:blip r:embed="rId2"/>
          <a:stretch>
            <a:fillRect/>
          </a:stretch>
        </p:blipFill>
        <p:spPr>
          <a:xfrm>
            <a:off x="677334" y="1053956"/>
            <a:ext cx="6039693" cy="2057687"/>
          </a:xfrm>
        </p:spPr>
      </p:pic>
      <p:pic>
        <p:nvPicPr>
          <p:cNvPr id="7" name="Picture 6">
            <a:extLst>
              <a:ext uri="{FF2B5EF4-FFF2-40B4-BE49-F238E27FC236}">
                <a16:creationId xmlns:a16="http://schemas.microsoft.com/office/drawing/2014/main" id="{3D1E6DDA-B355-D026-14A8-203B535B56AB}"/>
              </a:ext>
            </a:extLst>
          </p:cNvPr>
          <p:cNvPicPr>
            <a:picLocks noChangeAspect="1"/>
          </p:cNvPicPr>
          <p:nvPr/>
        </p:nvPicPr>
        <p:blipFill>
          <a:blip r:embed="rId3"/>
          <a:stretch>
            <a:fillRect/>
          </a:stretch>
        </p:blipFill>
        <p:spPr>
          <a:xfrm>
            <a:off x="7347698" y="837445"/>
            <a:ext cx="4439270" cy="5410955"/>
          </a:xfrm>
          <a:prstGeom prst="rect">
            <a:avLst/>
          </a:prstGeom>
        </p:spPr>
      </p:pic>
      <p:sp>
        <p:nvSpPr>
          <p:cNvPr id="8" name="Rectangle 1">
            <a:extLst>
              <a:ext uri="{FF2B5EF4-FFF2-40B4-BE49-F238E27FC236}">
                <a16:creationId xmlns:a16="http://schemas.microsoft.com/office/drawing/2014/main" id="{E70B22A3-ABB9-9186-44C8-F7E3FC3133FD}"/>
              </a:ext>
            </a:extLst>
          </p:cNvPr>
          <p:cNvSpPr>
            <a:spLocks noChangeArrowheads="1"/>
          </p:cNvSpPr>
          <p:nvPr/>
        </p:nvSpPr>
        <p:spPr bwMode="auto">
          <a:xfrm>
            <a:off x="677334" y="3652138"/>
            <a:ext cx="679873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Explanation</a:t>
            </a:r>
            <a:r>
              <a:rPr lang="en-US" altLang="en-US" sz="1400" dirty="0">
                <a:latin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This query finds the state with the highest average annual rainfall across all its districts.</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AVG(ANNUAL) calculates the mean rainfall.</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ROUND(..., 2) rounds the result for neat display.</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Only the top result is shown using LIMIT 1.</a:t>
            </a:r>
          </a:p>
          <a:p>
            <a:pPr defTabSz="914400" eaLnBrk="0" fontAlgn="base" hangingPunct="0">
              <a:spcBef>
                <a:spcPct val="0"/>
              </a:spcBef>
              <a:spcAft>
                <a:spcPct val="0"/>
              </a:spcAft>
              <a:buFontTx/>
              <a:buNone/>
            </a:pPr>
            <a:endParaRPr lang="en-US" altLang="en-US" sz="14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Result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Highlight</a:t>
            </a:r>
            <a:r>
              <a:rPr lang="en-US" altLang="en-US" sz="1400" dirty="0">
                <a:latin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The state with the highest average annual rainfall is Meghalaya with 3,038.85 mm.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3815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109</TotalTime>
  <Words>3379</Words>
  <Application>Microsoft Office PowerPoint</Application>
  <PresentationFormat>Widescreen</PresentationFormat>
  <Paragraphs>210</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Times New Roman</vt:lpstr>
      <vt:lpstr>Trebuchet MS</vt:lpstr>
      <vt:lpstr>Wingdings 3</vt:lpstr>
      <vt:lpstr>Facet</vt:lpstr>
      <vt:lpstr>Rainfall Data Analysis Using SQL </vt:lpstr>
      <vt:lpstr>Project Overview</vt:lpstr>
      <vt:lpstr>DataSet</vt:lpstr>
      <vt:lpstr>1.Total annual rainfall per state (descending order): </vt:lpstr>
      <vt:lpstr>2.Top 5 rainiest districts in India (based on ANNUAL): </vt:lpstr>
      <vt:lpstr>3.Average rainfall in each season by state: </vt:lpstr>
      <vt:lpstr> 4.Find districts with more than 3000 mm annual rainfall: </vt:lpstr>
      <vt:lpstr>5.State-wise district count: </vt:lpstr>
      <vt:lpstr>6.State with the highest average annual rainfall: </vt:lpstr>
      <vt:lpstr>7.Districts where July rainfall exceeds 600 mm: </vt:lpstr>
      <vt:lpstr>8.Compare June vs July rainfall for each district: </vt:lpstr>
      <vt:lpstr>9.Districts with the lowest rainfall in October: </vt:lpstr>
      <vt:lpstr>10.Top 5 driest districts (lowest ANNUAL rainfall): </vt:lpstr>
      <vt:lpstr>11.Districts where Jan-Feb rainfall is greater than Oct-Dec: </vt:lpstr>
      <vt:lpstr>12.State-wise average monthly rainfall for March: </vt:lpstr>
      <vt:lpstr>13.Districts where August rainfall is less than May: </vt:lpstr>
      <vt:lpstr>14.Total rainfall in monsoon season (Jun–Sep) for all India: </vt:lpstr>
      <vt:lpstr>15.Districts with rainfall below 100 mm in all 4 winter months (Nov–Feb): </vt:lpstr>
      <vt:lpstr>16.Rank districts within each state by ANNUAL rainfall: </vt:lpstr>
      <vt:lpstr>17.Districts where total Mar–May rainfall exceeds Jan–Feb: </vt:lpstr>
      <vt:lpstr>18.States with more than 5 districts having over 2500 mm rainfall: </vt:lpstr>
      <vt:lpstr>19.Districts where May is the wettest month: </vt:lpstr>
      <vt:lpstr>20.Average rainfall in all districts of Arunachal Pradesh: </vt:lpstr>
      <vt:lpstr>Overall Conclusions: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Gokul S</dc:creator>
  <cp:lastModifiedBy>Gokul S</cp:lastModifiedBy>
  <cp:revision>1</cp:revision>
  <dcterms:created xsi:type="dcterms:W3CDTF">2025-05-16T07:19:59Z</dcterms:created>
  <dcterms:modified xsi:type="dcterms:W3CDTF">2025-05-16T09:09:04Z</dcterms:modified>
</cp:coreProperties>
</file>