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3" roundtripDataSignature="AMtx7mjteLl6bsGuvj5iOuGdx9pAJLjT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customschemas.google.com/relationships/presentationmetadata" Target="meta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727185950347756E-2"/>
          <c:y val="2.5764299802761341E-2"/>
          <c:w val="0.94627282052559891"/>
          <c:h val="0.77037553582829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Class 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Original Data Class label status</c:v>
                </c:pt>
                <c:pt idx="1">
                  <c:v>Balancing Zero class</c:v>
                </c:pt>
                <c:pt idx="2">
                  <c:v>Combining balancd zero &amp; original claas 1 labels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70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B9-48A6-A0F3-320C77E520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Class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Original Data Class label status</c:v>
                </c:pt>
                <c:pt idx="1">
                  <c:v>Balancing Zero class</c:v>
                </c:pt>
                <c:pt idx="2">
                  <c:v>Combining balancd zero &amp; original claas 1 labels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75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B9-48A6-A0F3-320C77E52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526880"/>
        <c:axId val="499206608"/>
      </c:barChart>
      <c:catAx>
        <c:axId val="55152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06608"/>
        <c:crosses val="autoZero"/>
        <c:auto val="1"/>
        <c:lblAlgn val="ctr"/>
        <c:lblOffset val="100"/>
        <c:noMultiLvlLbl val="0"/>
      </c:catAx>
      <c:valAx>
        <c:axId val="49920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526880"/>
        <c:crosses val="autoZero"/>
        <c:crossBetween val="between"/>
        <c:majorUnit val="5"/>
        <c:minorUnit val="5"/>
      </c:valAx>
      <c:spPr>
        <a:pattFill prst="pct5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4959758551307846"/>
          <c:y val="0.93282421628727419"/>
          <c:w val="0.32984283654684016"/>
          <c:h val="6.64825448426830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5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6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6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6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6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6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6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6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6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6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6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6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4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6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Google Shape;32;p5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5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" name="Google Shape;34;p5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5" name="Google Shape;35;p5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6" name="Google Shape;36;p5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8" name="Google Shape;38;p5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9" name="Google Shape;39;p5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0" name="Google Shape;40;p5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5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5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5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5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5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4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4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4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4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4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4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4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4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44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47.png"/><Relationship Id="rId5" Type="http://schemas.openxmlformats.org/officeDocument/2006/relationships/image" Target="../media/image37.png"/><Relationship Id="rId6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png"/><Relationship Id="rId4" Type="http://schemas.openxmlformats.org/officeDocument/2006/relationships/image" Target="../media/image55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2.png"/><Relationship Id="rId4" Type="http://schemas.openxmlformats.org/officeDocument/2006/relationships/image" Target="../media/image56.png"/><Relationship Id="rId5" Type="http://schemas.openxmlformats.org/officeDocument/2006/relationships/image" Target="../media/image5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Relationship Id="rId4" Type="http://schemas.openxmlformats.org/officeDocument/2006/relationships/image" Target="../media/image5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Relationship Id="rId4" Type="http://schemas.openxmlformats.org/officeDocument/2006/relationships/image" Target="../media/image5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chart" Target="../charts/chart1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4.png"/><Relationship Id="rId4" Type="http://schemas.openxmlformats.org/officeDocument/2006/relationships/image" Target="../media/image6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7.png"/><Relationship Id="rId4" Type="http://schemas.openxmlformats.org/officeDocument/2006/relationships/image" Target="../media/image71.png"/><Relationship Id="rId5" Type="http://schemas.openxmlformats.org/officeDocument/2006/relationships/image" Target="../media/image66.png"/><Relationship Id="rId6" Type="http://schemas.openxmlformats.org/officeDocument/2006/relationships/image" Target="../media/image6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hospital-claim-fraud-detection.herokuapp.com/" TargetMode="External"/><Relationship Id="rId4" Type="http://schemas.openxmlformats.org/officeDocument/2006/relationships/image" Target="../media/image7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868426" y="1913851"/>
            <a:ext cx="9956328" cy="4100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Team Name: </a:t>
            </a:r>
            <a:r>
              <a:rPr b="0" i="0" lang="en-US" sz="20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ProAnalytics</a:t>
            </a:r>
            <a:r>
              <a:rPr b="1" i="0" lang="en-US" sz="20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b="0" i="0" lang="en-US" sz="20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G4</a:t>
            </a:r>
            <a:r>
              <a:rPr b="1" i="0" lang="en-US" sz="20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t/>
            </a:r>
            <a:endParaRPr b="1" i="0" sz="2000" u="none" cap="none" strike="noStrike">
              <a:solidFill>
                <a:srgbClr val="00277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Mentor Name: </a:t>
            </a:r>
            <a:r>
              <a:rPr b="0" i="0" lang="en-US" sz="20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Parth Sagar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t/>
            </a:r>
            <a:endParaRPr b="1" i="0" sz="2000" u="none" cap="none" strike="noStrike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Project Members Name: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20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Shrikant Uppin</a:t>
            </a:r>
            <a:endParaRPr b="0" i="0" sz="2000" u="none" cap="none" strike="noStrike">
              <a:solidFill>
                <a:srgbClr val="00277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	Gokul Achari</a:t>
            </a:r>
            <a:endParaRPr b="0" i="0" sz="2000" u="none" cap="none" strike="noStrike">
              <a:solidFill>
                <a:srgbClr val="00277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	Kunal Kolhe</a:t>
            </a:r>
            <a:endParaRPr b="0" i="0" sz="2000" u="none" cap="none" strike="noStrike">
              <a:solidFill>
                <a:srgbClr val="00277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	Gaurav R Sonawane</a:t>
            </a:r>
            <a:endParaRPr b="0" i="0" sz="2000" u="none" cap="none" strike="noStrike">
              <a:solidFill>
                <a:srgbClr val="00277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	Veerannagowda patil</a:t>
            </a:r>
            <a:endParaRPr b="0" i="0" sz="2000" u="none" cap="none" strike="noStrike">
              <a:solidFill>
                <a:srgbClr val="00277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002776"/>
                </a:solidFill>
                <a:latin typeface="Comic Sans MS"/>
                <a:ea typeface="Comic Sans MS"/>
                <a:cs typeface="Comic Sans MS"/>
                <a:sym typeface="Comic Sans MS"/>
              </a:rPr>
              <a:t>	Siddhartha Mukherjee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Date: </a:t>
            </a:r>
            <a:r>
              <a:rPr b="0" i="1" lang="en-US" sz="20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16-Jan-2021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3602863" y="705725"/>
            <a:ext cx="73570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Fraud Claim Prediction</a:t>
            </a:r>
            <a:endParaRPr b="1" i="0" sz="4400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9920" y="82374"/>
            <a:ext cx="1089816" cy="37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1759" y="1075710"/>
            <a:ext cx="4239178" cy="361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997" y="828851"/>
            <a:ext cx="5112913" cy="399736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 txBox="1"/>
          <p:nvPr/>
        </p:nvSpPr>
        <p:spPr>
          <a:xfrm>
            <a:off x="128788" y="117453"/>
            <a:ext cx="95806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EDA (Univariate Analysis) </a:t>
            </a:r>
            <a:r>
              <a:rPr b="1"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Categorical features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519655" y="781502"/>
            <a:ext cx="4258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area_service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7200229" y="780432"/>
            <a:ext cx="4258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3) age</a:t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5">
            <a:alphaModFix/>
          </a:blip>
          <a:srcRect b="0" l="0" r="0" t="50176"/>
          <a:stretch/>
        </p:blipFill>
        <p:spPr>
          <a:xfrm>
            <a:off x="3104173" y="5043377"/>
            <a:ext cx="2619375" cy="1566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 preferRelativeResize="0"/>
          <p:nvPr/>
        </p:nvPicPr>
        <p:blipFill rotWithShape="1">
          <a:blip r:embed="rId6">
            <a:alphaModFix/>
          </a:blip>
          <a:srcRect b="49478" l="0" r="0" t="0"/>
          <a:stretch/>
        </p:blipFill>
        <p:spPr>
          <a:xfrm>
            <a:off x="7188439" y="5044426"/>
            <a:ext cx="2057400" cy="127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0"/>
          <p:cNvPicPr preferRelativeResize="0"/>
          <p:nvPr/>
        </p:nvPicPr>
        <p:blipFill rotWithShape="1">
          <a:blip r:embed="rId5">
            <a:alphaModFix/>
          </a:blip>
          <a:srcRect b="49230" l="0" r="0" t="0"/>
          <a:stretch/>
        </p:blipFill>
        <p:spPr>
          <a:xfrm>
            <a:off x="351093" y="5048368"/>
            <a:ext cx="2619375" cy="159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0"/>
          <p:cNvPicPr preferRelativeResize="0"/>
          <p:nvPr/>
        </p:nvPicPr>
        <p:blipFill rotWithShape="1">
          <a:blip r:embed="rId6">
            <a:alphaModFix/>
          </a:blip>
          <a:srcRect b="0" l="0" r="0" t="49479"/>
          <a:stretch/>
        </p:blipFill>
        <p:spPr>
          <a:xfrm>
            <a:off x="9503537" y="5044426"/>
            <a:ext cx="2057400" cy="1270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162" y="903350"/>
            <a:ext cx="6132562" cy="34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0554" y="1013402"/>
            <a:ext cx="3180377" cy="366371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 txBox="1"/>
          <p:nvPr/>
        </p:nvSpPr>
        <p:spPr>
          <a:xfrm>
            <a:off x="609113" y="737177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4) Gender</a:t>
            </a:r>
            <a:endParaRPr/>
          </a:p>
        </p:txBody>
      </p:sp>
      <p:pic>
        <p:nvPicPr>
          <p:cNvPr id="253" name="Google Shape;25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1250" y="4514904"/>
            <a:ext cx="2516211" cy="194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61422" y="4476432"/>
            <a:ext cx="2646237" cy="198467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 txBox="1"/>
          <p:nvPr/>
        </p:nvSpPr>
        <p:spPr>
          <a:xfrm>
            <a:off x="6694400" y="737177"/>
            <a:ext cx="2985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5) Ethnicity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128788" y="117453"/>
            <a:ext cx="95806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EDA (Univariate Analysis) </a:t>
            </a:r>
            <a:r>
              <a:rPr b="1"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Categorical features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/>
          <p:nvPr/>
        </p:nvSpPr>
        <p:spPr>
          <a:xfrm>
            <a:off x="519654" y="645095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6) ccs_diagnosis_code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322" y="1055172"/>
            <a:ext cx="8568257" cy="24929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2"/>
          <p:cNvGrpSpPr/>
          <p:nvPr/>
        </p:nvGrpSpPr>
        <p:grpSpPr>
          <a:xfrm>
            <a:off x="9436471" y="1062280"/>
            <a:ext cx="2125274" cy="2004688"/>
            <a:chOff x="3441809" y="1928577"/>
            <a:chExt cx="2125274" cy="2004688"/>
          </a:xfrm>
        </p:grpSpPr>
        <p:pic>
          <p:nvPicPr>
            <p:cNvPr id="264" name="Google Shape;264;p12"/>
            <p:cNvPicPr preferRelativeResize="0"/>
            <p:nvPr/>
          </p:nvPicPr>
          <p:blipFill rotWithShape="1">
            <a:blip r:embed="rId4">
              <a:alphaModFix/>
            </a:blip>
            <a:srcRect b="4833" l="0" r="56560" t="50782"/>
            <a:stretch/>
          </p:blipFill>
          <p:spPr>
            <a:xfrm>
              <a:off x="4189252" y="1942025"/>
              <a:ext cx="1377831" cy="1991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2"/>
            <p:cNvPicPr preferRelativeResize="0"/>
            <p:nvPr/>
          </p:nvPicPr>
          <p:blipFill rotWithShape="1">
            <a:blip r:embed="rId4">
              <a:alphaModFix/>
            </a:blip>
            <a:srcRect b="55615" l="0" r="62249" t="0"/>
            <a:stretch/>
          </p:blipFill>
          <p:spPr>
            <a:xfrm>
              <a:off x="3441809" y="1928577"/>
              <a:ext cx="1197427" cy="1991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12"/>
          <p:cNvSpPr txBox="1"/>
          <p:nvPr/>
        </p:nvSpPr>
        <p:spPr>
          <a:xfrm>
            <a:off x="631111" y="3764263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7) ccs_procedure_code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282" y="4194921"/>
            <a:ext cx="8501240" cy="2545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12"/>
          <p:cNvGrpSpPr/>
          <p:nvPr/>
        </p:nvGrpSpPr>
        <p:grpSpPr>
          <a:xfrm>
            <a:off x="9352947" y="4194921"/>
            <a:ext cx="2213583" cy="1991240"/>
            <a:chOff x="9096151" y="3601103"/>
            <a:chExt cx="2213583" cy="1991240"/>
          </a:xfrm>
        </p:grpSpPr>
        <p:pic>
          <p:nvPicPr>
            <p:cNvPr id="269" name="Google Shape;269;p12"/>
            <p:cNvPicPr preferRelativeResize="0"/>
            <p:nvPr/>
          </p:nvPicPr>
          <p:blipFill rotWithShape="1">
            <a:blip r:embed="rId6">
              <a:alphaModFix/>
            </a:blip>
            <a:srcRect b="55556" l="0" r="0" t="0"/>
            <a:stretch/>
          </p:blipFill>
          <p:spPr>
            <a:xfrm>
              <a:off x="9096151" y="3601103"/>
              <a:ext cx="1466850" cy="198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12"/>
            <p:cNvPicPr preferRelativeResize="0"/>
            <p:nvPr/>
          </p:nvPicPr>
          <p:blipFill rotWithShape="1">
            <a:blip r:embed="rId6">
              <a:alphaModFix/>
            </a:blip>
            <a:srcRect b="4720" l="31971" r="0" t="50608"/>
            <a:stretch/>
          </p:blipFill>
          <p:spPr>
            <a:xfrm>
              <a:off x="10311845" y="3601103"/>
              <a:ext cx="997888" cy="1991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12"/>
          <p:cNvSpPr txBox="1"/>
          <p:nvPr/>
        </p:nvSpPr>
        <p:spPr>
          <a:xfrm>
            <a:off x="128788" y="117453"/>
            <a:ext cx="95806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EDA (Univariate Analysis) </a:t>
            </a:r>
            <a:r>
              <a:rPr b="1"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Numeric features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/>
        </p:nvSpPr>
        <p:spPr>
          <a:xfrm>
            <a:off x="519654" y="645095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8) weight_baby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13"/>
          <p:cNvGrpSpPr/>
          <p:nvPr/>
        </p:nvGrpSpPr>
        <p:grpSpPr>
          <a:xfrm>
            <a:off x="9417403" y="1233401"/>
            <a:ext cx="1967810" cy="1967752"/>
            <a:chOff x="7179530" y="3780430"/>
            <a:chExt cx="1967810" cy="1967752"/>
          </a:xfrm>
        </p:grpSpPr>
        <p:pic>
          <p:nvPicPr>
            <p:cNvPr id="278" name="Google Shape;278;p13"/>
            <p:cNvPicPr preferRelativeResize="0"/>
            <p:nvPr/>
          </p:nvPicPr>
          <p:blipFill rotWithShape="1">
            <a:blip r:embed="rId3">
              <a:alphaModFix/>
            </a:blip>
            <a:srcRect b="1696" l="0" r="0" t="52711"/>
            <a:stretch/>
          </p:blipFill>
          <p:spPr>
            <a:xfrm>
              <a:off x="7880515" y="3780430"/>
              <a:ext cx="1266825" cy="1949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13"/>
            <p:cNvPicPr preferRelativeResize="0"/>
            <p:nvPr/>
          </p:nvPicPr>
          <p:blipFill rotWithShape="1">
            <a:blip r:embed="rId3">
              <a:alphaModFix/>
            </a:blip>
            <a:srcRect b="54409" l="0" r="8618" t="0"/>
            <a:stretch/>
          </p:blipFill>
          <p:spPr>
            <a:xfrm>
              <a:off x="7179530" y="3798358"/>
              <a:ext cx="1157650" cy="19498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0" name="Google Shape;2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319" y="1114327"/>
            <a:ext cx="8618647" cy="234300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128788" y="117453"/>
            <a:ext cx="95806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EDA (Univariate Analysis) </a:t>
            </a:r>
            <a:r>
              <a:rPr b="1"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Numeric features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654" y="4026463"/>
            <a:ext cx="8395312" cy="234300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3"/>
          <p:cNvSpPr txBox="1"/>
          <p:nvPr/>
        </p:nvSpPr>
        <p:spPr>
          <a:xfrm>
            <a:off x="519654" y="3557231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9) mortality_risk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3"/>
          <p:cNvGrpSpPr/>
          <p:nvPr/>
        </p:nvGrpSpPr>
        <p:grpSpPr>
          <a:xfrm>
            <a:off x="9303025" y="4288049"/>
            <a:ext cx="2201899" cy="867641"/>
            <a:chOff x="8220183" y="4873336"/>
            <a:chExt cx="2201899" cy="867641"/>
          </a:xfrm>
        </p:grpSpPr>
        <p:pic>
          <p:nvPicPr>
            <p:cNvPr id="285" name="Google Shape;285;p13"/>
            <p:cNvPicPr preferRelativeResize="0"/>
            <p:nvPr/>
          </p:nvPicPr>
          <p:blipFill rotWithShape="1">
            <a:blip r:embed="rId6">
              <a:alphaModFix/>
            </a:blip>
            <a:srcRect b="6721" l="0" r="25700" t="52794"/>
            <a:stretch/>
          </p:blipFill>
          <p:spPr>
            <a:xfrm>
              <a:off x="9119928" y="4873336"/>
              <a:ext cx="1302154" cy="8676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13"/>
            <p:cNvPicPr preferRelativeResize="0"/>
            <p:nvPr/>
          </p:nvPicPr>
          <p:blipFill rotWithShape="1">
            <a:blip r:embed="rId6">
              <a:alphaModFix/>
            </a:blip>
            <a:srcRect b="60185" l="0" r="20714" t="0"/>
            <a:stretch/>
          </p:blipFill>
          <p:spPr>
            <a:xfrm>
              <a:off x="8220183" y="4887722"/>
              <a:ext cx="1389566" cy="8532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/>
        </p:nvSpPr>
        <p:spPr>
          <a:xfrm>
            <a:off x="519654" y="645095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10) Relation between result and area_service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470337" y="3601816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11) Relation between result and age group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7219" y="1383057"/>
            <a:ext cx="28003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431" y="1184556"/>
            <a:ext cx="7946989" cy="2377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430" y="4011162"/>
            <a:ext cx="7946989" cy="260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77219" y="4089449"/>
            <a:ext cx="24479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4"/>
          <p:cNvSpPr txBox="1"/>
          <p:nvPr/>
        </p:nvSpPr>
        <p:spPr>
          <a:xfrm>
            <a:off x="128788" y="117453"/>
            <a:ext cx="95806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EDA (Bivariate Analysis) </a:t>
            </a:r>
            <a:r>
              <a:rPr b="1"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Categorical features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/>
        </p:nvSpPr>
        <p:spPr>
          <a:xfrm>
            <a:off x="519654" y="645095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12) Relation between result and surg description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470337" y="3601816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13) Relation between result and gender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3193" y="1370057"/>
            <a:ext cx="20859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74" y="1078257"/>
            <a:ext cx="8822967" cy="235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654" y="4143964"/>
            <a:ext cx="8598587" cy="224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45567" y="4414926"/>
            <a:ext cx="21812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5"/>
          <p:cNvSpPr txBox="1"/>
          <p:nvPr/>
        </p:nvSpPr>
        <p:spPr>
          <a:xfrm>
            <a:off x="128788" y="117453"/>
            <a:ext cx="95806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EDA (Bivariate Analysis) </a:t>
            </a:r>
            <a:r>
              <a:rPr b="1"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Categorical features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/>
        </p:nvSpPr>
        <p:spPr>
          <a:xfrm>
            <a:off x="158839" y="2390625"/>
            <a:ext cx="118743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3) Data Preprocessing and Findings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(Missing Values + Duplications + Skewness)</a:t>
            </a:r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5315218" y="3590954"/>
            <a:ext cx="15615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(Part I)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/>
        </p:nvSpPr>
        <p:spPr>
          <a:xfrm>
            <a:off x="787804" y="1375149"/>
            <a:ext cx="647556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Is missing or any null values in our dataset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How many is total counts of the missing entries?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7410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In which feature, we have majority of the missing values?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area_service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hospital_id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hospital_county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4772" y="1003633"/>
            <a:ext cx="3389424" cy="4850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17"/>
          <p:cNvGrpSpPr/>
          <p:nvPr/>
        </p:nvGrpSpPr>
        <p:grpSpPr>
          <a:xfrm>
            <a:off x="517668" y="4821759"/>
            <a:ext cx="6295256" cy="919050"/>
            <a:chOff x="1133991" y="4001394"/>
            <a:chExt cx="6569302" cy="1219200"/>
          </a:xfrm>
        </p:grpSpPr>
        <p:pic>
          <p:nvPicPr>
            <p:cNvPr id="322" name="Google Shape;32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74018" y="4001394"/>
              <a:ext cx="5629275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17"/>
            <p:cNvPicPr preferRelativeResize="0"/>
            <p:nvPr/>
          </p:nvPicPr>
          <p:blipFill rotWithShape="1">
            <a:blip r:embed="rId4">
              <a:alphaModFix/>
            </a:blip>
            <a:srcRect b="0" l="0" r="31751" t="0"/>
            <a:stretch/>
          </p:blipFill>
          <p:spPr>
            <a:xfrm>
              <a:off x="1133991" y="4001394"/>
              <a:ext cx="3841869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17"/>
            <p:cNvPicPr preferRelativeResize="0"/>
            <p:nvPr/>
          </p:nvPicPr>
          <p:blipFill rotWithShape="1">
            <a:blip r:embed="rId5">
              <a:alphaModFix/>
            </a:blip>
            <a:srcRect b="0" l="0" r="9265" t="0"/>
            <a:stretch/>
          </p:blipFill>
          <p:spPr>
            <a:xfrm>
              <a:off x="4405739" y="4001394"/>
              <a:ext cx="890162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" name="Google Shape;325;p17"/>
          <p:cNvSpPr txBox="1"/>
          <p:nvPr/>
        </p:nvSpPr>
        <p:spPr>
          <a:xfrm>
            <a:off x="519654" y="812522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1) Missing values findings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128788" y="117453"/>
            <a:ext cx="1187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3) Data Preprocessing and Findings (Missing Values + Duplications)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/>
        </p:nvSpPr>
        <p:spPr>
          <a:xfrm>
            <a:off x="613516" y="861889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Dealing with the missing values and imputation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8"/>
          <p:cNvPicPr preferRelativeResize="0"/>
          <p:nvPr/>
        </p:nvPicPr>
        <p:blipFill rotWithShape="1">
          <a:blip r:embed="rId3">
            <a:alphaModFix/>
          </a:blip>
          <a:srcRect b="76930" l="0" r="26050" t="39"/>
          <a:stretch/>
        </p:blipFill>
        <p:spPr>
          <a:xfrm>
            <a:off x="6087877" y="3179400"/>
            <a:ext cx="3177160" cy="40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8"/>
          <p:cNvPicPr preferRelativeResize="0"/>
          <p:nvPr/>
        </p:nvPicPr>
        <p:blipFill rotWithShape="1">
          <a:blip r:embed="rId3">
            <a:alphaModFix/>
          </a:blip>
          <a:srcRect b="0" l="0" r="0" t="67250"/>
          <a:stretch/>
        </p:blipFill>
        <p:spPr>
          <a:xfrm>
            <a:off x="1417707" y="5732698"/>
            <a:ext cx="4238625" cy="56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850" y="1804807"/>
            <a:ext cx="47720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8"/>
          <p:cNvSpPr txBox="1"/>
          <p:nvPr/>
        </p:nvSpPr>
        <p:spPr>
          <a:xfrm>
            <a:off x="1783187" y="4617839"/>
            <a:ext cx="64755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mortality_risk with median imputation</a:t>
            </a:r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1258910" y="5163576"/>
            <a:ext cx="75888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For features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area_service + hospital_id + hospital_county (</a:t>
            </a: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the features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7" name="Google Shape;337;p18"/>
          <p:cNvSpPr txBox="1"/>
          <p:nvPr/>
        </p:nvSpPr>
        <p:spPr>
          <a:xfrm>
            <a:off x="1144639" y="1455054"/>
            <a:ext cx="60981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For feature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mortality_risk  (</a:t>
            </a: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 imputation technique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128788" y="117453"/>
            <a:ext cx="1187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3) Data Preprocessing and Findings (Missing Values + Duplications)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6087877" y="2370284"/>
            <a:ext cx="55198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variance is not affected by the median imputation, hence we choose to fill missing values with median.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/>
        </p:nvSpPr>
        <p:spPr>
          <a:xfrm>
            <a:off x="613516" y="861889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Duplication records findings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1144639" y="1455054"/>
            <a:ext cx="609814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duplication counts in data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duplications of records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preprocessing, data dimension is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(1041306, 24)</a:t>
            </a:r>
            <a:endParaRPr/>
          </a:p>
        </p:txBody>
      </p:sp>
      <p:sp>
        <p:nvSpPr>
          <p:cNvPr id="346" name="Google Shape;346;p19"/>
          <p:cNvSpPr txBox="1"/>
          <p:nvPr/>
        </p:nvSpPr>
        <p:spPr>
          <a:xfrm>
            <a:off x="128788" y="117453"/>
            <a:ext cx="1187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3) Data Preprocessing and Findings (Missing Values + Duplications)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408" y="1573848"/>
            <a:ext cx="38671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128788" y="117453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770585" y="2410680"/>
            <a:ext cx="106508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objective of analysis is to detect fraud insurance claims by hospitals to Insurance Company and do analysis by using Python libraries and eventually build a model to predict Fraud Claims with utmost Accuracy</a:t>
            </a:r>
            <a:endParaRPr b="0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689017" y="756583"/>
            <a:ext cx="2711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 Claim Predictions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106453" y="1771550"/>
            <a:ext cx="38765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Objective: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88" y="798579"/>
            <a:ext cx="7920507" cy="143893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0"/>
          <p:cNvSpPr txBox="1"/>
          <p:nvPr/>
        </p:nvSpPr>
        <p:spPr>
          <a:xfrm>
            <a:off x="128788" y="117453"/>
            <a:ext cx="1187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3) Data Preprocessing and Findings (Density + Skewness)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186" y="3823052"/>
            <a:ext cx="7904109" cy="140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6300" y="2332166"/>
            <a:ext cx="7733193" cy="139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89" y="5390674"/>
            <a:ext cx="7953304" cy="14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0"/>
          <p:cNvSpPr txBox="1"/>
          <p:nvPr/>
        </p:nvSpPr>
        <p:spPr>
          <a:xfrm>
            <a:off x="8087384" y="1203593"/>
            <a:ext cx="18642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Skew: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6.55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9041483" y="2705281"/>
            <a:ext cx="18642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Skew: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0.45</a:t>
            </a:r>
            <a:endParaRPr/>
          </a:p>
        </p:txBody>
      </p:sp>
      <p:sp>
        <p:nvSpPr>
          <p:cNvPr id="359" name="Google Shape;359;p20"/>
          <p:cNvSpPr txBox="1"/>
          <p:nvPr/>
        </p:nvSpPr>
        <p:spPr>
          <a:xfrm>
            <a:off x="8109374" y="4349145"/>
            <a:ext cx="18642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Skew: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0.45</a:t>
            </a:r>
            <a:endParaRPr/>
          </a:p>
        </p:txBody>
      </p:sp>
      <p:sp>
        <p:nvSpPr>
          <p:cNvPr id="360" name="Google Shape;360;p20"/>
          <p:cNvSpPr txBox="1"/>
          <p:nvPr/>
        </p:nvSpPr>
        <p:spPr>
          <a:xfrm>
            <a:off x="9041483" y="5823732"/>
            <a:ext cx="18642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Skew: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/>
        </p:nvSpPr>
        <p:spPr>
          <a:xfrm>
            <a:off x="158839" y="2390625"/>
            <a:ext cx="118743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4) Features Engineering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(Features Encoding + Scaling + Selection)</a:t>
            </a:r>
            <a:endParaRPr/>
          </a:p>
        </p:txBody>
      </p:sp>
      <p:sp>
        <p:nvSpPr>
          <p:cNvPr id="366" name="Google Shape;366;p21"/>
          <p:cNvSpPr txBox="1"/>
          <p:nvPr/>
        </p:nvSpPr>
        <p:spPr>
          <a:xfrm>
            <a:off x="5315218" y="3590954"/>
            <a:ext cx="15615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(Part I)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/>
        </p:nvSpPr>
        <p:spPr>
          <a:xfrm>
            <a:off x="128788" y="117453"/>
            <a:ext cx="1187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4) Feature Engineering (Feature encoding techniques)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817810" y="1908262"/>
            <a:ext cx="249206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area_service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hospital_county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ethnicity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cultural_group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days_spend_hsptl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admission_type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or self care,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surg_desc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apr_drg_desc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817810" y="1408578"/>
            <a:ext cx="28011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Encoding Features</a:t>
            </a:r>
            <a:endParaRPr/>
          </a:p>
        </p:txBody>
      </p:sp>
      <p:sp>
        <p:nvSpPr>
          <p:cNvPr id="374" name="Google Shape;374;p22"/>
          <p:cNvSpPr txBox="1"/>
          <p:nvPr/>
        </p:nvSpPr>
        <p:spPr>
          <a:xfrm>
            <a:off x="4335888" y="1408578"/>
            <a:ext cx="37134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One-hot Encoding Features</a:t>
            </a:r>
            <a:endParaRPr/>
          </a:p>
        </p:txBody>
      </p:sp>
      <p:sp>
        <p:nvSpPr>
          <p:cNvPr id="375" name="Google Shape;375;p22"/>
          <p:cNvSpPr txBox="1"/>
          <p:nvPr/>
        </p:nvSpPr>
        <p:spPr>
          <a:xfrm>
            <a:off x="4374525" y="1908262"/>
            <a:ext cx="249206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emergency_dept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058" y="4760545"/>
            <a:ext cx="8816972" cy="154431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 txBox="1"/>
          <p:nvPr/>
        </p:nvSpPr>
        <p:spPr>
          <a:xfrm>
            <a:off x="519654" y="722436"/>
            <a:ext cx="607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We have apply two encoding techniques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/>
          <p:nvPr/>
        </p:nvSpPr>
        <p:spPr>
          <a:xfrm>
            <a:off x="128788" y="117453"/>
            <a:ext cx="1187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4) Feature Engineering (Feature scaling techniques)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895" y="1971675"/>
            <a:ext cx="8922108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3"/>
          <p:cNvSpPr txBox="1"/>
          <p:nvPr/>
        </p:nvSpPr>
        <p:spPr>
          <a:xfrm>
            <a:off x="9734847" y="802830"/>
            <a:ext cx="2255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MinMaxScaler()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590847" y="821136"/>
            <a:ext cx="92743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tried with MinMaxScaler, StandardScaler and RobustScaler and found the best technique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is the MinMaxScaler().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24"/>
          <p:cNvPicPr preferRelativeResize="0"/>
          <p:nvPr/>
        </p:nvPicPr>
        <p:blipFill rotWithShape="1">
          <a:blip r:embed="rId3">
            <a:alphaModFix/>
          </a:blip>
          <a:srcRect b="0" l="4422" r="32996" t="0"/>
          <a:stretch/>
        </p:blipFill>
        <p:spPr>
          <a:xfrm>
            <a:off x="1247545" y="789458"/>
            <a:ext cx="3812922" cy="249404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4"/>
          <p:cNvSpPr txBox="1"/>
          <p:nvPr/>
        </p:nvSpPr>
        <p:spPr>
          <a:xfrm>
            <a:off x="128788" y="117453"/>
            <a:ext cx="1187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4) Feature Engineering (Survey and analysis)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1961155" y="3285063"/>
            <a:ext cx="3099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css_procedure_code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5240" y="934956"/>
            <a:ext cx="3812921" cy="2346988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4"/>
          <p:cNvSpPr txBox="1"/>
          <p:nvPr/>
        </p:nvSpPr>
        <p:spPr>
          <a:xfrm>
            <a:off x="7131534" y="3283503"/>
            <a:ext cx="3047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css_diagnosis_code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24"/>
          <p:cNvPicPr preferRelativeResize="0"/>
          <p:nvPr/>
        </p:nvPicPr>
        <p:blipFill rotWithShape="1">
          <a:blip r:embed="rId5">
            <a:alphaModFix/>
          </a:blip>
          <a:srcRect b="17111" l="0" r="0" t="0"/>
          <a:stretch/>
        </p:blipFill>
        <p:spPr>
          <a:xfrm>
            <a:off x="2377799" y="3993598"/>
            <a:ext cx="7643906" cy="24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4"/>
          <p:cNvSpPr txBox="1"/>
          <p:nvPr/>
        </p:nvSpPr>
        <p:spPr>
          <a:xfrm>
            <a:off x="4546344" y="6425323"/>
            <a:ext cx="3099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apr_drug_description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/>
        </p:nvSpPr>
        <p:spPr>
          <a:xfrm>
            <a:off x="128788" y="117453"/>
            <a:ext cx="1187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4) Feature Engineering (Feature selection techniques)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 txBox="1"/>
          <p:nvPr/>
        </p:nvSpPr>
        <p:spPr>
          <a:xfrm>
            <a:off x="829076" y="1590193"/>
            <a:ext cx="10963143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area_service, hospital_county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hospital_id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which are not significant with respect to the output variable "result“.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features mortality_risk and code_illness having somewhat moderate correlation about (0.64) above the threshold, so that they are highly dependent with each others only. Hence removing one of the highly correlated feature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mortality_risk.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 feature has unknown (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gender_U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 values which are less in counts with respect to the counts of Male and Female, So we removed it.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taken feature ratio_total_costs_to_total_charges as the ratio which is generally calculated by the two  features 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tot_charg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tot_cost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and hence we are going to remove these two features and accepting ratio of that. 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343971" y="930767"/>
            <a:ext cx="9843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1) Feature selection as per the business objective and insides in data, below are the points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/>
          <p:nvPr/>
        </p:nvSpPr>
        <p:spPr>
          <a:xfrm>
            <a:off x="128788" y="117453"/>
            <a:ext cx="1187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4) Feature Engineering (Feature selection techniques)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829076" y="1590193"/>
            <a:ext cx="1096314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AutoNum type="arabicParenR" startAt="5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APR-DRG Classification Code Description specifies description categories about the diseases, illness, etc. We get the description from code illness group, hence we are removing the feature 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apr_drg_description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 startAt="5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 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abortion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has only 0 values and its lead towards low variance. Due to this low variance feature among all, so we are removing it.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 startAt="5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survey, we are going to remove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ccs_diagnosis_code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of multiple repetition of the codes and we are able to get this codes from feature code illness itself.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ccs_procedure_code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removing as it cannot be zero and from our case, the code starts from zero.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343971" y="930767"/>
            <a:ext cx="9843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1) Feature selection as per the business objective and insides in data, below are the points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119" y="5927233"/>
            <a:ext cx="38481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/>
        </p:nvSpPr>
        <p:spPr>
          <a:xfrm>
            <a:off x="614428" y="722292"/>
            <a:ext cx="9843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Feature selection by ML algorithm (RF + ET)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 txBox="1"/>
          <p:nvPr/>
        </p:nvSpPr>
        <p:spPr>
          <a:xfrm>
            <a:off x="128788" y="117453"/>
            <a:ext cx="1187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4) Feature Engineering (Feature selection techniques)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 txBox="1"/>
          <p:nvPr/>
        </p:nvSpPr>
        <p:spPr>
          <a:xfrm>
            <a:off x="901151" y="1173243"/>
            <a:ext cx="64755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are the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13 features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their rank and importance's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526" y="1593416"/>
            <a:ext cx="3551247" cy="444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5949" y="1701153"/>
            <a:ext cx="3731987" cy="433392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7"/>
          <p:cNvSpPr txBox="1"/>
          <p:nvPr/>
        </p:nvSpPr>
        <p:spPr>
          <a:xfrm>
            <a:off x="2641176" y="6035073"/>
            <a:ext cx="2325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Features by RF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 txBox="1"/>
          <p:nvPr/>
        </p:nvSpPr>
        <p:spPr>
          <a:xfrm>
            <a:off x="7196372" y="6012920"/>
            <a:ext cx="2325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Features by ET</a:t>
            </a:r>
            <a:endParaRPr sz="1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/>
        </p:nvSpPr>
        <p:spPr>
          <a:xfrm>
            <a:off x="-87086" y="2442877"/>
            <a:ext cx="118743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5) Model Interpretations I</a:t>
            </a:r>
            <a:endParaRPr/>
          </a:p>
        </p:txBody>
      </p:sp>
      <p:sp>
        <p:nvSpPr>
          <p:cNvPr id="428" name="Google Shape;428;p28"/>
          <p:cNvSpPr txBox="1"/>
          <p:nvPr/>
        </p:nvSpPr>
        <p:spPr>
          <a:xfrm>
            <a:off x="3373774" y="3559435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(Without Balancing techniques) </a:t>
            </a:r>
            <a:endParaRPr sz="28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812" y="1033272"/>
            <a:ext cx="11091672" cy="560475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9"/>
          <p:cNvSpPr txBox="1"/>
          <p:nvPr/>
        </p:nvSpPr>
        <p:spPr>
          <a:xfrm>
            <a:off x="284812" y="440687"/>
            <a:ext cx="10808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Classification results (Without Balancing…)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/>
        </p:nvSpPr>
        <p:spPr>
          <a:xfrm>
            <a:off x="2756077" y="2931538"/>
            <a:ext cx="68773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1) Dataset Details and findings</a:t>
            </a:r>
            <a:endParaRPr b="1" sz="3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/>
          <p:nvPr/>
        </p:nvSpPr>
        <p:spPr>
          <a:xfrm>
            <a:off x="158839" y="2298086"/>
            <a:ext cx="118743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5) Model Interpretations II</a:t>
            </a:r>
            <a:endParaRPr/>
          </a:p>
        </p:txBody>
      </p:sp>
      <p:sp>
        <p:nvSpPr>
          <p:cNvPr id="440" name="Google Shape;440;p30"/>
          <p:cNvSpPr txBox="1"/>
          <p:nvPr/>
        </p:nvSpPr>
        <p:spPr>
          <a:xfrm>
            <a:off x="2313432" y="3529633"/>
            <a:ext cx="82753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(Balancing techniques after splitting the data) </a:t>
            </a:r>
            <a:endParaRPr sz="28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1"/>
          <p:cNvGrpSpPr/>
          <p:nvPr/>
        </p:nvGrpSpPr>
        <p:grpSpPr>
          <a:xfrm>
            <a:off x="1026699" y="928047"/>
            <a:ext cx="10500169" cy="5894387"/>
            <a:chOff x="1570012" y="117453"/>
            <a:chExt cx="7236425" cy="5844074"/>
          </a:xfrm>
        </p:grpSpPr>
        <p:pic>
          <p:nvPicPr>
            <p:cNvPr id="446" name="Google Shape;446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79564" y="3343742"/>
              <a:ext cx="7211414" cy="26177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70012" y="117453"/>
              <a:ext cx="7236425" cy="40183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" name="Google Shape;448;p31"/>
          <p:cNvSpPr txBox="1"/>
          <p:nvPr/>
        </p:nvSpPr>
        <p:spPr>
          <a:xfrm>
            <a:off x="665131" y="558715"/>
            <a:ext cx="7703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Balancing techniques with the Classification results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"/>
          <p:cNvSpPr txBox="1"/>
          <p:nvPr/>
        </p:nvSpPr>
        <p:spPr>
          <a:xfrm>
            <a:off x="665130" y="558715"/>
            <a:ext cx="7686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Balancing techniques with the Classification results</a:t>
            </a:r>
            <a:endParaRPr/>
          </a:p>
        </p:txBody>
      </p:sp>
      <p:pic>
        <p:nvPicPr>
          <p:cNvPr id="454" name="Google Shape;454;p32"/>
          <p:cNvPicPr preferRelativeResize="0"/>
          <p:nvPr/>
        </p:nvPicPr>
        <p:blipFill rotWithShape="1">
          <a:blip r:embed="rId3">
            <a:alphaModFix/>
          </a:blip>
          <a:srcRect b="20766" l="0" r="0" t="0"/>
          <a:stretch/>
        </p:blipFill>
        <p:spPr>
          <a:xfrm>
            <a:off x="1347812" y="928046"/>
            <a:ext cx="9496375" cy="477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"/>
          <p:cNvSpPr txBox="1"/>
          <p:nvPr/>
        </p:nvSpPr>
        <p:spPr>
          <a:xfrm>
            <a:off x="2356385" y="2782669"/>
            <a:ext cx="85481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6) EDA and Data Preprocessing</a:t>
            </a:r>
            <a:endParaRPr/>
          </a:p>
        </p:txBody>
      </p:sp>
      <p:sp>
        <p:nvSpPr>
          <p:cNvPr id="460" name="Google Shape;460;p33"/>
          <p:cNvSpPr txBox="1"/>
          <p:nvPr/>
        </p:nvSpPr>
        <p:spPr>
          <a:xfrm>
            <a:off x="4873752" y="3429000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(Part II)</a:t>
            </a:r>
            <a:endParaRPr sz="240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1" name="Google Shape;461;p33"/>
          <p:cNvSpPr txBox="1"/>
          <p:nvPr/>
        </p:nvSpPr>
        <p:spPr>
          <a:xfrm>
            <a:off x="1207008" y="4244608"/>
            <a:ext cx="111831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Results are not improving….? Why…?.....Why?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/>
        </p:nvSpPr>
        <p:spPr>
          <a:xfrm>
            <a:off x="772204" y="790907"/>
            <a:ext cx="82237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Boxplot of whole data w.r.t target feature is 0 </a:t>
            </a:r>
            <a:endParaRPr/>
          </a:p>
        </p:txBody>
      </p:sp>
      <p:pic>
        <p:nvPicPr>
          <p:cNvPr id="467" name="Google Shape;467;p34"/>
          <p:cNvPicPr preferRelativeResize="0"/>
          <p:nvPr/>
        </p:nvPicPr>
        <p:blipFill rotWithShape="1">
          <a:blip r:embed="rId3">
            <a:alphaModFix/>
          </a:blip>
          <a:srcRect b="14665" l="8927" r="7715" t="38349"/>
          <a:stretch/>
        </p:blipFill>
        <p:spPr>
          <a:xfrm>
            <a:off x="564628" y="1358537"/>
            <a:ext cx="11062744" cy="5077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5"/>
          <p:cNvPicPr preferRelativeResize="0"/>
          <p:nvPr/>
        </p:nvPicPr>
        <p:blipFill rotWithShape="1">
          <a:blip r:embed="rId3">
            <a:alphaModFix/>
          </a:blip>
          <a:srcRect b="21651" l="8642" r="7641" t="32000"/>
          <a:stretch/>
        </p:blipFill>
        <p:spPr>
          <a:xfrm>
            <a:off x="766669" y="1436914"/>
            <a:ext cx="11170814" cy="4702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5"/>
          <p:cNvSpPr txBox="1"/>
          <p:nvPr/>
        </p:nvSpPr>
        <p:spPr>
          <a:xfrm>
            <a:off x="1114697" y="848740"/>
            <a:ext cx="84278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Boxplot of whole data w.r.t target feature is 1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"/>
          <p:cNvSpPr txBox="1"/>
          <p:nvPr/>
        </p:nvSpPr>
        <p:spPr>
          <a:xfrm>
            <a:off x="158839" y="2390625"/>
            <a:ext cx="118743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8) Model Interpretations III</a:t>
            </a:r>
            <a:endParaRPr/>
          </a:p>
        </p:txBody>
      </p:sp>
      <p:sp>
        <p:nvSpPr>
          <p:cNvPr id="479" name="Google Shape;479;p36"/>
          <p:cNvSpPr txBox="1"/>
          <p:nvPr/>
        </p:nvSpPr>
        <p:spPr>
          <a:xfrm>
            <a:off x="1489166" y="3821045"/>
            <a:ext cx="95707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(Data Balancing technique before train_test_split…) </a:t>
            </a:r>
            <a:endParaRPr sz="280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"/>
          <p:cNvSpPr txBox="1"/>
          <p:nvPr/>
        </p:nvSpPr>
        <p:spPr>
          <a:xfrm>
            <a:off x="1381760" y="1259840"/>
            <a:ext cx="864920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Strategies Used to Solve this problem…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rebuchet MS"/>
              <a:buAutoNum type="arabicParenR"/>
            </a:pPr>
            <a:r>
              <a:rPr b="1" lang="en-US" sz="2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Balancing the data before train_test split.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2) Next step is to split data into train_test.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3) Estimator – Random Forest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4) n_estimators parameter should be set to 10-20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5) Model validation tech. – Stratified K-Fold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" name="Google Shape;489;p38"/>
          <p:cNvGraphicFramePr/>
          <p:nvPr/>
        </p:nvGraphicFramePr>
        <p:xfrm>
          <a:off x="274320" y="650240"/>
          <a:ext cx="10099040" cy="596392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490" name="Google Shape;490;p38"/>
          <p:cNvSpPr/>
          <p:nvPr/>
        </p:nvSpPr>
        <p:spPr>
          <a:xfrm>
            <a:off x="751840" y="243840"/>
            <a:ext cx="9621520" cy="52832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Concept: Dataset Balancing Before train test split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9"/>
          <p:cNvPicPr preferRelativeResize="0"/>
          <p:nvPr/>
        </p:nvPicPr>
        <p:blipFill rotWithShape="1">
          <a:blip r:embed="rId3">
            <a:alphaModFix/>
          </a:blip>
          <a:srcRect b="4297" l="7167" r="28750" t="25777"/>
          <a:stretch/>
        </p:blipFill>
        <p:spPr>
          <a:xfrm>
            <a:off x="426720" y="829884"/>
            <a:ext cx="9824720" cy="572331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9"/>
          <p:cNvSpPr txBox="1"/>
          <p:nvPr/>
        </p:nvSpPr>
        <p:spPr>
          <a:xfrm>
            <a:off x="978408" y="460552"/>
            <a:ext cx="78272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Discussion…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/>
        </p:nvSpPr>
        <p:spPr>
          <a:xfrm>
            <a:off x="128788" y="117453"/>
            <a:ext cx="60788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1) Dataset Details</a:t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27" y="1014160"/>
            <a:ext cx="10517746" cy="369001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 txBox="1"/>
          <p:nvPr/>
        </p:nvSpPr>
        <p:spPr>
          <a:xfrm>
            <a:off x="714382" y="5074495"/>
            <a:ext cx="519817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records  : 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features : 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40"/>
          <p:cNvPicPr preferRelativeResize="0"/>
          <p:nvPr/>
        </p:nvPicPr>
        <p:blipFill rotWithShape="1">
          <a:blip r:embed="rId3">
            <a:alphaModFix/>
          </a:blip>
          <a:srcRect b="35555" l="5915" r="21833" t="39704"/>
          <a:stretch/>
        </p:blipFill>
        <p:spPr>
          <a:xfrm>
            <a:off x="543140" y="217936"/>
            <a:ext cx="10831996" cy="20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0"/>
          <p:cNvPicPr preferRelativeResize="0"/>
          <p:nvPr/>
        </p:nvPicPr>
        <p:blipFill rotWithShape="1">
          <a:blip r:embed="rId4">
            <a:alphaModFix/>
          </a:blip>
          <a:srcRect b="10399" l="9675" r="18850" t="34667"/>
          <a:stretch/>
        </p:blipFill>
        <p:spPr>
          <a:xfrm>
            <a:off x="543140" y="2902220"/>
            <a:ext cx="10831996" cy="373784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0"/>
          <p:cNvSpPr txBox="1"/>
          <p:nvPr/>
        </p:nvSpPr>
        <p:spPr>
          <a:xfrm>
            <a:off x="1060704" y="2532888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we have chosen less n_estimators…?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/>
          <p:nvPr/>
        </p:nvSpPr>
        <p:spPr>
          <a:xfrm>
            <a:off x="705394" y="322522"/>
            <a:ext cx="49547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Classification results</a:t>
            </a:r>
            <a:endParaRPr/>
          </a:p>
        </p:txBody>
      </p:sp>
      <p:pic>
        <p:nvPicPr>
          <p:cNvPr id="509" name="Google Shape;50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344" y="886968"/>
            <a:ext cx="11274552" cy="187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119" y="3091246"/>
            <a:ext cx="3719855" cy="2215111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3000" stPos="0" sy="-100000" ky="0"/>
          </a:effectLst>
        </p:spPr>
      </p:pic>
      <p:pic>
        <p:nvPicPr>
          <p:cNvPr id="511" name="Google Shape;51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1406" y="3108960"/>
            <a:ext cx="3806663" cy="2215111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3000" stPos="0" sy="-100000" ky="0"/>
          </a:effectLst>
        </p:spPr>
      </p:pic>
      <p:sp>
        <p:nvSpPr>
          <p:cNvPr id="512" name="Google Shape;512;p41"/>
          <p:cNvSpPr txBox="1"/>
          <p:nvPr/>
        </p:nvSpPr>
        <p:spPr>
          <a:xfrm>
            <a:off x="1264087" y="5329301"/>
            <a:ext cx="16141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/>
          </a:p>
        </p:txBody>
      </p:sp>
      <p:sp>
        <p:nvSpPr>
          <p:cNvPr id="513" name="Google Shape;513;p41"/>
          <p:cNvSpPr txBox="1"/>
          <p:nvPr/>
        </p:nvSpPr>
        <p:spPr>
          <a:xfrm>
            <a:off x="5827594" y="5329301"/>
            <a:ext cx="16141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set</a:t>
            </a:r>
            <a:endParaRPr/>
          </a:p>
        </p:txBody>
      </p:sp>
      <p:pic>
        <p:nvPicPr>
          <p:cNvPr id="514" name="Google Shape;514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08490" y="2987040"/>
            <a:ext cx="3755279" cy="2319317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3000" stPos="0" sy="-100000" ky="0"/>
          </a:effectLst>
        </p:spPr>
      </p:pic>
      <p:sp>
        <p:nvSpPr>
          <p:cNvPr id="515" name="Google Shape;515;p41"/>
          <p:cNvSpPr txBox="1"/>
          <p:nvPr/>
        </p:nvSpPr>
        <p:spPr>
          <a:xfrm>
            <a:off x="9634257" y="5306357"/>
            <a:ext cx="19146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Unseen dataset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2"/>
          <p:cNvSpPr txBox="1"/>
          <p:nvPr/>
        </p:nvSpPr>
        <p:spPr>
          <a:xfrm>
            <a:off x="772160" y="1021897"/>
            <a:ext cx="42875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Test_data</a:t>
            </a:r>
            <a:endParaRPr b="1" sz="200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21" name="Google Shape;5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500239"/>
            <a:ext cx="5842000" cy="4305481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id="522" name="Google Shape;52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00" y="1505319"/>
            <a:ext cx="5618479" cy="4305481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23" name="Google Shape;523;p42"/>
          <p:cNvSpPr txBox="1"/>
          <p:nvPr/>
        </p:nvSpPr>
        <p:spPr>
          <a:xfrm>
            <a:off x="6441440" y="870401"/>
            <a:ext cx="42875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 dataset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9" name="Google Shape;529;p43"/>
          <p:cNvPicPr preferRelativeResize="0"/>
          <p:nvPr/>
        </p:nvPicPr>
        <p:blipFill rotWithShape="1">
          <a:blip r:embed="rId3">
            <a:alphaModFix/>
          </a:blip>
          <a:srcRect b="24532" l="38925" r="19225" t="34667"/>
          <a:stretch/>
        </p:blipFill>
        <p:spPr>
          <a:xfrm>
            <a:off x="879975" y="1033272"/>
            <a:ext cx="9921239" cy="544068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3"/>
          <p:cNvSpPr txBox="1"/>
          <p:nvPr/>
        </p:nvSpPr>
        <p:spPr>
          <a:xfrm>
            <a:off x="705394" y="322522"/>
            <a:ext cx="84203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Validation…. Stratified K-fold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44"/>
          <p:cNvPicPr preferRelativeResize="0"/>
          <p:nvPr/>
        </p:nvPicPr>
        <p:blipFill rotWithShape="1">
          <a:blip r:embed="rId3">
            <a:alphaModFix/>
          </a:blip>
          <a:srcRect b="4702" l="6632" r="16898" t="74174"/>
          <a:stretch/>
        </p:blipFill>
        <p:spPr>
          <a:xfrm>
            <a:off x="426720" y="1376898"/>
            <a:ext cx="11521440" cy="2225838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4"/>
          <p:cNvSpPr txBox="1"/>
          <p:nvPr/>
        </p:nvSpPr>
        <p:spPr>
          <a:xfrm>
            <a:off x="705394" y="322522"/>
            <a:ext cx="84203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Stratified K-fold : F1 Score metrics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5"/>
          <p:cNvSpPr txBox="1"/>
          <p:nvPr/>
        </p:nvSpPr>
        <p:spPr>
          <a:xfrm>
            <a:off x="158839" y="2390625"/>
            <a:ext cx="118743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9) Model Deployment </a:t>
            </a:r>
            <a:endParaRPr/>
          </a:p>
        </p:txBody>
      </p:sp>
      <p:sp>
        <p:nvSpPr>
          <p:cNvPr id="542" name="Google Shape;542;p45"/>
          <p:cNvSpPr txBox="1"/>
          <p:nvPr/>
        </p:nvSpPr>
        <p:spPr>
          <a:xfrm>
            <a:off x="1489166" y="3821045"/>
            <a:ext cx="95707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( FLASK, Streamlit ) </a:t>
            </a:r>
            <a:endParaRPr sz="280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/>
          <p:cNvSpPr txBox="1"/>
          <p:nvPr/>
        </p:nvSpPr>
        <p:spPr>
          <a:xfrm>
            <a:off x="1042416" y="513850"/>
            <a:ext cx="84947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Deployment</a:t>
            </a:r>
            <a:endParaRPr/>
          </a:p>
        </p:txBody>
      </p:sp>
      <p:pic>
        <p:nvPicPr>
          <p:cNvPr id="548" name="Google Shape;5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62"/>
            <a:ext cx="12192000" cy="68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4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175" y="647500"/>
            <a:ext cx="11553874" cy="6126049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7"/>
          <p:cNvSpPr txBox="1"/>
          <p:nvPr/>
        </p:nvSpPr>
        <p:spPr>
          <a:xfrm>
            <a:off x="523650" y="185800"/>
            <a:ext cx="86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highlight>
                  <a:srgbClr val="FF9900"/>
                </a:highlight>
                <a:latin typeface="Trebuchet MS"/>
                <a:ea typeface="Trebuchet MS"/>
                <a:cs typeface="Trebuchet MS"/>
                <a:sym typeface="Trebuchet MS"/>
              </a:rPr>
              <a:t>Click on below page to view heroku app...</a:t>
            </a:r>
            <a:endParaRPr b="1" sz="1800">
              <a:highlight>
                <a:srgbClr val="FF9900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"/>
          <p:cNvSpPr txBox="1"/>
          <p:nvPr/>
        </p:nvSpPr>
        <p:spPr>
          <a:xfrm>
            <a:off x="2980944" y="2157984"/>
            <a:ext cx="568756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You..!</a:t>
            </a:r>
            <a:endParaRPr sz="6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128788" y="117453"/>
            <a:ext cx="60788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1) Dataset Details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321974" y="2200171"/>
            <a:ext cx="3181082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Area_Service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Hospital County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Cultural_group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ethnicity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Days_spend_hsptl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Admission_type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or self care,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Surg_Description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Abortion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apr_drg_description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Emergency dept_yes/No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3376414" y="2196900"/>
            <a:ext cx="118271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1046119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1046119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4663227" y="2200171"/>
            <a:ext cx="990600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6068097" y="2180811"/>
            <a:ext cx="285267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ccs_diagnosis_code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ccs_procedure_code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Code_illness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Weight_baby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Payment_Typology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9243813" y="2176468"/>
            <a:ext cx="11827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10530626" y="2179739"/>
            <a:ext cx="990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int64 int64 int64 int64 int64 int64 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6068097" y="4655817"/>
            <a:ext cx="3197181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Hospital 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Mortality risk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Tot_charg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Tot_cost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ratio_of_total_costs_to_charg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9243813" y="4659088"/>
            <a:ext cx="1374817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1046119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1048575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10530626" y="4659088"/>
            <a:ext cx="100992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float64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float64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float64 float64 float64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321973" y="1745536"/>
            <a:ext cx="56420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Name                              Not-null        Datatype</a:t>
            </a:r>
            <a:endParaRPr/>
          </a:p>
        </p:txBody>
      </p:sp>
      <p:sp>
        <p:nvSpPr>
          <p:cNvPr id="185" name="Google Shape;185;p5"/>
          <p:cNvSpPr txBox="1"/>
          <p:nvPr/>
        </p:nvSpPr>
        <p:spPr>
          <a:xfrm>
            <a:off x="6068097" y="1774070"/>
            <a:ext cx="56420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Name                                Not-null         Datatype</a:t>
            </a:r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6031607" y="4212357"/>
            <a:ext cx="56420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Name                           Not-null     Datatype</a:t>
            </a:r>
            <a:endParaRPr/>
          </a:p>
        </p:txBody>
      </p:sp>
      <p:grpSp>
        <p:nvGrpSpPr>
          <p:cNvPr id="187" name="Google Shape;187;p5"/>
          <p:cNvGrpSpPr/>
          <p:nvPr/>
        </p:nvGrpSpPr>
        <p:grpSpPr>
          <a:xfrm>
            <a:off x="1681773" y="1005294"/>
            <a:ext cx="3166592" cy="451736"/>
            <a:chOff x="4663227" y="1244935"/>
            <a:chExt cx="3166592" cy="451736"/>
          </a:xfrm>
        </p:grpSpPr>
        <p:sp>
          <p:nvSpPr>
            <p:cNvPr id="188" name="Google Shape;188;p5"/>
            <p:cNvSpPr/>
            <p:nvPr/>
          </p:nvSpPr>
          <p:spPr>
            <a:xfrm>
              <a:off x="4663227" y="1244935"/>
              <a:ext cx="2818324" cy="451736"/>
            </a:xfrm>
            <a:prstGeom prst="rect">
              <a:avLst/>
            </a:prstGeom>
            <a:solidFill>
              <a:srgbClr val="D4ECA1"/>
            </a:solidFill>
            <a:ln>
              <a:noFill/>
            </a:ln>
            <a:effectLst>
              <a:reflection blurRad="0" dir="0" dist="0" endA="300" endPos="35000" fadeDir="5400000" kx="0" rotWithShape="0" algn="bl" stA="52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4942806" y="1312184"/>
              <a:ext cx="28870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Features</a:t>
              </a:r>
              <a:endParaRPr/>
            </a:p>
          </p:txBody>
        </p:sp>
      </p:grpSp>
      <p:grpSp>
        <p:nvGrpSpPr>
          <p:cNvPr id="190" name="Google Shape;190;p5"/>
          <p:cNvGrpSpPr/>
          <p:nvPr/>
        </p:nvGrpSpPr>
        <p:grpSpPr>
          <a:xfrm>
            <a:off x="7383349" y="990477"/>
            <a:ext cx="3235281" cy="451736"/>
            <a:chOff x="7800306" y="990249"/>
            <a:chExt cx="3235281" cy="451736"/>
          </a:xfrm>
        </p:grpSpPr>
        <p:sp>
          <p:nvSpPr>
            <p:cNvPr id="191" name="Google Shape;191;p5"/>
            <p:cNvSpPr/>
            <p:nvPr/>
          </p:nvSpPr>
          <p:spPr>
            <a:xfrm>
              <a:off x="7800306" y="990249"/>
              <a:ext cx="2818324" cy="451736"/>
            </a:xfrm>
            <a:prstGeom prst="rect">
              <a:avLst/>
            </a:prstGeom>
            <a:solidFill>
              <a:srgbClr val="D4ECA1"/>
            </a:solidFill>
            <a:ln>
              <a:noFill/>
            </a:ln>
            <a:effectLst>
              <a:reflection blurRad="0" dir="0" dist="0" endA="300" endPos="35000" fadeDir="5400000" kx="0" rotWithShape="0" algn="bl" stA="52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8148574" y="1046268"/>
              <a:ext cx="28870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 Features</a:t>
              </a:r>
              <a:endParaRPr/>
            </a:p>
          </p:txBody>
        </p:sp>
      </p:grpSp>
      <p:cxnSp>
        <p:nvCxnSpPr>
          <p:cNvPr id="193" name="Google Shape;193;p5"/>
          <p:cNvCxnSpPr/>
          <p:nvPr/>
        </p:nvCxnSpPr>
        <p:spPr>
          <a:xfrm>
            <a:off x="5788111" y="1440094"/>
            <a:ext cx="0" cy="4612067"/>
          </a:xfrm>
          <a:prstGeom prst="straightConnector1">
            <a:avLst/>
          </a:prstGeom>
          <a:noFill/>
          <a:ln cap="flat" cmpd="sng" w="28575">
            <a:solidFill>
              <a:srgbClr val="BFE471"/>
            </a:solidFill>
            <a:prstDash val="lgDash"/>
            <a:round/>
            <a:headEnd len="sm" w="sm" type="none"/>
            <a:tailEnd len="sm" w="sm" type="none"/>
          </a:ln>
        </p:spPr>
      </p:cxnSp>
      <p:pic>
        <p:nvPicPr>
          <p:cNvPr id="194" name="Google Shape;1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078" y="6415335"/>
            <a:ext cx="3641637" cy="2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/>
        </p:nvSpPr>
        <p:spPr>
          <a:xfrm>
            <a:off x="5018467" y="2782669"/>
            <a:ext cx="322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EDA</a:t>
            </a:r>
            <a:endParaRPr b="1" sz="3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5452056" y="3429000"/>
            <a:ext cx="12569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(Part I)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031" y="1519706"/>
            <a:ext cx="6208239" cy="522084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 txBox="1"/>
          <p:nvPr/>
        </p:nvSpPr>
        <p:spPr>
          <a:xfrm>
            <a:off x="1060569" y="1049641"/>
            <a:ext cx="3820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1) Feature to feature relationship</a:t>
            </a:r>
            <a:endParaRPr/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6585095" y="1709464"/>
            <a:ext cx="6111995" cy="382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 txBox="1"/>
          <p:nvPr/>
        </p:nvSpPr>
        <p:spPr>
          <a:xfrm>
            <a:off x="7310910" y="194397"/>
            <a:ext cx="3820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Correlations with target variables</a:t>
            </a:r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128788" y="117453"/>
            <a:ext cx="95806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EDA (basics) </a:t>
            </a:r>
            <a:r>
              <a:rPr b="1"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Features correlations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/>
        </p:nvSpPr>
        <p:spPr>
          <a:xfrm>
            <a:off x="128788" y="117453"/>
            <a:ext cx="95806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EDA (basics) </a:t>
            </a:r>
            <a:r>
              <a:rPr b="1"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Total counts with uniqueness</a:t>
            </a:r>
            <a:endParaRPr/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025" y="758982"/>
            <a:ext cx="28670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025" y="2802630"/>
            <a:ext cx="29051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8817" y="758982"/>
            <a:ext cx="28384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8817" y="3854472"/>
            <a:ext cx="2895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33184" y="758982"/>
            <a:ext cx="27908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33184" y="3487759"/>
            <a:ext cx="38862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06442" y="5724525"/>
            <a:ext cx="28003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10">
            <a:alphaModFix/>
          </a:blip>
          <a:srcRect b="0" l="0" r="31370" t="0"/>
          <a:stretch/>
        </p:blipFill>
        <p:spPr>
          <a:xfrm>
            <a:off x="613025" y="4493853"/>
            <a:ext cx="3212000" cy="226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724" y="1092808"/>
            <a:ext cx="4653734" cy="297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8355" y="1657163"/>
            <a:ext cx="2382258" cy="184863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519656" y="781502"/>
            <a:ext cx="2887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1) Result</a:t>
            </a:r>
            <a:endParaRPr/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353" y="4200272"/>
            <a:ext cx="7542518" cy="118309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128788" y="117453"/>
            <a:ext cx="95806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2) EDA (Univariate Analysis) </a:t>
            </a:r>
            <a:r>
              <a:rPr b="1"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Target feature</a:t>
            </a:r>
            <a:endParaRPr b="1" sz="2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569183" y="5765192"/>
            <a:ext cx="84846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variable have highly imbalance proportion of valid to fraud claims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 of valid claims to fraud claims is about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75:25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2021-01-16T04:22:04Z</dcterms:created>
  <dc:creator>KUNAL</dc:creator>
</cp:coreProperties>
</file>