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5"/>
  </p:notesMasterIdLst>
  <p:sldIdLst>
    <p:sldId id="265" r:id="rId2"/>
    <p:sldId id="305" r:id="rId3"/>
    <p:sldId id="264" r:id="rId4"/>
    <p:sldId id="278" r:id="rId5"/>
    <p:sldId id="266" r:id="rId6"/>
    <p:sldId id="267" r:id="rId7"/>
    <p:sldId id="279" r:id="rId8"/>
    <p:sldId id="280" r:id="rId9"/>
    <p:sldId id="281" r:id="rId10"/>
    <p:sldId id="282" r:id="rId11"/>
    <p:sldId id="274" r:id="rId12"/>
    <p:sldId id="283" r:id="rId13"/>
    <p:sldId id="284" r:id="rId14"/>
    <p:sldId id="285" r:id="rId15"/>
    <p:sldId id="287" r:id="rId16"/>
    <p:sldId id="288" r:id="rId17"/>
    <p:sldId id="289" r:id="rId18"/>
    <p:sldId id="302" r:id="rId19"/>
    <p:sldId id="290" r:id="rId20"/>
    <p:sldId id="291" r:id="rId21"/>
    <p:sldId id="292" r:id="rId22"/>
    <p:sldId id="293" r:id="rId23"/>
    <p:sldId id="300" r:id="rId24"/>
    <p:sldId id="303" r:id="rId25"/>
    <p:sldId id="306" r:id="rId26"/>
    <p:sldId id="307" r:id="rId27"/>
    <p:sldId id="308" r:id="rId28"/>
    <p:sldId id="295" r:id="rId29"/>
    <p:sldId id="301" r:id="rId30"/>
    <p:sldId id="299" r:id="rId31"/>
    <p:sldId id="297" r:id="rId32"/>
    <p:sldId id="304" r:id="rId33"/>
    <p:sldId id="263" r:id="rId34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342946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685891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028837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371783" algn="l" rtl="0" eaLnBrk="0" fontAlgn="base" hangingPunct="0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1714729" algn="l" defTabSz="342946" rtl="0" eaLnBrk="1" latinLnBrk="0" hangingPunct="1">
      <a:defRPr sz="1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057674" algn="l" defTabSz="342946" rtl="0" eaLnBrk="1" latinLnBrk="0" hangingPunct="1">
      <a:defRPr sz="1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2400620" algn="l" defTabSz="342946" rtl="0" eaLnBrk="1" latinLnBrk="0" hangingPunct="1">
      <a:defRPr sz="1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2743566" algn="l" defTabSz="342946" rtl="0" eaLnBrk="1" latinLnBrk="0" hangingPunct="1">
      <a:defRPr sz="18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7A00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05" autoAdjust="0"/>
  </p:normalViewPr>
  <p:slideViewPr>
    <p:cSldViewPr>
      <p:cViewPr varScale="1">
        <p:scale>
          <a:sx n="103" d="100"/>
          <a:sy n="103" d="100"/>
        </p:scale>
        <p:origin x="874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CFD8C384-8CC3-0C49-844C-FC9C7E2890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195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342946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685891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028837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371783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1714729" algn="l" defTabSz="34294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674" algn="l" defTabSz="34294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620" algn="l" defTabSz="34294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566" algn="l" defTabSz="342946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D8C384-8CC3-0C49-844C-FC9C7E28906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D8C384-8CC3-0C49-844C-FC9C7E28906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05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D8C384-8CC3-0C49-844C-FC9C7E28906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11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ranja/Documents/5-resources/ppt/2018%20ppt-with%20R/new/working%20files/graphics_HD-title-maroon.png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590550"/>
            <a:ext cx="8001000" cy="857250"/>
          </a:xfrm>
        </p:spPr>
        <p:txBody>
          <a:bodyPr/>
          <a:lstStyle>
            <a:lvl1pPr algn="l">
              <a:defRPr>
                <a:solidFill>
                  <a:srgbClr val="7A0019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190750"/>
            <a:ext cx="8001000" cy="45720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indent="0">
              <a:buNone/>
              <a:defRPr sz="1800">
                <a:solidFill>
                  <a:srgbClr val="FFFFFF"/>
                </a:solidFill>
              </a:defRPr>
            </a:lvl2pPr>
            <a:lvl3pPr marL="685891" indent="0">
              <a:buNone/>
              <a:defRPr sz="1800">
                <a:solidFill>
                  <a:srgbClr val="FFFFFF"/>
                </a:solidFill>
              </a:defRPr>
            </a:lvl3pPr>
            <a:lvl4pPr marL="1028837" indent="0">
              <a:buNone/>
              <a:defRPr sz="1800">
                <a:solidFill>
                  <a:srgbClr val="FFFFFF"/>
                </a:solidFill>
              </a:defRPr>
            </a:lvl4pPr>
            <a:lvl5pPr marL="1371783" indent="0">
              <a:buNone/>
              <a:defRPr sz="18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Presenter/unit/department name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2647950"/>
            <a:ext cx="8001000" cy="381000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46" indent="0">
              <a:buNone/>
              <a:defRPr sz="1200">
                <a:solidFill>
                  <a:srgbClr val="FFFFFF"/>
                </a:solidFill>
              </a:defRPr>
            </a:lvl2pPr>
            <a:lvl3pPr marL="685891" indent="0">
              <a:buNone/>
              <a:defRPr sz="1200">
                <a:solidFill>
                  <a:srgbClr val="FFFFFF"/>
                </a:solidFill>
              </a:defRPr>
            </a:lvl3pPr>
            <a:lvl4pPr marL="1028837" indent="0">
              <a:buNone/>
              <a:defRPr sz="1200">
                <a:solidFill>
                  <a:srgbClr val="FFFFFF"/>
                </a:solidFill>
              </a:defRPr>
            </a:lvl4pPr>
            <a:lvl5pPr marL="1371783" indent="0">
              <a:buNone/>
              <a:defRPr sz="12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3" name="graphics_HD-title-maroon.png" descr="/Users/ranja/Documents/5-resources/ppt/2018 ppt-with R/new/working files/graphics_HD-title-maroon.png"/>
          <p:cNvPicPr>
            <a:picLocks noChangeAspect="1"/>
          </p:cNvPicPr>
          <p:nvPr userDrawn="1"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760470"/>
            <a:ext cx="9144000" cy="138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702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4520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4057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1" y="228600"/>
            <a:ext cx="5676900" cy="4057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9472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0150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9"/>
            <a:ext cx="7772400" cy="1021556"/>
          </a:xfrm>
        </p:spPr>
        <p:txBody>
          <a:bodyPr anchor="t"/>
          <a:lstStyle>
            <a:lvl1pPr algn="l">
              <a:defRPr sz="3000" b="0" i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46" indent="0">
              <a:buNone/>
              <a:defRPr sz="1400"/>
            </a:lvl2pPr>
            <a:lvl3pPr marL="685891" indent="0">
              <a:buNone/>
              <a:defRPr sz="1200"/>
            </a:lvl3pPr>
            <a:lvl4pPr marL="1028837" indent="0">
              <a:buNone/>
              <a:defRPr sz="1100"/>
            </a:lvl4pPr>
            <a:lvl5pPr marL="1371783" indent="0">
              <a:buNone/>
              <a:defRPr sz="1100"/>
            </a:lvl5pPr>
            <a:lvl6pPr marL="1714729" indent="0">
              <a:buNone/>
              <a:defRPr sz="1100"/>
            </a:lvl6pPr>
            <a:lvl7pPr marL="2057674" indent="0">
              <a:buNone/>
              <a:defRPr sz="1100"/>
            </a:lvl7pPr>
            <a:lvl8pPr marL="2400620" indent="0">
              <a:buNone/>
              <a:defRPr sz="1100"/>
            </a:lvl8pPr>
            <a:lvl9pPr marL="2743566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893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14450"/>
            <a:ext cx="3810000" cy="2971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14450"/>
            <a:ext cx="3810000" cy="2971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4658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8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46" indent="0">
              <a:buNone/>
              <a:defRPr sz="1500" b="1"/>
            </a:lvl2pPr>
            <a:lvl3pPr marL="685891" indent="0">
              <a:buNone/>
              <a:defRPr sz="1400" b="1"/>
            </a:lvl3pPr>
            <a:lvl4pPr marL="1028837" indent="0">
              <a:buNone/>
              <a:defRPr sz="1200" b="1"/>
            </a:lvl4pPr>
            <a:lvl5pPr marL="1371783" indent="0">
              <a:buNone/>
              <a:defRPr sz="1200" b="1"/>
            </a:lvl5pPr>
            <a:lvl6pPr marL="1714729" indent="0">
              <a:buNone/>
              <a:defRPr sz="1200" b="1"/>
            </a:lvl6pPr>
            <a:lvl7pPr marL="2057674" indent="0">
              <a:buNone/>
              <a:defRPr sz="1200" b="1"/>
            </a:lvl7pPr>
            <a:lvl8pPr marL="2400620" indent="0">
              <a:buNone/>
              <a:defRPr sz="1200" b="1"/>
            </a:lvl8pPr>
            <a:lvl9pPr marL="274356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8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46" indent="0">
              <a:buNone/>
              <a:defRPr sz="1500" b="1"/>
            </a:lvl2pPr>
            <a:lvl3pPr marL="685891" indent="0">
              <a:buNone/>
              <a:defRPr sz="1400" b="1"/>
            </a:lvl3pPr>
            <a:lvl4pPr marL="1028837" indent="0">
              <a:buNone/>
              <a:defRPr sz="1200" b="1"/>
            </a:lvl4pPr>
            <a:lvl5pPr marL="1371783" indent="0">
              <a:buNone/>
              <a:defRPr sz="1200" b="1"/>
            </a:lvl5pPr>
            <a:lvl6pPr marL="1714729" indent="0">
              <a:buNone/>
              <a:defRPr sz="1200" b="1"/>
            </a:lvl6pPr>
            <a:lvl7pPr marL="2057674" indent="0">
              <a:buNone/>
              <a:defRPr sz="1200" b="1"/>
            </a:lvl7pPr>
            <a:lvl8pPr marL="2400620" indent="0">
              <a:buNone/>
              <a:defRPr sz="1200" b="1"/>
            </a:lvl8pPr>
            <a:lvl9pPr marL="2743566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4390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8065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0295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90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8"/>
            <a:ext cx="3008313" cy="3518297"/>
          </a:xfrm>
        </p:spPr>
        <p:txBody>
          <a:bodyPr/>
          <a:lstStyle>
            <a:lvl1pPr marL="0" indent="0">
              <a:buNone/>
              <a:defRPr sz="1100"/>
            </a:lvl1pPr>
            <a:lvl2pPr marL="342946" indent="0">
              <a:buNone/>
              <a:defRPr sz="900"/>
            </a:lvl2pPr>
            <a:lvl3pPr marL="685891" indent="0">
              <a:buNone/>
              <a:defRPr sz="800"/>
            </a:lvl3pPr>
            <a:lvl4pPr marL="1028837" indent="0">
              <a:buNone/>
              <a:defRPr sz="700"/>
            </a:lvl4pPr>
            <a:lvl5pPr marL="1371783" indent="0">
              <a:buNone/>
              <a:defRPr sz="700"/>
            </a:lvl5pPr>
            <a:lvl6pPr marL="1714729" indent="0">
              <a:buNone/>
              <a:defRPr sz="700"/>
            </a:lvl6pPr>
            <a:lvl7pPr marL="2057674" indent="0">
              <a:buNone/>
              <a:defRPr sz="700"/>
            </a:lvl7pPr>
            <a:lvl8pPr marL="2400620" indent="0">
              <a:buNone/>
              <a:defRPr sz="700"/>
            </a:lvl8pPr>
            <a:lvl9pPr marL="2743566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9548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3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46" indent="0">
              <a:buNone/>
              <a:defRPr sz="2100"/>
            </a:lvl2pPr>
            <a:lvl3pPr marL="685891" indent="0">
              <a:buNone/>
              <a:defRPr sz="1800"/>
            </a:lvl3pPr>
            <a:lvl4pPr marL="1028837" indent="0">
              <a:buNone/>
              <a:defRPr sz="1500"/>
            </a:lvl4pPr>
            <a:lvl5pPr marL="1371783" indent="0">
              <a:buNone/>
              <a:defRPr sz="1500"/>
            </a:lvl5pPr>
            <a:lvl6pPr marL="1714729" indent="0">
              <a:buNone/>
              <a:defRPr sz="1500"/>
            </a:lvl6pPr>
            <a:lvl7pPr marL="2057674" indent="0">
              <a:buNone/>
              <a:defRPr sz="1500"/>
            </a:lvl7pPr>
            <a:lvl8pPr marL="2400620" indent="0">
              <a:buNone/>
              <a:defRPr sz="1500"/>
            </a:lvl8pPr>
            <a:lvl9pPr marL="2743566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946" indent="0">
              <a:buNone/>
              <a:defRPr sz="900"/>
            </a:lvl2pPr>
            <a:lvl3pPr marL="685891" indent="0">
              <a:buNone/>
              <a:defRPr sz="800"/>
            </a:lvl3pPr>
            <a:lvl4pPr marL="1028837" indent="0">
              <a:buNone/>
              <a:defRPr sz="700"/>
            </a:lvl4pPr>
            <a:lvl5pPr marL="1371783" indent="0">
              <a:buNone/>
              <a:defRPr sz="700"/>
            </a:lvl5pPr>
            <a:lvl6pPr marL="1714729" indent="0">
              <a:buNone/>
              <a:defRPr sz="700"/>
            </a:lvl6pPr>
            <a:lvl7pPr marL="2057674" indent="0">
              <a:buNone/>
              <a:defRPr sz="700"/>
            </a:lvl7pPr>
            <a:lvl8pPr marL="2400620" indent="0">
              <a:buNone/>
              <a:defRPr sz="700"/>
            </a:lvl8pPr>
            <a:lvl9pPr marL="2743566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9265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file://localhost/Users/ranja/Documents/5-resources/ppt/2018%20ppt-with%20R/new/working%20files/graphics_HD-M-maroon.png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68589" tIns="34295" rIns="68589" bIns="3429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14450"/>
            <a:ext cx="77724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graphics_HD-M-maroon.png" descr="/Users/ranja/Documents/5-resources/ppt/2018 ppt-with R/new/working files/graphics_HD-M-maroon.png"/>
          <p:cNvPicPr>
            <a:picLocks noChangeAspect="1"/>
          </p:cNvPicPr>
          <p:nvPr userDrawn="1"/>
        </p:nvPicPr>
        <p:blipFill>
          <a:blip r:embed="rId13" r:link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852035"/>
            <a:ext cx="9144000" cy="2914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300" b="0">
          <a:solidFill>
            <a:srgbClr val="7A0019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A0019"/>
          </a:solidFill>
          <a:latin typeface="Corbel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A0019"/>
          </a:solidFill>
          <a:latin typeface="Corbel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A0019"/>
          </a:solidFill>
          <a:latin typeface="Corbel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A0019"/>
          </a:solidFill>
          <a:latin typeface="Corbel" charset="0"/>
          <a:ea typeface="ＭＳ Ｐゴシック" charset="0"/>
          <a:cs typeface="ＭＳ Ｐゴシック" charset="0"/>
        </a:defRPr>
      </a:lvl5pPr>
      <a:lvl6pPr marL="342946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A0019"/>
          </a:solidFill>
          <a:latin typeface="Arial" charset="0"/>
          <a:ea typeface="ＭＳ Ｐゴシック" charset="0"/>
          <a:cs typeface="ＭＳ Ｐゴシック" charset="0"/>
        </a:defRPr>
      </a:lvl6pPr>
      <a:lvl7pPr marL="685891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A0019"/>
          </a:solidFill>
          <a:latin typeface="Arial" charset="0"/>
          <a:ea typeface="ＭＳ Ｐゴシック" charset="0"/>
          <a:cs typeface="ＭＳ Ｐゴシック" charset="0"/>
        </a:defRPr>
      </a:lvl7pPr>
      <a:lvl8pPr marL="1028837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A0019"/>
          </a:solidFill>
          <a:latin typeface="Arial" charset="0"/>
          <a:ea typeface="ＭＳ Ｐゴシック" charset="0"/>
          <a:cs typeface="ＭＳ Ｐゴシック" charset="0"/>
        </a:defRPr>
      </a:lvl8pPr>
      <a:lvl9pPr marL="1371783"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7A0019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257209" indent="-257209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•"/>
        <a:defRPr sz="2400">
          <a:solidFill>
            <a:srgbClr val="595959"/>
          </a:solidFill>
          <a:latin typeface="+mn-lt"/>
          <a:ea typeface="ＭＳ Ｐゴシック" charset="0"/>
          <a:cs typeface="ＭＳ Ｐゴシック" charset="0"/>
        </a:defRPr>
      </a:lvl1pPr>
      <a:lvl2pPr marL="557287" indent="-214341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–"/>
        <a:defRPr sz="2100">
          <a:solidFill>
            <a:srgbClr val="595959"/>
          </a:solidFill>
          <a:latin typeface="+mn-lt"/>
          <a:ea typeface="ＭＳ Ｐゴシック" charset="0"/>
        </a:defRPr>
      </a:lvl2pPr>
      <a:lvl3pPr marL="857364" indent="-171473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•"/>
        <a:defRPr sz="1800">
          <a:solidFill>
            <a:srgbClr val="595959"/>
          </a:solidFill>
          <a:latin typeface="+mn-lt"/>
          <a:ea typeface="ＭＳ Ｐゴシック" charset="0"/>
        </a:defRPr>
      </a:lvl3pPr>
      <a:lvl4pPr marL="1200310" indent="-171473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–"/>
        <a:defRPr sz="1500">
          <a:solidFill>
            <a:srgbClr val="595959"/>
          </a:solidFill>
          <a:latin typeface="+mn-lt"/>
          <a:ea typeface="ＭＳ Ｐゴシック" charset="0"/>
        </a:defRPr>
      </a:lvl4pPr>
      <a:lvl5pPr marL="1543256" indent="-171473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»"/>
        <a:defRPr sz="1500">
          <a:solidFill>
            <a:srgbClr val="595959"/>
          </a:solidFill>
          <a:latin typeface="+mn-lt"/>
          <a:ea typeface="ＭＳ Ｐゴシック" charset="0"/>
        </a:defRPr>
      </a:lvl5pPr>
      <a:lvl6pPr marL="1886201" indent="-171473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»"/>
        <a:defRPr sz="1500">
          <a:solidFill>
            <a:schemeClr val="tx1"/>
          </a:solidFill>
          <a:latin typeface="+mn-lt"/>
          <a:ea typeface="+mn-ea"/>
        </a:defRPr>
      </a:lvl6pPr>
      <a:lvl7pPr marL="2229147" indent="-171473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»"/>
        <a:defRPr sz="1500">
          <a:solidFill>
            <a:schemeClr val="tx1"/>
          </a:solidFill>
          <a:latin typeface="+mn-lt"/>
          <a:ea typeface="+mn-ea"/>
        </a:defRPr>
      </a:lvl7pPr>
      <a:lvl8pPr marL="2572093" indent="-171473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»"/>
        <a:defRPr sz="1500">
          <a:solidFill>
            <a:schemeClr val="tx1"/>
          </a:solidFill>
          <a:latin typeface="+mn-lt"/>
          <a:ea typeface="+mn-ea"/>
        </a:defRPr>
      </a:lvl8pPr>
      <a:lvl9pPr marL="2915039" indent="-171473" algn="l" rtl="0" eaLnBrk="1" fontAlgn="base" hangingPunct="1">
        <a:spcBef>
          <a:spcPct val="20000"/>
        </a:spcBef>
        <a:spcAft>
          <a:spcPct val="0"/>
        </a:spcAft>
        <a:buClr>
          <a:srgbClr val="7A0019"/>
        </a:buClr>
        <a:buChar char="»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342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46" algn="l" defTabSz="342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91" algn="l" defTabSz="342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37" algn="l" defTabSz="342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83" algn="l" defTabSz="342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729" algn="l" defTabSz="342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74" algn="l" defTabSz="342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620" algn="l" defTabSz="342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566" algn="l" defTabSz="342946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ranja/Documents/5-resources/ppt/2018%20ppt-with%20R/new/working%20files/graphics_HD-end-maroon.png" TargetMode="Externa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mixcr.com/mixcr/guides/rnaseq/?h=rna+seq#data-librari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9150"/>
            <a:ext cx="8001000" cy="990600"/>
          </a:xfrm>
        </p:spPr>
        <p:txBody>
          <a:bodyPr/>
          <a:lstStyle/>
          <a:p>
            <a:r>
              <a:rPr lang="en-US" sz="2400" b="1" dirty="0">
                <a:cs typeface="Aharoni" panose="02010803020104030203" pitchFamily="2" charset="-79"/>
              </a:rPr>
              <a:t>The Impact of CMV on T Cell Repertoire: Insights from Transcriptomic Data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600" i="1" dirty="0"/>
              <a:t>Gokul Seshadri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B9FBAE9-D410-F4A0-A066-95255C850BC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03/25/2025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711AF9-1F9B-7759-5203-CBB8DAE72459}"/>
              </a:ext>
            </a:extLst>
          </p:cNvPr>
          <p:cNvSpPr txBox="1"/>
          <p:nvPr/>
        </p:nvSpPr>
        <p:spPr>
          <a:xfrm>
            <a:off x="4876800" y="3333751"/>
            <a:ext cx="43433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/>
              <a:t>Advisors: </a:t>
            </a:r>
            <a:r>
              <a:rPr lang="en-US" sz="1400" i="1" dirty="0"/>
              <a:t>Bharat Thyagarajan and Adam Rothman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66648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DEC56-4239-6E81-348E-034347F9A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2266"/>
            <a:ext cx="7772400" cy="857250"/>
          </a:xfrm>
        </p:spPr>
        <p:txBody>
          <a:bodyPr/>
          <a:lstStyle/>
          <a:p>
            <a:r>
              <a:rPr lang="en-US" sz="3200" b="1" dirty="0" err="1"/>
              <a:t>MiXCR</a:t>
            </a:r>
            <a:r>
              <a:rPr lang="en-US" sz="3200" b="1" dirty="0"/>
              <a:t>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D3CB8B-6D4E-AC43-877F-4FC8E9C45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409" y="1076970"/>
            <a:ext cx="4190999" cy="184046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C80BF2-1F17-9535-5CFB-26AF033CC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" y="3104892"/>
            <a:ext cx="4206240" cy="17375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386678-44F7-BDC2-65DF-0807926F0DAF}"/>
              </a:ext>
            </a:extLst>
          </p:cNvPr>
          <p:cNvSpPr txBox="1"/>
          <p:nvPr/>
        </p:nvSpPr>
        <p:spPr>
          <a:xfrm>
            <a:off x="659409" y="85725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Metrics for evaluating clones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CC0739-0A23-0BA0-C971-77C17834C2F1}"/>
              </a:ext>
            </a:extLst>
          </p:cNvPr>
          <p:cNvSpPr txBox="1"/>
          <p:nvPr/>
        </p:nvSpPr>
        <p:spPr>
          <a:xfrm>
            <a:off x="5334000" y="1340882"/>
            <a:ext cx="32766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Paired end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FASTQ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files for 4388 samples in the HRS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average, each sample has approximately 30-40M reads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ran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MiXCR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pipeline for all these FASTQ files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slurm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MSI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we extracted clonal metrics (# of unique clones and total # of clones) for each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425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7E041-79AB-4AF4-4A6A-A376AA1AE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5245"/>
            <a:ext cx="7772400" cy="857250"/>
          </a:xfrm>
        </p:spPr>
        <p:txBody>
          <a:bodyPr/>
          <a:lstStyle/>
          <a:p>
            <a:r>
              <a:rPr lang="en-US" sz="3200" b="1" dirty="0"/>
              <a:t>3. Dataset and EDA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F2659F7-4629-BB86-02BC-CC96BE008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09650"/>
            <a:ext cx="3886200" cy="3390900"/>
          </a:xfrm>
        </p:spPr>
        <p:txBody>
          <a:bodyPr/>
          <a:lstStyle/>
          <a:p>
            <a:pPr algn="just"/>
            <a:r>
              <a:rPr lang="en-US" sz="1800" dirty="0">
                <a:solidFill>
                  <a:schemeClr val="tx1"/>
                </a:solidFill>
              </a:rPr>
              <a:t>Among the 9,934 HRS participants who were included in the 2016 Venous Blood Study (VBS) - whole transcriptome RNA sequences was available in 3748 HRS participants.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From </a:t>
            </a:r>
            <a:r>
              <a:rPr lang="en-US" sz="1800" dirty="0" err="1">
                <a:solidFill>
                  <a:schemeClr val="tx1"/>
                </a:solidFill>
              </a:rPr>
              <a:t>MiXCR</a:t>
            </a:r>
            <a:r>
              <a:rPr lang="en-US" sz="1800" dirty="0">
                <a:solidFill>
                  <a:schemeClr val="tx1"/>
                </a:solidFill>
              </a:rPr>
              <a:t> output, we have the clonal properties (total clones and unique clones) for TRA (alpha), TRB (beta), and TRG (gamma) chains.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25585F-86D4-4961-F5E2-B52B7F153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233014"/>
            <a:ext cx="3581400" cy="24720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53CAC4-349F-90C7-F725-6399194B1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2882869"/>
            <a:ext cx="3581400" cy="182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096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AF4F6-7227-46CC-8BA0-3ED1DFE86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33350"/>
            <a:ext cx="7772400" cy="625010"/>
          </a:xfrm>
        </p:spPr>
        <p:txBody>
          <a:bodyPr/>
          <a:lstStyle/>
          <a:p>
            <a:r>
              <a:rPr lang="en-US" sz="3200" b="1" dirty="0"/>
              <a:t>Clones and Participant Characteristics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9B4695-090B-8DC1-292B-DCDCC51AB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835048"/>
            <a:ext cx="4648201" cy="3559909"/>
          </a:xfrm>
          <a:prstGeom prst="rect">
            <a:avLst/>
          </a:prstGeom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9FAFFD63-F275-88CD-1587-4B3C92B1EED8}"/>
              </a:ext>
            </a:extLst>
          </p:cNvPr>
          <p:cNvSpPr txBox="1"/>
          <p:nvPr/>
        </p:nvSpPr>
        <p:spPr>
          <a:xfrm>
            <a:off x="660400" y="993310"/>
            <a:ext cx="263769" cy="315313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kern="1200" dirty="0">
                <a:solidFill>
                  <a:schemeClr val="accent3"/>
                </a:solidFill>
              </a:rPr>
              <a:t>*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3D04E46F-045A-D05C-4C68-9212AC0D55FC}"/>
              </a:ext>
            </a:extLst>
          </p:cNvPr>
          <p:cNvSpPr txBox="1"/>
          <p:nvPr/>
        </p:nvSpPr>
        <p:spPr>
          <a:xfrm>
            <a:off x="2736512" y="1047750"/>
            <a:ext cx="263769" cy="315313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kern="1200" dirty="0">
                <a:solidFill>
                  <a:schemeClr val="accent3"/>
                </a:solidFill>
              </a:rPr>
              <a:t>*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B254CB-DA3D-E690-E1DF-8FE7F57EA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224" y="911585"/>
            <a:ext cx="3950377" cy="3473555"/>
          </a:xfrm>
          <a:prstGeom prst="rect">
            <a:avLst/>
          </a:prstGeom>
        </p:spPr>
      </p:pic>
      <p:sp>
        <p:nvSpPr>
          <p:cNvPr id="10" name="TextBox 1">
            <a:extLst>
              <a:ext uri="{FF2B5EF4-FFF2-40B4-BE49-F238E27FC236}">
                <a16:creationId xmlns:a16="http://schemas.microsoft.com/office/drawing/2014/main" id="{3BE3D5C9-68BC-2A84-CE36-6D4285C482A1}"/>
              </a:ext>
            </a:extLst>
          </p:cNvPr>
          <p:cNvSpPr txBox="1"/>
          <p:nvPr/>
        </p:nvSpPr>
        <p:spPr>
          <a:xfrm>
            <a:off x="5524499" y="990600"/>
            <a:ext cx="304800" cy="315313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kern="1200" dirty="0">
                <a:solidFill>
                  <a:schemeClr val="accent3"/>
                </a:solidFill>
              </a:rPr>
              <a:t>*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4B4081DD-3411-0CCE-94CB-7BC0B04A1EF0}"/>
              </a:ext>
            </a:extLst>
          </p:cNvPr>
          <p:cNvSpPr txBox="1"/>
          <p:nvPr/>
        </p:nvSpPr>
        <p:spPr>
          <a:xfrm>
            <a:off x="8153400" y="1688053"/>
            <a:ext cx="304800" cy="315313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kern="1200" dirty="0">
                <a:solidFill>
                  <a:schemeClr val="accent3"/>
                </a:solidFill>
              </a:rPr>
              <a:t>*</a:t>
            </a: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0708663D-C90E-55A8-4F01-905817083C24}"/>
              </a:ext>
            </a:extLst>
          </p:cNvPr>
          <p:cNvSpPr txBox="1"/>
          <p:nvPr/>
        </p:nvSpPr>
        <p:spPr>
          <a:xfrm>
            <a:off x="7258050" y="1069241"/>
            <a:ext cx="304800" cy="315313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kern="1200" dirty="0">
                <a:solidFill>
                  <a:schemeClr val="accent3"/>
                </a:solidFill>
              </a:rPr>
              <a:t>*</a:t>
            </a:r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24859E54-2A20-C55C-8418-946A001C83E0}"/>
              </a:ext>
            </a:extLst>
          </p:cNvPr>
          <p:cNvSpPr txBox="1"/>
          <p:nvPr/>
        </p:nvSpPr>
        <p:spPr>
          <a:xfrm>
            <a:off x="6436270" y="1530396"/>
            <a:ext cx="304800" cy="315313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kern="1200" dirty="0">
                <a:solidFill>
                  <a:schemeClr val="accent3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879696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9D6D6DC-D648-1E13-1B74-12E4B4CFCB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01E24-476B-B8E1-D62B-F79609CBE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33350"/>
            <a:ext cx="7772400" cy="857250"/>
          </a:xfrm>
        </p:spPr>
        <p:txBody>
          <a:bodyPr/>
          <a:lstStyle/>
          <a:p>
            <a:r>
              <a:rPr lang="en-US" sz="3200" b="1"/>
              <a:t>Clones and Participant Characteristics</a:t>
            </a:r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41464D-6865-F152-D4F9-A87F72A65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89" y="1123951"/>
            <a:ext cx="4031257" cy="33796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B58E45-45BC-7836-4AAD-9C91A7B5F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990601"/>
            <a:ext cx="4114800" cy="3512994"/>
          </a:xfrm>
          <a:prstGeom prst="rect">
            <a:avLst/>
          </a:prstGeom>
        </p:spPr>
      </p:pic>
      <p:sp>
        <p:nvSpPr>
          <p:cNvPr id="9" name="TextBox 1">
            <a:extLst>
              <a:ext uri="{FF2B5EF4-FFF2-40B4-BE49-F238E27FC236}">
                <a16:creationId xmlns:a16="http://schemas.microsoft.com/office/drawing/2014/main" id="{EAD7DC03-43DD-2BC9-A97B-2FE792A94EAA}"/>
              </a:ext>
            </a:extLst>
          </p:cNvPr>
          <p:cNvSpPr txBox="1"/>
          <p:nvPr/>
        </p:nvSpPr>
        <p:spPr>
          <a:xfrm>
            <a:off x="1371600" y="1200150"/>
            <a:ext cx="304800" cy="315313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kern="1200" dirty="0">
                <a:solidFill>
                  <a:schemeClr val="accent3"/>
                </a:solidFill>
              </a:rPr>
              <a:t>*</a:t>
            </a:r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83125AD6-01A0-7FAE-98BF-39741EA615EE}"/>
              </a:ext>
            </a:extLst>
          </p:cNvPr>
          <p:cNvSpPr txBox="1"/>
          <p:nvPr/>
        </p:nvSpPr>
        <p:spPr>
          <a:xfrm>
            <a:off x="3200400" y="1222875"/>
            <a:ext cx="304800" cy="391513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kern="1200" dirty="0">
                <a:solidFill>
                  <a:schemeClr val="accent3"/>
                </a:solidFill>
              </a:rPr>
              <a:t>*</a:t>
            </a: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008EFEC6-69A9-B5AF-A9BD-1F31F1EC3DED}"/>
              </a:ext>
            </a:extLst>
          </p:cNvPr>
          <p:cNvSpPr txBox="1"/>
          <p:nvPr/>
        </p:nvSpPr>
        <p:spPr>
          <a:xfrm>
            <a:off x="5218218" y="1123951"/>
            <a:ext cx="228600" cy="315313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kern="1200" dirty="0">
                <a:solidFill>
                  <a:schemeClr val="accent3"/>
                </a:solidFill>
              </a:rPr>
              <a:t>*</a:t>
            </a:r>
          </a:p>
        </p:txBody>
      </p:sp>
      <p:sp>
        <p:nvSpPr>
          <p:cNvPr id="18" name="TextBox 1">
            <a:extLst>
              <a:ext uri="{FF2B5EF4-FFF2-40B4-BE49-F238E27FC236}">
                <a16:creationId xmlns:a16="http://schemas.microsoft.com/office/drawing/2014/main" id="{8659AE41-9744-8507-7D7B-72B7D1E134AB}"/>
              </a:ext>
            </a:extLst>
          </p:cNvPr>
          <p:cNvSpPr txBox="1"/>
          <p:nvPr/>
        </p:nvSpPr>
        <p:spPr>
          <a:xfrm>
            <a:off x="6172200" y="1657350"/>
            <a:ext cx="228600" cy="315313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kern="1200" dirty="0">
                <a:solidFill>
                  <a:schemeClr val="accent3"/>
                </a:solidFill>
              </a:rPr>
              <a:t>*</a:t>
            </a:r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545318CB-AED4-881D-EE99-6176D9FFA913}"/>
              </a:ext>
            </a:extLst>
          </p:cNvPr>
          <p:cNvSpPr txBox="1"/>
          <p:nvPr/>
        </p:nvSpPr>
        <p:spPr>
          <a:xfrm>
            <a:off x="8077200" y="1813541"/>
            <a:ext cx="228600" cy="315313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kern="1200" dirty="0">
                <a:solidFill>
                  <a:schemeClr val="accent3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013626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107DF-C574-2555-4053-3145E8382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85750"/>
            <a:ext cx="7772400" cy="628650"/>
          </a:xfrm>
        </p:spPr>
        <p:txBody>
          <a:bodyPr/>
          <a:lstStyle/>
          <a:p>
            <a:r>
              <a:rPr lang="en-US" b="1" dirty="0"/>
              <a:t>Clones and Mortality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E4B60-F78C-21E9-C7C8-ECA06C1FC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71550"/>
            <a:ext cx="4495800" cy="3810000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Full model:</a:t>
            </a:r>
          </a:p>
          <a:p>
            <a:pPr marL="0" indent="0">
              <a:buNone/>
            </a:pPr>
            <a:r>
              <a:rPr lang="en-US" sz="1800" dirty="0"/>
              <a:t>Mortality (2020) ~ clones (2016) + age + sex + race + education + smoking status + CMV status + total(read count) + BMI + inflammation+ comorbidity index</a:t>
            </a:r>
            <a:br>
              <a:rPr lang="en-US" sz="1800" dirty="0"/>
            </a:br>
            <a:endParaRPr lang="en-US" sz="1800" dirty="0"/>
          </a:p>
          <a:p>
            <a:pPr marL="0" indent="0">
              <a:buNone/>
            </a:pPr>
            <a:endParaRPr lang="en-US" sz="1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chemeClr val="tx1"/>
                </a:solidFill>
              </a:rPr>
              <a:t>Cohort Size: 3523</a:t>
            </a:r>
            <a:r>
              <a:rPr lang="en-US" sz="1200" dirty="0">
                <a:solidFill>
                  <a:schemeClr val="tx1"/>
                </a:solidFill>
              </a:rPr>
              <a:t> participants with valid demographic and mortality information, CMV status, and TCR chain metrics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103FEF-782A-096A-A8FF-2DC1829BC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971550"/>
            <a:ext cx="3733800" cy="289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11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0F590-3959-AE57-292C-C4CB3352B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Preliminary Analysis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5A607-DFAC-BEE4-AE6D-4FFD8179A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068659"/>
            <a:ext cx="7772400" cy="2971800"/>
          </a:xfrm>
        </p:spPr>
        <p:txBody>
          <a:bodyPr/>
          <a:lstStyle/>
          <a:p>
            <a:pPr algn="just"/>
            <a:r>
              <a:rPr lang="en-US" sz="1800" dirty="0">
                <a:solidFill>
                  <a:schemeClr val="tx1"/>
                </a:solidFill>
              </a:rPr>
              <a:t>We are interested in TRA (alpha) and TRB (beta) chains as they are more abundant and have significant negative associations with mortality.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TRA and TRB are highly correlated with each other (r^2 = 0.81) and are positively correlated with T-cell subsets.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Total and unique count of TRA and TRB clones are higher in the following groups (results not shown)</a:t>
            </a:r>
          </a:p>
          <a:p>
            <a:pPr marL="943055" lvl="2" indent="-342900" algn="just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Females</a:t>
            </a:r>
          </a:p>
          <a:p>
            <a:pPr marL="943055" lvl="2" indent="-342900" algn="just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Non-Hispanic Blacks</a:t>
            </a:r>
          </a:p>
          <a:p>
            <a:pPr marL="943055" lvl="2" indent="-342900" algn="just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CMV positive individuals</a:t>
            </a:r>
          </a:p>
          <a:p>
            <a:pPr marL="943055" lvl="2" indent="-342900" algn="just"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Current smokers</a:t>
            </a:r>
          </a:p>
          <a:p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583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7AA11-8559-F022-DB3F-17AF55B38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A32A6-0DE1-AE11-6459-AE86B171F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962150"/>
            <a:ext cx="7772400" cy="857250"/>
          </a:xfrm>
        </p:spPr>
        <p:txBody>
          <a:bodyPr/>
          <a:lstStyle/>
          <a:p>
            <a:pPr algn="ctr"/>
            <a:r>
              <a:rPr lang="en-US" sz="4000" b="1" dirty="0"/>
              <a:t>Main Analysis</a:t>
            </a:r>
          </a:p>
        </p:txBody>
      </p:sp>
    </p:spTree>
    <p:extLst>
      <p:ext uri="{BB962C8B-B14F-4D97-AF65-F5344CB8AC3E}">
        <p14:creationId xmlns:p14="http://schemas.microsoft.com/office/powerpoint/2010/main" val="4291294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87569-6907-6C40-4961-6CDCB9E6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7150"/>
            <a:ext cx="7772400" cy="857250"/>
          </a:xfrm>
        </p:spPr>
        <p:txBody>
          <a:bodyPr/>
          <a:lstStyle/>
          <a:p>
            <a:r>
              <a:rPr lang="en-US" sz="3200" b="1" dirty="0"/>
              <a:t>1. What is T cell repertoire?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ABC08-2F4A-1B6D-523A-AF46C9983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19150"/>
            <a:ext cx="7772400" cy="3733800"/>
          </a:xfrm>
        </p:spPr>
        <p:txBody>
          <a:bodyPr/>
          <a:lstStyle/>
          <a:p>
            <a:pPr algn="just"/>
            <a:r>
              <a:rPr lang="en-US" sz="1800" b="0" i="0" dirty="0">
                <a:solidFill>
                  <a:schemeClr val="tx1"/>
                </a:solidFill>
                <a:effectLst/>
              </a:rPr>
              <a:t>Typically, a collection of all T-cell receptors (TCRs) in a person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The TCRs are made up of a pair of α (TRA) and β (TRB) chains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 A normal range of total TCRs suggests a healthy immune system with sufficient diversity to recognize a variety of antigens. </a:t>
            </a:r>
          </a:p>
          <a:p>
            <a:pPr marL="0" indent="0" algn="just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In our preliminary analysis, we have shown that total number and diversity of alpha chains (</a:t>
            </a:r>
            <a:r>
              <a:rPr lang="en-US" sz="1800" b="1" dirty="0">
                <a:solidFill>
                  <a:schemeClr val="tx1"/>
                </a:solidFill>
              </a:rPr>
              <a:t>TRA</a:t>
            </a:r>
            <a:r>
              <a:rPr lang="en-US" sz="1800" dirty="0">
                <a:solidFill>
                  <a:schemeClr val="tx1"/>
                </a:solidFill>
              </a:rPr>
              <a:t>) and Beta chains (</a:t>
            </a:r>
            <a:r>
              <a:rPr lang="en-US" sz="1800" b="1" dirty="0">
                <a:solidFill>
                  <a:schemeClr val="tx1"/>
                </a:solidFill>
              </a:rPr>
              <a:t>TRB</a:t>
            </a:r>
            <a:r>
              <a:rPr lang="en-US" sz="1800" dirty="0">
                <a:solidFill>
                  <a:schemeClr val="tx1"/>
                </a:solidFill>
              </a:rPr>
              <a:t>) are associated with decreased odds of mortality.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Another T cell phenotype that is widely shown to be associated with decreased mortality odds is percentage of CD4+ naïve T cells (</a:t>
            </a:r>
            <a:r>
              <a:rPr lang="en-US" sz="1800" b="1" dirty="0">
                <a:solidFill>
                  <a:schemeClr val="tx1"/>
                </a:solidFill>
              </a:rPr>
              <a:t>CD4N</a:t>
            </a:r>
            <a:r>
              <a:rPr lang="en-US" sz="1800" dirty="0">
                <a:solidFill>
                  <a:schemeClr val="tx1"/>
                </a:solidFill>
              </a:rPr>
              <a:t>), and it reflects the adaptability of T cells in responding to antigens.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Alpha and Beta chains, CD4N make up T cell repertoire in this study.</a:t>
            </a:r>
          </a:p>
          <a:p>
            <a:pPr algn="just"/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672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3CEDC-B143-8C14-FFB9-996A80278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0173"/>
            <a:ext cx="7772400" cy="857250"/>
          </a:xfrm>
        </p:spPr>
        <p:txBody>
          <a:bodyPr/>
          <a:lstStyle/>
          <a:p>
            <a:r>
              <a:rPr lang="en-US" sz="3200" b="1" dirty="0">
                <a:ea typeface="Calibri" panose="020F0502020204030204" pitchFamily="34" charset="0"/>
                <a:cs typeface="Calibri" panose="020F0502020204030204" pitchFamily="34" charset="0"/>
              </a:rPr>
              <a:t>Combining metrics of TRA and TRB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6F478-9B5D-CFE5-8590-D31D876CA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43066"/>
            <a:ext cx="7772400" cy="949256"/>
          </a:xfrm>
        </p:spPr>
        <p:txBody>
          <a:bodyPr/>
          <a:lstStyle/>
          <a:p>
            <a:pPr algn="just"/>
            <a:r>
              <a:rPr lang="en-US" sz="1800" dirty="0">
                <a:solidFill>
                  <a:schemeClr val="tx1"/>
                </a:solidFill>
              </a:rPr>
              <a:t>Since the total number and diversity of TRA and TRB are highly correlated, combining them into a single feature called </a:t>
            </a:r>
            <a:r>
              <a:rPr lang="en-US" sz="1800" b="1" dirty="0">
                <a:solidFill>
                  <a:schemeClr val="tx1"/>
                </a:solidFill>
              </a:rPr>
              <a:t>TRAB</a:t>
            </a:r>
            <a:r>
              <a:rPr lang="en-US" sz="1800" dirty="0">
                <a:solidFill>
                  <a:schemeClr val="tx1"/>
                </a:solidFill>
              </a:rPr>
              <a:t> using </a:t>
            </a:r>
            <a:r>
              <a:rPr lang="en-US" sz="1800" b="1" dirty="0">
                <a:solidFill>
                  <a:schemeClr val="tx1"/>
                </a:solidFill>
              </a:rPr>
              <a:t>Principal Component Analysis (PCA) </a:t>
            </a:r>
            <a:r>
              <a:rPr lang="en-US" sz="1800" dirty="0">
                <a:solidFill>
                  <a:schemeClr val="tx1"/>
                </a:solidFill>
              </a:rPr>
              <a:t>[Explained Variance = 0.86]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FFF0C7-E8BF-6016-5323-4D2BBF436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038350"/>
            <a:ext cx="1740942" cy="13001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347679-2916-E9DE-40F7-ABB9E9F0C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527494"/>
            <a:ext cx="1740942" cy="12540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846032-D95A-D677-C8D1-3F955E3DE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8496" y="3481384"/>
            <a:ext cx="1747404" cy="13001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71573B-0057-E17D-DC4C-DF6E0DE889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3384" y="2047868"/>
            <a:ext cx="1742516" cy="13001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4FF4DFD-C552-0DEA-57F4-4A2490B82E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3980" y="2038350"/>
            <a:ext cx="3700494" cy="2811957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FCBA1C69-D516-7900-54AE-BBB45F49C2BC}"/>
              </a:ext>
            </a:extLst>
          </p:cNvPr>
          <p:cNvSpPr/>
          <p:nvPr/>
        </p:nvSpPr>
        <p:spPr bwMode="auto">
          <a:xfrm>
            <a:off x="2426742" y="2495550"/>
            <a:ext cx="487014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9790BC2-B876-15D5-BF32-717EBF49B05A}"/>
              </a:ext>
            </a:extLst>
          </p:cNvPr>
          <p:cNvSpPr/>
          <p:nvPr/>
        </p:nvSpPr>
        <p:spPr bwMode="auto">
          <a:xfrm>
            <a:off x="2407197" y="4000500"/>
            <a:ext cx="506559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48CB4C9-1A69-3A52-FFC9-3BA05DE09EAF}"/>
              </a:ext>
            </a:extLst>
          </p:cNvPr>
          <p:cNvSpPr/>
          <p:nvPr/>
        </p:nvSpPr>
        <p:spPr bwMode="auto">
          <a:xfrm rot="10800000">
            <a:off x="6592258" y="2498939"/>
            <a:ext cx="506559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6170B11-AB81-0836-1E3B-B75C2BA51F89}"/>
              </a:ext>
            </a:extLst>
          </p:cNvPr>
          <p:cNvSpPr/>
          <p:nvPr/>
        </p:nvSpPr>
        <p:spPr bwMode="auto">
          <a:xfrm rot="10800000">
            <a:off x="6599667" y="4000500"/>
            <a:ext cx="506559" cy="3810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123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A0FDDB-6E32-4841-0B95-15BFFBFB2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CC2C-E5B6-A7C6-C7D0-88CBA0BE8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031" y="85725"/>
            <a:ext cx="7772400" cy="857250"/>
          </a:xfrm>
        </p:spPr>
        <p:txBody>
          <a:bodyPr/>
          <a:lstStyle/>
          <a:p>
            <a:r>
              <a:rPr lang="en-US" sz="3200" b="1" dirty="0"/>
              <a:t>2. CMV and T cell repertoire</a:t>
            </a:r>
            <a:endParaRPr lang="en-US" sz="1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82624-32E7-BEF8-BA51-2F41D827C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42975"/>
            <a:ext cx="4114800" cy="2771775"/>
          </a:xfrm>
        </p:spPr>
        <p:txBody>
          <a:bodyPr/>
          <a:lstStyle/>
          <a:p>
            <a:pPr algn="just"/>
            <a:r>
              <a:rPr lang="en-US" sz="1800" dirty="0">
                <a:solidFill>
                  <a:schemeClr val="tx1"/>
                </a:solidFill>
              </a:rPr>
              <a:t>Propensity Score was created using: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CMV_status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~ age + sex + race + educ + smoking status +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comorb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index + INFLAM_5</a:t>
            </a:r>
            <a:b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After stratifying PS into quintiles and considering 100 bootstrap samples with replacement, 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CMV positive individuals had </a:t>
            </a:r>
          </a:p>
          <a:p>
            <a:pPr lvl="1" algn="just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higher TRAB (ATE: 8.5 [4.5 to 12.5]) </a:t>
            </a:r>
          </a:p>
          <a:p>
            <a:pPr lvl="1" algn="just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lower CD4N (ATE: -6.6 [-8.1 to -5.2]) </a:t>
            </a:r>
          </a:p>
          <a:p>
            <a:pPr marL="300078" lvl="1" indent="0" algn="just">
              <a:buNone/>
            </a:pPr>
            <a:r>
              <a:rPr lang="en-US" sz="1800" dirty="0">
                <a:solidFill>
                  <a:schemeClr val="tx1"/>
                </a:solidFill>
              </a:rPr>
              <a:t>than CMV negative individuals</a:t>
            </a:r>
          </a:p>
          <a:p>
            <a:pPr algn="just"/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565046-6038-3CF9-E35F-B0BEEB7BB893}"/>
              </a:ext>
            </a:extLst>
          </p:cNvPr>
          <p:cNvSpPr txBox="1"/>
          <p:nvPr/>
        </p:nvSpPr>
        <p:spPr>
          <a:xfrm>
            <a:off x="762000" y="4085492"/>
            <a:ext cx="7848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b="1" dirty="0">
                <a:solidFill>
                  <a:schemeClr val="accent3"/>
                </a:solidFill>
                <a:effectLst/>
                <a:latin typeface="+mn-lt"/>
                <a:ea typeface="Aptos" panose="020B0004020202020204" pitchFamily="34" charset="0"/>
              </a:rPr>
              <a:t>Paradox: </a:t>
            </a:r>
            <a:r>
              <a:rPr lang="en-US" sz="1600" dirty="0">
                <a:effectLst/>
                <a:latin typeface="+mn-lt"/>
                <a:ea typeface="Aptos" panose="020B0004020202020204" pitchFamily="34" charset="0"/>
              </a:rPr>
              <a:t>CMV drives </a:t>
            </a:r>
            <a:r>
              <a:rPr lang="en-US" sz="1600" b="1" dirty="0">
                <a:effectLst/>
                <a:latin typeface="+mn-lt"/>
                <a:ea typeface="Aptos" panose="020B0004020202020204" pitchFamily="34" charset="0"/>
              </a:rPr>
              <a:t>expansion of T cell clones</a:t>
            </a:r>
            <a:r>
              <a:rPr lang="en-US" sz="1600" dirty="0">
                <a:effectLst/>
                <a:latin typeface="+mn-lt"/>
                <a:ea typeface="Aptos" panose="020B0004020202020204" pitchFamily="34" charset="0"/>
              </a:rPr>
              <a:t> </a:t>
            </a:r>
            <a:r>
              <a:rPr lang="en-US" sz="1600" b="1" dirty="0">
                <a:effectLst/>
                <a:latin typeface="+mn-lt"/>
                <a:ea typeface="Aptos" panose="020B0004020202020204" pitchFamily="34" charset="0"/>
              </a:rPr>
              <a:t>(TRAB)</a:t>
            </a:r>
            <a:r>
              <a:rPr lang="en-US" sz="1600" dirty="0">
                <a:effectLst/>
                <a:latin typeface="+mn-lt"/>
                <a:ea typeface="Aptos" panose="020B0004020202020204" pitchFamily="34" charset="0"/>
              </a:rPr>
              <a:t> but has </a:t>
            </a:r>
            <a:r>
              <a:rPr lang="en-US" sz="1600" b="1" dirty="0">
                <a:effectLst/>
                <a:latin typeface="+mn-lt"/>
                <a:ea typeface="Aptos" panose="020B0004020202020204" pitchFamily="34" charset="0"/>
              </a:rPr>
              <a:t>detrimental effect on CD4N </a:t>
            </a:r>
            <a:r>
              <a:rPr lang="en-US" sz="1600" dirty="0">
                <a:effectLst/>
                <a:latin typeface="+mn-lt"/>
                <a:ea typeface="Aptos" panose="020B0004020202020204" pitchFamily="34" charset="0"/>
              </a:rPr>
              <a:t>despite all of these being </a:t>
            </a:r>
            <a:r>
              <a:rPr lang="en-US" sz="1600" b="1" dirty="0">
                <a:effectLst/>
                <a:latin typeface="+mn-lt"/>
                <a:ea typeface="Aptos" panose="020B0004020202020204" pitchFamily="34" charset="0"/>
              </a:rPr>
              <a:t>protective of all-cause mortality</a:t>
            </a:r>
            <a:endParaRPr lang="en-US" sz="1600" b="1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3934C6-EDD1-8A1B-1EC3-F2DCD9DFF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942974"/>
            <a:ext cx="37338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99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7D427-3E1A-EC8A-4E82-4DB9A346D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12127"/>
            <a:ext cx="7772400" cy="857250"/>
          </a:xfrm>
        </p:spPr>
        <p:txBody>
          <a:bodyPr/>
          <a:lstStyle/>
          <a:p>
            <a:r>
              <a:rPr lang="en-US" b="1" dirty="0"/>
              <a:t>Our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3C0AD-5B45-AEE1-2EA7-43064E3B2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00150"/>
            <a:ext cx="7772400" cy="2133600"/>
          </a:xfrm>
        </p:spPr>
        <p:txBody>
          <a:bodyPr/>
          <a:lstStyle/>
          <a:p>
            <a:r>
              <a:rPr lang="en-US" sz="1800" dirty="0">
                <a:solidFill>
                  <a:schemeClr val="tx1"/>
                </a:solidFill>
              </a:rPr>
              <a:t>Extract T-cell receptor (TCR) clones using </a:t>
            </a:r>
            <a:r>
              <a:rPr lang="en-US" sz="1800" dirty="0" err="1">
                <a:solidFill>
                  <a:schemeClr val="tx1"/>
                </a:solidFill>
              </a:rPr>
              <a:t>MiXCR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Evaluate demographic differences in the clonal properties and their associations with mortality</a:t>
            </a:r>
          </a:p>
          <a:p>
            <a:r>
              <a:rPr lang="en-US" sz="1800" dirty="0">
                <a:solidFill>
                  <a:schemeClr val="tx1"/>
                </a:solidFill>
              </a:rPr>
              <a:t>Investigate whether CMV impacts T-cell repertoire, and find the pathways involved.</a:t>
            </a:r>
          </a:p>
          <a:p>
            <a:r>
              <a:rPr lang="en-US" sz="1800" dirty="0">
                <a:solidFill>
                  <a:schemeClr val="tx1"/>
                </a:solidFill>
              </a:rPr>
              <a:t>Identify the most influential pathway for mortality-risk.</a:t>
            </a:r>
          </a:p>
        </p:txBody>
      </p:sp>
    </p:spTree>
    <p:extLst>
      <p:ext uri="{BB962C8B-B14F-4D97-AF65-F5344CB8AC3E}">
        <p14:creationId xmlns:p14="http://schemas.microsoft.com/office/powerpoint/2010/main" val="1158914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930F0-EC66-E314-2032-10841D492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3. Genes in the pathways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14486-ECF1-E157-4FAD-655A6D9B7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72" y="1076093"/>
            <a:ext cx="8017727" cy="2971800"/>
          </a:xfrm>
        </p:spPr>
        <p:txBody>
          <a:bodyPr/>
          <a:lstStyle/>
          <a:p>
            <a:pPr algn="just"/>
            <a:r>
              <a:rPr lang="en-US" sz="1800" dirty="0">
                <a:solidFill>
                  <a:schemeClr val="tx1"/>
                </a:solidFill>
              </a:rPr>
              <a:t>To investigate the paradox, we examined gene expression pathways that mediate the relationship between CMV infection and T  cell repertoire.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Also evaluated which of these pathways contribute to reduced mortality risk.</a:t>
            </a:r>
          </a:p>
          <a:p>
            <a:pPr algn="just"/>
            <a:endParaRPr lang="en-US" sz="18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algn="just"/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3D3E4B-30D8-6260-EC63-C1C96E31E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266951"/>
            <a:ext cx="6172200" cy="250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348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0CA13-E9BA-D878-6D43-1D6BC9045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7150"/>
            <a:ext cx="7772400" cy="857250"/>
          </a:xfrm>
        </p:spPr>
        <p:txBody>
          <a:bodyPr/>
          <a:lstStyle/>
          <a:p>
            <a:r>
              <a:rPr lang="en-US" sz="3200" b="1" dirty="0"/>
              <a:t>Genes Expressed in CMV Seropositive</a:t>
            </a:r>
            <a:endParaRPr lang="en-US" sz="1800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66E2B2D-D83D-1B45-8AA7-F617D2423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23951"/>
            <a:ext cx="4419600" cy="3218473"/>
          </a:xfrm>
        </p:spPr>
        <p:txBody>
          <a:bodyPr/>
          <a:lstStyle/>
          <a:p>
            <a:pPr algn="just"/>
            <a:r>
              <a:rPr lang="en-US" sz="1800" dirty="0">
                <a:solidFill>
                  <a:schemeClr val="tx1"/>
                </a:solidFill>
              </a:rPr>
              <a:t>We have the HRS sample of 3523 participants with valid values in CMV serostatus and TCR chains.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Out of 58,219 gene transcripts, only 12,800 had mean(expression) &gt; 3cpm</a:t>
            </a:r>
            <a:endParaRPr lang="en-US" sz="1800" b="1" dirty="0">
              <a:solidFill>
                <a:schemeClr val="tx1"/>
              </a:solidFill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From which only </a:t>
            </a:r>
            <a:r>
              <a:rPr lang="en-US" sz="1800" b="1" dirty="0">
                <a:solidFill>
                  <a:schemeClr val="tx1"/>
                </a:solidFill>
              </a:rPr>
              <a:t>6,202</a:t>
            </a:r>
            <a:r>
              <a:rPr lang="en-US" sz="1800" dirty="0">
                <a:solidFill>
                  <a:schemeClr val="tx1"/>
                </a:solidFill>
              </a:rPr>
              <a:t> genes are differentially expressed between CMV positive and negative groups upon adjustment for age, sex, race , educ, smoking status, lymphocytes, BMI, comorbidity index, and inflammation.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CECD2C-0941-408F-B371-630826772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1200150"/>
            <a:ext cx="3352800" cy="314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851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E3785-9573-8672-28F3-8D77B2CED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568" y="114300"/>
            <a:ext cx="7772400" cy="857250"/>
          </a:xfrm>
        </p:spPr>
        <p:txBody>
          <a:bodyPr wrap="square" anchor="ctr">
            <a:normAutofit/>
          </a:bodyPr>
          <a:lstStyle/>
          <a:p>
            <a:r>
              <a:rPr lang="en-US" b="1" dirty="0"/>
              <a:t>Co-expression Modules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62BC8C3-2373-1090-9978-45BE4195E8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6032" y="971550"/>
            <a:ext cx="4353168" cy="2057400"/>
          </a:xfrm>
        </p:spPr>
        <p:txBody>
          <a:bodyPr/>
          <a:lstStyle/>
          <a:p>
            <a:pPr algn="just"/>
            <a:r>
              <a:rPr lang="en-US" sz="1600" dirty="0">
                <a:solidFill>
                  <a:schemeClr val="tx1"/>
                </a:solidFill>
              </a:rPr>
              <a:t>Used </a:t>
            </a:r>
            <a:r>
              <a:rPr lang="en-US" sz="1600" dirty="0" err="1">
                <a:solidFill>
                  <a:schemeClr val="tx1"/>
                </a:solidFill>
              </a:rPr>
              <a:t>hclust</a:t>
            </a:r>
            <a:r>
              <a:rPr lang="en-US" sz="1600" dirty="0">
                <a:solidFill>
                  <a:schemeClr val="tx1"/>
                </a:solidFill>
              </a:rPr>
              <a:t> to exclude outlier participants (N=3,435)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From the significantly expressed gene set of 6,202 genes, we retained only those with higher variance (4,651) and then performed WGCNA.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Resulted in 10 co-expression modules after merging those with very less dissimilarity.</a:t>
            </a:r>
          </a:p>
          <a:p>
            <a:pPr algn="just"/>
            <a:endParaRPr lang="en-US" sz="1600" dirty="0">
              <a:solidFill>
                <a:schemeClr val="tx1"/>
              </a:solidFill>
            </a:endParaRPr>
          </a:p>
          <a:p>
            <a:pPr algn="just"/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DF0C93-27E4-7591-F81C-98E1BFCE6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819150"/>
            <a:ext cx="3581400" cy="23128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B459E2-8D48-32E1-7D57-9D101DC84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3257550"/>
            <a:ext cx="3375818" cy="15355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794BD9E-5D1C-E7AB-9576-193233FC8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739" y="3524715"/>
            <a:ext cx="4333632" cy="112023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A4CB268-4F55-1E17-591F-919879827A87}"/>
              </a:ext>
            </a:extLst>
          </p:cNvPr>
          <p:cNvSpPr txBox="1"/>
          <p:nvPr/>
        </p:nvSpPr>
        <p:spPr>
          <a:xfrm>
            <a:off x="838200" y="3257550"/>
            <a:ext cx="198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Module Sizes:</a:t>
            </a:r>
          </a:p>
        </p:txBody>
      </p:sp>
    </p:spTree>
    <p:extLst>
      <p:ext uri="{BB962C8B-B14F-4D97-AF65-F5344CB8AC3E}">
        <p14:creationId xmlns:p14="http://schemas.microsoft.com/office/powerpoint/2010/main" val="2457300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CDF875-F152-A74D-CE70-E2211AC8A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07696-6327-02BC-6A41-2FA079EAB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307"/>
            <a:ext cx="8229600" cy="748990"/>
          </a:xfrm>
        </p:spPr>
        <p:txBody>
          <a:bodyPr/>
          <a:lstStyle/>
          <a:p>
            <a:r>
              <a:rPr lang="en-US" sz="3200" b="1" dirty="0"/>
              <a:t>Modules associated with TRAB and CD4N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D50D917-8926-3061-6690-49D9949A6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55297"/>
            <a:ext cx="7391400" cy="3697654"/>
          </a:xfrm>
        </p:spPr>
        <p:txBody>
          <a:bodyPr/>
          <a:lstStyle/>
          <a:p>
            <a:pPr algn="just"/>
            <a:r>
              <a:rPr lang="en-US" sz="1800" dirty="0">
                <a:solidFill>
                  <a:schemeClr val="tx1"/>
                </a:solidFill>
              </a:rPr>
              <a:t>We then evaluated the genes in these 10 modules while accounting for the modularity against TRAB and CD4N.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Sparse Group Lasso models with only group regularization were used.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The optimal regularization parameter (λ) was selected based on the highest R^2 achieved via five-fold cross-validation.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Number of modules associated with TRAB: 6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Number of modules associated with CD4N: 7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Common modules:</a:t>
            </a:r>
          </a:p>
          <a:p>
            <a:pPr lvl="1" algn="just"/>
            <a:endParaRPr lang="en-US" sz="1500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A3AC62C-7BCB-A15D-0C18-0FB53B16FF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390023"/>
              </p:ext>
            </p:extLst>
          </p:nvPr>
        </p:nvGraphicFramePr>
        <p:xfrm>
          <a:off x="3124200" y="3450001"/>
          <a:ext cx="4152899" cy="838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37721037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99373889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380639163"/>
                    </a:ext>
                  </a:extLst>
                </a:gridCol>
                <a:gridCol w="990599">
                  <a:extLst>
                    <a:ext uri="{9D8B030D-6E8A-4147-A177-3AD203B41FA5}">
                      <a16:colId xmlns:a16="http://schemas.microsoft.com/office/drawing/2014/main" val="2925175586"/>
                    </a:ext>
                  </a:extLst>
                </a:gridCol>
              </a:tblGrid>
              <a:tr h="838202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Blue</a:t>
                      </a:r>
                      <a:br>
                        <a:rPr lang="en-US" sz="1600" dirty="0">
                          <a:solidFill>
                            <a:srgbClr val="0070C0"/>
                          </a:solidFill>
                        </a:rPr>
                      </a:br>
                      <a:r>
                        <a:rPr lang="en-US" sz="1600" dirty="0">
                          <a:solidFill>
                            <a:srgbClr val="0070C0"/>
                          </a:solidFill>
                        </a:rPr>
                        <a:t>(1139)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993300"/>
                          </a:solidFill>
                        </a:rPr>
                        <a:t>Brown</a:t>
                      </a:r>
                      <a:br>
                        <a:rPr lang="en-US" sz="1600" dirty="0">
                          <a:solidFill>
                            <a:srgbClr val="993300"/>
                          </a:solidFill>
                        </a:rPr>
                      </a:br>
                      <a:r>
                        <a:rPr lang="en-US" sz="1600" dirty="0">
                          <a:solidFill>
                            <a:srgbClr val="993300"/>
                          </a:solidFill>
                        </a:rPr>
                        <a:t>(500)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Black</a:t>
                      </a:r>
                      <a:br>
                        <a:rPr lang="en-US" sz="16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(254)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Pink</a:t>
                      </a:r>
                      <a:b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</a:br>
                      <a:r>
                        <a:rPr lang="en-US" sz="16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(200)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311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0831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3A9A2-A0A4-74BE-1119-0EA7AE504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1868" y="-12855"/>
            <a:ext cx="4146062" cy="857250"/>
          </a:xfrm>
        </p:spPr>
        <p:txBody>
          <a:bodyPr/>
          <a:lstStyle/>
          <a:p>
            <a:r>
              <a:rPr lang="en-US" sz="3200" b="1" dirty="0"/>
              <a:t>Modular Pathways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39901-E35B-9EC5-E2AD-A4A78A880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856940"/>
            <a:ext cx="8458200" cy="361981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Blue: </a:t>
            </a:r>
            <a:r>
              <a:rPr lang="en-US" sz="1800" dirty="0">
                <a:solidFill>
                  <a:schemeClr val="tx1"/>
                </a:solidFill>
              </a:rPr>
              <a:t>Cell trafficking through CMV infection and cytokine interactions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F37A80-0536-393E-BE49-48398A553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37" y="1537939"/>
            <a:ext cx="4214267" cy="2971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52FA14-BE53-F5DC-5138-57C02752E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353" y="1537939"/>
            <a:ext cx="4214267" cy="285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766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F90BDC-6725-7647-AE3D-F97381345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70BD8-16CD-5F7B-42D6-3447A6BE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1868" y="-12855"/>
            <a:ext cx="4146062" cy="857250"/>
          </a:xfrm>
        </p:spPr>
        <p:txBody>
          <a:bodyPr/>
          <a:lstStyle/>
          <a:p>
            <a:r>
              <a:rPr lang="en-US" sz="3200" b="1" dirty="0"/>
              <a:t>Modular Pathways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99B300-9633-6274-336A-D00ECA17A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856940"/>
            <a:ext cx="8077200" cy="2971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Black: </a:t>
            </a:r>
            <a:r>
              <a:rPr lang="en-US" sz="1800" dirty="0">
                <a:solidFill>
                  <a:schemeClr val="tx1"/>
                </a:solidFill>
              </a:rPr>
              <a:t>immune cell adhesion and activation through cytokine interactions.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30286D-8B84-B6C3-1F9C-A43CE01C7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10" y="1504950"/>
            <a:ext cx="4114800" cy="2971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B03576-48C2-C632-A32B-92FAC4449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010" y="1504950"/>
            <a:ext cx="3964966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7112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C53410-18C6-8113-7FB5-603439EE4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58C6E-982B-863A-0899-B2CEF6199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1868" y="-12855"/>
            <a:ext cx="4146062" cy="857250"/>
          </a:xfrm>
        </p:spPr>
        <p:txBody>
          <a:bodyPr/>
          <a:lstStyle/>
          <a:p>
            <a:r>
              <a:rPr lang="en-US" sz="3200" b="1" dirty="0"/>
              <a:t>Modular Pathways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88EB1C-3F18-7FDC-80BE-2E8251BDA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856940"/>
            <a:ext cx="8077200" cy="2971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993300"/>
                </a:solidFill>
              </a:rPr>
              <a:t>Brown: </a:t>
            </a:r>
            <a:r>
              <a:rPr lang="en-US" sz="1800" dirty="0">
                <a:solidFill>
                  <a:schemeClr val="tx1"/>
                </a:solidFill>
              </a:rPr>
              <a:t>positive regulation T-cell proliferation. No KEGG pathways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551410-18EB-0CFF-D42B-DA99FDF65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282" y="1569361"/>
            <a:ext cx="4709436" cy="300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211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F06C8-F96E-D4F7-53DB-8253AD9B1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17D87-9B1C-252C-6445-B0DCFC790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1868" y="-12855"/>
            <a:ext cx="4146062" cy="857250"/>
          </a:xfrm>
        </p:spPr>
        <p:txBody>
          <a:bodyPr/>
          <a:lstStyle/>
          <a:p>
            <a:r>
              <a:rPr lang="en-US" sz="3200" b="1" dirty="0"/>
              <a:t>Modular Pathways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DD90B-3EB5-6760-BEED-50842E32D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856940"/>
            <a:ext cx="8077200" cy="2971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Pink: </a:t>
            </a:r>
            <a:r>
              <a:rPr lang="en-US" sz="1800" dirty="0">
                <a:solidFill>
                  <a:schemeClr val="tx1"/>
                </a:solidFill>
              </a:rPr>
              <a:t>multiple biological pathways related to adaptive immune system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58949F-94FC-84CD-FC06-CF77CAD4B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19435"/>
            <a:ext cx="4495800" cy="30938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8A8D4B-9B5D-BEBD-07FE-D8BB2A674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1" y="1519435"/>
            <a:ext cx="3733800" cy="309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56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27746-EC85-5C4A-2574-61A764B69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7092"/>
            <a:ext cx="7772400" cy="666749"/>
          </a:xfrm>
        </p:spPr>
        <p:txBody>
          <a:bodyPr/>
          <a:lstStyle/>
          <a:p>
            <a:r>
              <a:rPr lang="en-US" sz="3600" b="1" dirty="0"/>
              <a:t>4. Latent Modeling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830DA29-0250-3D18-D1EF-E8E23CA74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708" y="1068384"/>
            <a:ext cx="3861416" cy="3404946"/>
          </a:xfrm>
        </p:spPr>
        <p:txBody>
          <a:bodyPr/>
          <a:lstStyle/>
          <a:p>
            <a:pPr algn="just"/>
            <a:r>
              <a:rPr lang="en-US" sz="1800" dirty="0">
                <a:solidFill>
                  <a:schemeClr val="tx1"/>
                </a:solidFill>
              </a:rPr>
              <a:t>Our goal of this step is to encode the contribution of Blue, Brown, Black, and Pink modules towards all-cause mortality.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A deep-neural-network with four sub-networks (one for each module) is trained against mortality in the training set (N=2061).</a:t>
            </a:r>
          </a:p>
          <a:p>
            <a:pPr algn="just"/>
            <a:r>
              <a:rPr lang="en-US" sz="1800" dirty="0" err="1">
                <a:solidFill>
                  <a:schemeClr val="tx1"/>
                </a:solidFill>
              </a:rPr>
              <a:t>BinaryCrossEntropy</a:t>
            </a:r>
            <a:r>
              <a:rPr lang="en-US" sz="1800" dirty="0">
                <a:solidFill>
                  <a:schemeClr val="tx1"/>
                </a:solidFill>
              </a:rPr>
              <a:t> loss function and Adam Optimizer was used a learning rate of 0.001</a:t>
            </a:r>
          </a:p>
          <a:p>
            <a:pPr algn="just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490884-D020-1A61-72FA-AE9161A7D36C}"/>
              </a:ext>
            </a:extLst>
          </p:cNvPr>
          <p:cNvSpPr txBox="1"/>
          <p:nvPr/>
        </p:nvSpPr>
        <p:spPr>
          <a:xfrm>
            <a:off x="5813337" y="4097105"/>
            <a:ext cx="205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DNN architecture</a:t>
            </a: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70FD42C6-F21C-CB0D-2EED-01C1BBB5C998}"/>
              </a:ext>
            </a:extLst>
          </p:cNvPr>
          <p:cNvSpPr/>
          <p:nvPr/>
        </p:nvSpPr>
        <p:spPr bwMode="auto">
          <a:xfrm>
            <a:off x="6705599" y="423737"/>
            <a:ext cx="704073" cy="600754"/>
          </a:xfrm>
          <a:prstGeom prst="bentArrow">
            <a:avLst/>
          </a:prstGeom>
          <a:solidFill>
            <a:schemeClr val="accent3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4C2100-3346-6099-6BBA-3912454EB61E}"/>
              </a:ext>
            </a:extLst>
          </p:cNvPr>
          <p:cNvSpPr txBox="1"/>
          <p:nvPr/>
        </p:nvSpPr>
        <p:spPr>
          <a:xfrm>
            <a:off x="5066206" y="4352675"/>
            <a:ext cx="37359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000" dirty="0">
                <a:solidFill>
                  <a:schemeClr val="tx1"/>
                </a:solidFill>
              </a:rPr>
              <a:t>For each of the four modules, we selected only those genes that overlapped with the Long-Life Family Study (LLFS)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000026-6D42-F5D1-9CD1-CED5526A0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7246" y="1010332"/>
            <a:ext cx="4529583" cy="3056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948C52-5202-B0CB-AFF2-7DF72A6CC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673" y="167092"/>
            <a:ext cx="1450283" cy="111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622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F6813-3F1D-21EC-EB7A-271031102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"/>
            <a:ext cx="7772400" cy="857250"/>
          </a:xfrm>
        </p:spPr>
        <p:txBody>
          <a:bodyPr/>
          <a:lstStyle/>
          <a:p>
            <a:r>
              <a:rPr lang="en-US" sz="3200" b="1" dirty="0"/>
              <a:t>Evaluation in test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F906F-56F3-EA30-9403-7F7F71D9E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254" y="798953"/>
            <a:ext cx="7662746" cy="1391798"/>
          </a:xfrm>
        </p:spPr>
        <p:txBody>
          <a:bodyPr/>
          <a:lstStyle/>
          <a:p>
            <a:pPr algn="just"/>
            <a:r>
              <a:rPr lang="en-US" sz="1600" dirty="0">
                <a:solidFill>
                  <a:schemeClr val="tx1"/>
                </a:solidFill>
              </a:rPr>
              <a:t>When evaluated in the 40% test dataset from the HRS (n = 1302), we got an AUC score of 0.69.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Upon evaluating the encoded outputs from the three subnetworks, we could infer that Blue module (</a:t>
            </a:r>
            <a:r>
              <a:rPr lang="en-US" sz="1600" b="1" dirty="0">
                <a:solidFill>
                  <a:schemeClr val="tx1"/>
                </a:solidFill>
              </a:rPr>
              <a:t>Cell Trafficking</a:t>
            </a:r>
            <a:r>
              <a:rPr lang="en-US" sz="1600" dirty="0">
                <a:solidFill>
                  <a:schemeClr val="tx1"/>
                </a:solidFill>
              </a:rPr>
              <a:t>) </a:t>
            </a:r>
            <a:r>
              <a:rPr lang="en-US" sz="1600" b="1" dirty="0">
                <a:solidFill>
                  <a:schemeClr val="tx1"/>
                </a:solidFill>
              </a:rPr>
              <a:t>plays a stronger role</a:t>
            </a:r>
            <a:r>
              <a:rPr lang="en-US" sz="1600" dirty="0">
                <a:solidFill>
                  <a:schemeClr val="tx1"/>
                </a:solidFill>
              </a:rPr>
              <a:t> than black and pink modules towards reduced mortality odds.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6750DB-0388-4B71-2E0A-C94872BDADB8}"/>
              </a:ext>
            </a:extLst>
          </p:cNvPr>
          <p:cNvSpPr txBox="1"/>
          <p:nvPr/>
        </p:nvSpPr>
        <p:spPr>
          <a:xfrm>
            <a:off x="1143000" y="4362620"/>
            <a:ext cx="205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Test Set ROC Curve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E6C35E-BEF6-2FBF-C9D5-04216A021823}"/>
              </a:ext>
            </a:extLst>
          </p:cNvPr>
          <p:cNvSpPr txBox="1"/>
          <p:nvPr/>
        </p:nvSpPr>
        <p:spPr>
          <a:xfrm>
            <a:off x="4191000" y="2572244"/>
            <a:ext cx="381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Evaluating latent representations: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C45F41-4E80-82A1-E3F9-A2B374428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468" y="2315238"/>
            <a:ext cx="2662463" cy="20187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C1B1EA-5358-C825-0EBA-AE85BACDB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2880021"/>
            <a:ext cx="4341890" cy="152052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622A82B-A7DA-E998-41DD-9F0E5F5953FA}"/>
              </a:ext>
            </a:extLst>
          </p:cNvPr>
          <p:cNvSpPr/>
          <p:nvPr/>
        </p:nvSpPr>
        <p:spPr bwMode="auto">
          <a:xfrm>
            <a:off x="4191000" y="3409950"/>
            <a:ext cx="4419600" cy="223804"/>
          </a:xfrm>
          <a:prstGeom prst="rect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07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7772400" cy="857250"/>
          </a:xfrm>
        </p:spPr>
        <p:txBody>
          <a:bodyPr/>
          <a:lstStyle/>
          <a:p>
            <a:r>
              <a:rPr lang="en-US" sz="3200" b="1" dirty="0"/>
              <a:t>Synopsis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032608"/>
            <a:ext cx="6248400" cy="35814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Preliminary:</a:t>
            </a:r>
          </a:p>
          <a:p>
            <a:r>
              <a:rPr lang="en-US" sz="1800" dirty="0">
                <a:solidFill>
                  <a:schemeClr val="tx1"/>
                </a:solidFill>
              </a:rPr>
              <a:t>Background</a:t>
            </a:r>
          </a:p>
          <a:p>
            <a:r>
              <a:rPr lang="en-US" sz="1800" dirty="0">
                <a:solidFill>
                  <a:schemeClr val="tx1"/>
                </a:solidFill>
              </a:rPr>
              <a:t>Extracting immune cell clones (</a:t>
            </a:r>
            <a:r>
              <a:rPr lang="en-US" sz="1800" dirty="0" err="1">
                <a:solidFill>
                  <a:schemeClr val="tx1"/>
                </a:solidFill>
              </a:rPr>
              <a:t>MiXCR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</a:p>
          <a:p>
            <a:r>
              <a:rPr lang="en-US" sz="1800" dirty="0">
                <a:solidFill>
                  <a:schemeClr val="tx1"/>
                </a:solidFill>
              </a:rPr>
              <a:t>Dataset and EDA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</a:rPr>
              <a:t>Main:</a:t>
            </a:r>
          </a:p>
          <a:p>
            <a:r>
              <a:rPr lang="en-US" sz="1800" dirty="0">
                <a:solidFill>
                  <a:schemeClr val="tx1"/>
                </a:solidFill>
              </a:rPr>
              <a:t>What is T-cell repertoire?</a:t>
            </a:r>
          </a:p>
          <a:p>
            <a:r>
              <a:rPr lang="en-US" sz="1800" dirty="0">
                <a:solidFill>
                  <a:schemeClr val="tx1"/>
                </a:solidFill>
              </a:rPr>
              <a:t>CMV and T-cell repertoire</a:t>
            </a:r>
          </a:p>
          <a:p>
            <a:r>
              <a:rPr lang="en-US" sz="1800" dirty="0">
                <a:solidFill>
                  <a:schemeClr val="tx1"/>
                </a:solidFill>
              </a:rPr>
              <a:t>Genes in the Pathway</a:t>
            </a:r>
          </a:p>
          <a:p>
            <a:r>
              <a:rPr lang="en-US" sz="1800" dirty="0">
                <a:solidFill>
                  <a:schemeClr val="tx1"/>
                </a:solidFill>
              </a:rPr>
              <a:t>Latent Modeling</a:t>
            </a:r>
          </a:p>
          <a:p>
            <a:r>
              <a:rPr lang="en-US" sz="1800" dirty="0">
                <a:solidFill>
                  <a:schemeClr val="tx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2212999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2E01C-8B18-96B7-9D2B-08B048750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0826"/>
            <a:ext cx="7772400" cy="857250"/>
          </a:xfrm>
        </p:spPr>
        <p:txBody>
          <a:bodyPr/>
          <a:lstStyle/>
          <a:p>
            <a:r>
              <a:rPr lang="en-US" sz="3200" b="1" dirty="0"/>
              <a:t>Evaluation in the LLFS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88586-6F75-1353-9363-6FE1E214D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95350"/>
            <a:ext cx="7772400" cy="1295400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</a:rPr>
              <a:t>The Long-Life Family Study (LLFS) is a longitudinal study comprising of participants with ancestral longevity and their spouses.</a:t>
            </a:r>
          </a:p>
          <a:p>
            <a:r>
              <a:rPr lang="en-US" sz="1600" dirty="0">
                <a:solidFill>
                  <a:schemeClr val="tx1"/>
                </a:solidFill>
              </a:rPr>
              <a:t>Upon combining gene expression data from the visit 1 with other clinical datasets, we arrived at a sample of 1302 participants.</a:t>
            </a:r>
          </a:p>
          <a:p>
            <a:r>
              <a:rPr lang="en-US" sz="1600" dirty="0">
                <a:solidFill>
                  <a:schemeClr val="tx1"/>
                </a:solidFill>
              </a:rPr>
              <a:t>We evaluated the model trained in HRS in the LLFS dataset.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F67DAB-A368-A245-AA4E-84C78DC1A776}"/>
              </a:ext>
            </a:extLst>
          </p:cNvPr>
          <p:cNvSpPr txBox="1"/>
          <p:nvPr/>
        </p:nvSpPr>
        <p:spPr>
          <a:xfrm>
            <a:off x="1157569" y="4491154"/>
            <a:ext cx="205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LLFS ROC Curve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6D9F7C-6A00-95B8-869D-6D4E1447DB12}"/>
              </a:ext>
            </a:extLst>
          </p:cNvPr>
          <p:cNvSpPr txBox="1"/>
          <p:nvPr/>
        </p:nvSpPr>
        <p:spPr>
          <a:xfrm>
            <a:off x="4267200" y="2798862"/>
            <a:ext cx="381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Evaluating latent representations: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925417-7E47-35EE-7D39-477138B32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3106639"/>
            <a:ext cx="4503810" cy="14089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9D170A-DCB9-7B21-6B2D-73202E3CE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779" y="2445000"/>
            <a:ext cx="2666980" cy="204615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A79E184-E45D-27C5-C6A7-F63606F20FE3}"/>
              </a:ext>
            </a:extLst>
          </p:cNvPr>
          <p:cNvSpPr/>
          <p:nvPr/>
        </p:nvSpPr>
        <p:spPr bwMode="auto">
          <a:xfrm>
            <a:off x="4309305" y="3610180"/>
            <a:ext cx="4419600" cy="180769"/>
          </a:xfrm>
          <a:prstGeom prst="rect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25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A9D8E-1D85-8F3B-E34A-5233F6C64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790" y="57061"/>
            <a:ext cx="7772400" cy="857250"/>
          </a:xfrm>
        </p:spPr>
        <p:txBody>
          <a:bodyPr/>
          <a:lstStyle/>
          <a:p>
            <a:r>
              <a:rPr lang="en-US" b="1" dirty="0"/>
              <a:t>5.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A3DC1-00FC-4AF6-D00B-324C30BA7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790" y="819150"/>
            <a:ext cx="7772400" cy="24765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</a:rPr>
              <a:t>Our findings,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CMV results in the </a:t>
            </a:r>
            <a:r>
              <a:rPr lang="en-US" sz="1800" b="1" dirty="0">
                <a:solidFill>
                  <a:schemeClr val="tx1"/>
                </a:solidFill>
              </a:rPr>
              <a:t>clonal expansion of TCR alpha and beta chains </a:t>
            </a:r>
            <a:r>
              <a:rPr lang="en-US" sz="1800" dirty="0">
                <a:solidFill>
                  <a:schemeClr val="tx1"/>
                </a:solidFill>
              </a:rPr>
              <a:t>and a </a:t>
            </a:r>
            <a:r>
              <a:rPr lang="en-US" sz="1800" b="1" dirty="0">
                <a:solidFill>
                  <a:schemeClr val="tx1"/>
                </a:solidFill>
              </a:rPr>
              <a:t>reduction in CD4 naïve T cells percentage</a:t>
            </a:r>
            <a:r>
              <a:rPr lang="en-US" sz="1800" dirty="0">
                <a:solidFill>
                  <a:schemeClr val="tx1"/>
                </a:solidFill>
              </a:rPr>
              <a:t>, both of which are independently associated with reduced mortality odds.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CMV impacts the T-cell repertoire (TCR clones and CD4 naïve) through pathways involving </a:t>
            </a:r>
            <a:r>
              <a:rPr lang="en-US" sz="1800" b="1" dirty="0">
                <a:solidFill>
                  <a:schemeClr val="tx1"/>
                </a:solidFill>
              </a:rPr>
              <a:t>cell trafficking, immune cell activation and adhesion, and response regulation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Among this, </a:t>
            </a:r>
            <a:r>
              <a:rPr lang="en-US" sz="1800" b="1" dirty="0">
                <a:solidFill>
                  <a:schemeClr val="tx1"/>
                </a:solidFill>
              </a:rPr>
              <a:t>cell trafficking (taxis) pathway drives the association</a:t>
            </a:r>
            <a:r>
              <a:rPr lang="en-US" sz="1800" dirty="0">
                <a:solidFill>
                  <a:schemeClr val="tx1"/>
                </a:solidFill>
              </a:rPr>
              <a:t> between CMV-induced immune changes and mortality. 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9941D9-61C6-8EBA-3094-8067E1510124}"/>
              </a:ext>
            </a:extLst>
          </p:cNvPr>
          <p:cNvSpPr txBox="1"/>
          <p:nvPr/>
        </p:nvSpPr>
        <p:spPr>
          <a:xfrm>
            <a:off x="533400" y="3596074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These results suggest that targeting the </a:t>
            </a:r>
            <a:r>
              <a:rPr lang="en-US" sz="1800" dirty="0">
                <a:solidFill>
                  <a:schemeClr val="tx1"/>
                </a:solidFill>
              </a:rPr>
              <a:t>cell trafficking</a:t>
            </a:r>
            <a:r>
              <a:rPr lang="en-US" dirty="0"/>
              <a:t> pathway may be a promising strategy to mitigate mortality risk, particularly in the context of chronic viral infections such as CMV.</a:t>
            </a:r>
          </a:p>
        </p:txBody>
      </p:sp>
    </p:spTree>
    <p:extLst>
      <p:ext uri="{BB962C8B-B14F-4D97-AF65-F5344CB8AC3E}">
        <p14:creationId xmlns:p14="http://schemas.microsoft.com/office/powerpoint/2010/main" val="2353372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13BCF-0083-6AE0-48CC-FFC04EBAD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3800" y="1962150"/>
            <a:ext cx="4114800" cy="857250"/>
          </a:xfrm>
        </p:spPr>
        <p:txBody>
          <a:bodyPr/>
          <a:lstStyle/>
          <a:p>
            <a:r>
              <a:rPr lang="en-US" sz="4800" dirty="0"/>
              <a:t>Thank you!!!</a:t>
            </a:r>
          </a:p>
        </p:txBody>
      </p:sp>
      <p:pic>
        <p:nvPicPr>
          <p:cNvPr id="5" name="Picture 4" descr="A cartoon of a beaver with a large letter&#10;&#10;AI-generated content may be incorrect.">
            <a:extLst>
              <a:ext uri="{FF2B5EF4-FFF2-40B4-BE49-F238E27FC236}">
                <a16:creationId xmlns:a16="http://schemas.microsoft.com/office/drawing/2014/main" id="{48C2CF1E-6143-B6BE-92A5-1A96BC800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76350"/>
            <a:ext cx="3166533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8826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s_HD-end-maroon.png" descr="/Users/ranja/Documents/5-resources/ppt/2018 ppt-with R/new/working files/graphics_HD-end-maroon.png"/>
          <p:cNvPicPr>
            <a:picLocks noChangeAspect="1"/>
          </p:cNvPicPr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061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09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8AF09-D4FA-D003-F3FF-E63494238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962150"/>
            <a:ext cx="7772400" cy="857250"/>
          </a:xfrm>
        </p:spPr>
        <p:txBody>
          <a:bodyPr/>
          <a:lstStyle/>
          <a:p>
            <a:pPr algn="ctr"/>
            <a:r>
              <a:rPr lang="en-US" sz="4000" b="1" dirty="0"/>
              <a:t>Preliminary Analysis</a:t>
            </a:r>
          </a:p>
        </p:txBody>
      </p:sp>
    </p:spTree>
    <p:extLst>
      <p:ext uri="{BB962C8B-B14F-4D97-AF65-F5344CB8AC3E}">
        <p14:creationId xmlns:p14="http://schemas.microsoft.com/office/powerpoint/2010/main" val="3552656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0B96C-4456-691D-D91C-97F5A4A4D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33350"/>
            <a:ext cx="7772400" cy="857250"/>
          </a:xfrm>
        </p:spPr>
        <p:txBody>
          <a:bodyPr/>
          <a:lstStyle/>
          <a:p>
            <a:r>
              <a:rPr lang="en-US" sz="3200" b="1" dirty="0"/>
              <a:t>1.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924D8-7F51-4D17-DD06-11D015CFB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68131"/>
            <a:ext cx="4282880" cy="3276600"/>
          </a:xfrm>
        </p:spPr>
        <p:txBody>
          <a:bodyPr/>
          <a:lstStyle/>
          <a:p>
            <a:pPr algn="just"/>
            <a:r>
              <a:rPr lang="en-US" sz="1800" dirty="0">
                <a:solidFill>
                  <a:schemeClr val="tx1"/>
                </a:solidFill>
              </a:rPr>
              <a:t>The Health and Retirement Study (HRS) has performed extensive immunophenotyping of T cell subsets.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These subsets have been associated with age related diseases, biological aging and mortality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While the immunophenotyping data provides information on cell distribution it does not provide information on functionality or quality of the adaptive immune system.</a:t>
            </a:r>
          </a:p>
        </p:txBody>
      </p:sp>
      <p:pic>
        <p:nvPicPr>
          <p:cNvPr id="127" name="Picture 126">
            <a:extLst>
              <a:ext uri="{FF2B5EF4-FFF2-40B4-BE49-F238E27FC236}">
                <a16:creationId xmlns:a16="http://schemas.microsoft.com/office/drawing/2014/main" id="{7F5B62B9-7A1E-9927-D8DA-562CFC901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872892"/>
            <a:ext cx="3816790" cy="339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455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EBDA80-9380-90A8-D786-BCD476CEA3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E9EC2-D2DE-0C71-5111-1F95A6D32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22" y="975885"/>
            <a:ext cx="8075846" cy="1371600"/>
          </a:xfrm>
        </p:spPr>
        <p:txBody>
          <a:bodyPr/>
          <a:lstStyle/>
          <a:p>
            <a:pPr algn="just"/>
            <a:r>
              <a:rPr 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T cell receptors (TCRs) are protein complexes on the surface of T cells that identify and bind to foreign substances, helping the body fight infection.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A T cell clone represents a collection of T cells with the same TCR sequence.</a:t>
            </a:r>
          </a:p>
          <a:p>
            <a:pPr algn="just"/>
            <a:endParaRPr lang="en-US" sz="18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E8FC77D-6CF2-D7B8-D784-0485B9143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18635"/>
            <a:ext cx="7772400" cy="857250"/>
          </a:xfrm>
        </p:spPr>
        <p:txBody>
          <a:bodyPr/>
          <a:lstStyle/>
          <a:p>
            <a:r>
              <a:rPr lang="en-US" sz="3200" b="1" dirty="0"/>
              <a:t>T cell receptors</a:t>
            </a:r>
          </a:p>
        </p:txBody>
      </p:sp>
      <p:pic>
        <p:nvPicPr>
          <p:cNvPr id="7" name="Picture 2" descr="undefined">
            <a:extLst>
              <a:ext uri="{FF2B5EF4-FFF2-40B4-BE49-F238E27FC236}">
                <a16:creationId xmlns:a16="http://schemas.microsoft.com/office/drawing/2014/main" id="{826CA791-A3BB-8E96-8137-39240ADB8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04722" y="2266949"/>
            <a:ext cx="3656246" cy="199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41092E-5F9B-8FCB-E2C8-26CEDD742FF4}"/>
              </a:ext>
            </a:extLst>
          </p:cNvPr>
          <p:cNvSpPr txBox="1"/>
          <p:nvPr/>
        </p:nvSpPr>
        <p:spPr>
          <a:xfrm>
            <a:off x="685122" y="2526243"/>
            <a:ext cx="41154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+mn-lt"/>
              </a:rPr>
              <a:t>T cell receptors (</a:t>
            </a:r>
            <a:r>
              <a:rPr lang="en-US" b="0" i="0" dirty="0">
                <a:solidFill>
                  <a:srgbClr val="333333"/>
                </a:solidFill>
                <a:effectLst/>
                <a:latin typeface="+mn-lt"/>
              </a:rPr>
              <a:t>TCRs) consists of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+mn-lt"/>
              </a:rPr>
              <a:t>a combination of </a:t>
            </a:r>
            <a:r>
              <a:rPr lang="en-US" b="1" i="0" dirty="0">
                <a:solidFill>
                  <a:srgbClr val="333333"/>
                </a:solidFill>
                <a:effectLst/>
                <a:latin typeface="+mn-lt"/>
              </a:rPr>
              <a:t>α and β chains (95%)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+mn-lt"/>
              </a:rPr>
              <a:t>a  combination of </a:t>
            </a:r>
            <a:r>
              <a:rPr lang="en-US" b="0" i="0" dirty="0">
                <a:solidFill>
                  <a:srgbClr val="333333"/>
                </a:solidFill>
                <a:effectLst/>
                <a:latin typeface="+mn-lt"/>
              </a:rPr>
              <a:t>γ and δ chains (5%)</a:t>
            </a:r>
          </a:p>
        </p:txBody>
      </p:sp>
    </p:spTree>
    <p:extLst>
      <p:ext uri="{BB962C8B-B14F-4D97-AF65-F5344CB8AC3E}">
        <p14:creationId xmlns:p14="http://schemas.microsoft.com/office/powerpoint/2010/main" val="3088074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578F0-C370-68F4-6B74-A12A61F61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33350"/>
            <a:ext cx="8153400" cy="666750"/>
          </a:xfrm>
        </p:spPr>
        <p:txBody>
          <a:bodyPr/>
          <a:lstStyle/>
          <a:p>
            <a:r>
              <a:rPr lang="en-US" sz="3200" b="1" dirty="0"/>
              <a:t>TCRs in HRS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FCA62-13BA-08C6-9324-9BD578C79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054" y="1028700"/>
            <a:ext cx="4191000" cy="3067050"/>
          </a:xfrm>
        </p:spPr>
        <p:txBody>
          <a:bodyPr/>
          <a:lstStyle/>
          <a:p>
            <a:pPr algn="just"/>
            <a:r>
              <a:rPr lang="en-US" sz="1800" dirty="0">
                <a:solidFill>
                  <a:schemeClr val="tx1"/>
                </a:solidFill>
              </a:rPr>
              <a:t>The sum of all TCRs in an individual is generally termed as T cell repertoire.</a:t>
            </a:r>
          </a:p>
          <a:p>
            <a:pPr algn="just"/>
            <a:endParaRPr lang="en-US" sz="1800" dirty="0">
              <a:solidFill>
                <a:schemeClr val="tx1"/>
              </a:solidFill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With RNA as starting material, </a:t>
            </a:r>
            <a:r>
              <a:rPr lang="en-US" sz="1800" b="1" dirty="0">
                <a:solidFill>
                  <a:schemeClr val="tx1"/>
                </a:solidFill>
              </a:rPr>
              <a:t>HRS </a:t>
            </a:r>
            <a:r>
              <a:rPr lang="en-US" sz="1800" dirty="0">
                <a:solidFill>
                  <a:schemeClr val="tx1"/>
                </a:solidFill>
              </a:rPr>
              <a:t>used a whole transcriptome approach (no target enrichment)</a:t>
            </a:r>
          </a:p>
          <a:p>
            <a:pPr algn="just"/>
            <a:r>
              <a:rPr lang="en-US" sz="1800" dirty="0">
                <a:solidFill>
                  <a:schemeClr val="tx1"/>
                </a:solidFill>
              </a:rPr>
              <a:t>Performed bulk RNA-Seq with 500 ng of RNA and a minimum of 20M reads.</a:t>
            </a:r>
          </a:p>
          <a:p>
            <a:pPr algn="just"/>
            <a:endParaRPr lang="en-US" sz="1800" dirty="0">
              <a:solidFill>
                <a:schemeClr val="tx1"/>
              </a:solidFill>
            </a:endParaRPr>
          </a:p>
          <a:p>
            <a:pPr algn="just"/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4" name="Picture 2" descr="Fig. 2">
            <a:extLst>
              <a:ext uri="{FF2B5EF4-FFF2-40B4-BE49-F238E27FC236}">
                <a16:creationId xmlns:a16="http://schemas.microsoft.com/office/drawing/2014/main" id="{C5744986-982A-8CA4-893D-4A929A22D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670" y="800100"/>
            <a:ext cx="4047930" cy="367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4ABDAF-7F6B-CF79-7581-9EBBBDE15F8D}"/>
              </a:ext>
            </a:extLst>
          </p:cNvPr>
          <p:cNvSpPr txBox="1"/>
          <p:nvPr/>
        </p:nvSpPr>
        <p:spPr>
          <a:xfrm>
            <a:off x="685800" y="4552950"/>
            <a:ext cx="83946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Rosati, E., Dowds, C.M., </a:t>
            </a:r>
            <a:r>
              <a:rPr lang="en-US" sz="1100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Liaskou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E. </a:t>
            </a:r>
            <a:r>
              <a:rPr lang="en-US" sz="11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 al.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Overview of methodologies for T-cell receptor repertoire analysis. </a:t>
            </a:r>
            <a:r>
              <a:rPr lang="en-US" sz="11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BMC </a:t>
            </a:r>
            <a:r>
              <a:rPr lang="en-US" sz="1100" b="0" i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Biotechnol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1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11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61 (2017).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9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63042-62D7-A208-452F-E908B094E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438150"/>
          </a:xfrm>
        </p:spPr>
        <p:txBody>
          <a:bodyPr/>
          <a:lstStyle/>
          <a:p>
            <a:r>
              <a:rPr lang="en-US" sz="3200" b="1" dirty="0"/>
              <a:t>2. Extracting TCR sequences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839BF27-53F4-47E5-28B1-BE02F71AC5DB}"/>
              </a:ext>
            </a:extLst>
          </p:cNvPr>
          <p:cNvSpPr txBox="1">
            <a:spLocks/>
          </p:cNvSpPr>
          <p:nvPr/>
        </p:nvSpPr>
        <p:spPr bwMode="auto">
          <a:xfrm>
            <a:off x="609600" y="895350"/>
            <a:ext cx="7772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xmlns:lc="http://schemas.openxmlformats.org/drawingml/2006/lockedCanvas" val="1"/>
            </a:ext>
          </a:extLst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257209" indent="-25720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•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57287" indent="-21434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–"/>
              <a:defRPr sz="21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2pPr>
            <a:lvl3pPr marL="857364" indent="-1714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•"/>
              <a:defRPr sz="18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3pPr>
            <a:lvl4pPr marL="1200310" indent="-1714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–"/>
              <a:defRPr sz="15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4pPr>
            <a:lvl5pPr marL="1543256" indent="-17147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15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5pPr>
            <a:lvl6pPr marL="1886201" indent="-171473" algn="l" defTabSz="342946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6pPr>
            <a:lvl7pPr marL="2229147" indent="-171473" algn="l" defTabSz="342946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7pPr>
            <a:lvl8pPr marL="2572093" indent="-171473" algn="l" defTabSz="342946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8pPr>
            <a:lvl9pPr marL="2915039" indent="-171473" algn="l" defTabSz="342946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A0019"/>
              </a:buClr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9pPr>
          </a:lstStyle>
          <a:p>
            <a:r>
              <a:rPr lang="en-US" sz="1800" kern="0" dirty="0" err="1">
                <a:solidFill>
                  <a:schemeClr val="tx1"/>
                </a:solidFill>
                <a:cs typeface="Times New Roman" panose="02020603050405020304" pitchFamily="18" charset="0"/>
              </a:rPr>
              <a:t>MiXCR</a:t>
            </a:r>
            <a:r>
              <a:rPr lang="en-US" sz="1800" kern="0" dirty="0">
                <a:solidFill>
                  <a:schemeClr val="tx1"/>
                </a:solidFill>
                <a:cs typeface="Times New Roman" panose="02020603050405020304" pitchFamily="18" charset="0"/>
              </a:rPr>
              <a:t> provides a seamless analytical pipeline for immune profiling with Next-Generation sequencing (NGS) data.</a:t>
            </a:r>
          </a:p>
          <a:p>
            <a:r>
              <a:rPr lang="en-US" sz="1800" kern="0" dirty="0">
                <a:solidFill>
                  <a:schemeClr val="tx1"/>
                </a:solidFill>
                <a:cs typeface="Times New Roman" panose="02020603050405020304" pitchFamily="18" charset="0"/>
              </a:rPr>
              <a:t>We chose </a:t>
            </a:r>
            <a:r>
              <a:rPr lang="en-US" sz="1800" kern="0" dirty="0" err="1">
                <a:solidFill>
                  <a:schemeClr val="tx1"/>
                </a:solidFill>
                <a:cs typeface="Times New Roman" panose="02020603050405020304" pitchFamily="18" charset="0"/>
              </a:rPr>
              <a:t>MiXCR</a:t>
            </a:r>
            <a:r>
              <a:rPr lang="en-US" sz="1800" kern="0" dirty="0">
                <a:solidFill>
                  <a:schemeClr val="tx1"/>
                </a:solidFill>
                <a:cs typeface="Times New Roman" panose="02020603050405020304" pitchFamily="18" charset="0"/>
              </a:rPr>
              <a:t> due to ability to handle a variety of data inputs and faster processing speed.</a:t>
            </a:r>
          </a:p>
          <a:p>
            <a:r>
              <a:rPr lang="en-US" sz="1800" kern="0" dirty="0">
                <a:solidFill>
                  <a:schemeClr val="tx1"/>
                </a:solidFill>
                <a:cs typeface="Times New Roman" panose="02020603050405020304" pitchFamily="18" charset="0"/>
              </a:rPr>
              <a:t>We have used </a:t>
            </a:r>
            <a:r>
              <a:rPr lang="en-US" sz="1800" kern="0" dirty="0" err="1">
                <a:solidFill>
                  <a:schemeClr val="tx1"/>
                </a:solidFill>
                <a:cs typeface="Times New Roman" panose="02020603050405020304" pitchFamily="18" charset="0"/>
                <a:hlinkClick r:id="rId2"/>
              </a:rPr>
              <a:t>rna-seq</a:t>
            </a:r>
            <a:r>
              <a:rPr lang="en-US" sz="1800" kern="0" dirty="0">
                <a:solidFill>
                  <a:schemeClr val="tx1"/>
                </a:solidFill>
                <a:cs typeface="Times New Roman" panose="02020603050405020304" pitchFamily="18" charset="0"/>
              </a:rPr>
              <a:t> preset to extract the </a:t>
            </a:r>
            <a:r>
              <a:rPr lang="en-US" sz="1800" kern="0" dirty="0" err="1">
                <a:solidFill>
                  <a:schemeClr val="tx1"/>
                </a:solidFill>
                <a:cs typeface="Times New Roman" panose="02020603050405020304" pitchFamily="18" charset="0"/>
              </a:rPr>
              <a:t>clonotypes</a:t>
            </a:r>
            <a:r>
              <a:rPr lang="en-US" sz="1800" kern="0" dirty="0">
                <a:solidFill>
                  <a:schemeClr val="tx1"/>
                </a:solidFill>
                <a:cs typeface="Times New Roman" panose="02020603050405020304" pitchFamily="18" charset="0"/>
              </a:rPr>
              <a:t> from paired-end </a:t>
            </a:r>
            <a:r>
              <a:rPr lang="en-US" sz="1800" kern="0" dirty="0" err="1">
                <a:solidFill>
                  <a:schemeClr val="tx1"/>
                </a:solidFill>
                <a:cs typeface="Times New Roman" panose="02020603050405020304" pitchFamily="18" charset="0"/>
              </a:rPr>
              <a:t>fastq</a:t>
            </a:r>
            <a:r>
              <a:rPr lang="en-US" sz="1800" kern="0" dirty="0">
                <a:solidFill>
                  <a:schemeClr val="tx1"/>
                </a:solidFill>
                <a:cs typeface="Times New Roman" panose="02020603050405020304" pitchFamily="18" charset="0"/>
              </a:rPr>
              <a:t> files: </a:t>
            </a:r>
            <a:br>
              <a:rPr lang="en-US" sz="1800" kern="0" dirty="0">
                <a:solidFill>
                  <a:schemeClr val="tx1"/>
                </a:solidFill>
                <a:cs typeface="Times New Roman" panose="02020603050405020304" pitchFamily="18" charset="0"/>
              </a:rPr>
            </a:br>
            <a:r>
              <a:rPr lang="en-US" sz="1600" i="1" kern="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mixcr</a:t>
            </a:r>
            <a:r>
              <a:rPr lang="en-US" sz="1600" i="1" kern="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 analyze </a:t>
            </a:r>
            <a:r>
              <a:rPr lang="en-US" sz="1600" i="1" kern="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rna-seq</a:t>
            </a:r>
            <a:r>
              <a:rPr lang="en-US" sz="1600" i="1" kern="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 --species </a:t>
            </a:r>
            <a:r>
              <a:rPr lang="en-US" sz="1600" i="1" kern="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hsa</a:t>
            </a:r>
            <a:r>
              <a:rPr lang="en-US" sz="1600" i="1" kern="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 {R1_file} {R2_file} {</a:t>
            </a:r>
            <a:r>
              <a:rPr lang="en-US" sz="1600" i="1" kern="0" dirty="0" err="1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output_file</a:t>
            </a:r>
            <a:r>
              <a:rPr lang="en-US" sz="1600" i="1" kern="0" dirty="0">
                <a:solidFill>
                  <a:schemeClr val="tx1">
                    <a:lumMod val="65000"/>
                    <a:lumOff val="35000"/>
                  </a:schemeClr>
                </a:solidFill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3FDE1C-867C-DF55-0C0A-5A1A5BFC4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200" y="3138541"/>
            <a:ext cx="6680200" cy="110960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D5BC63B-0DF9-59EB-692C-7E03D37700B3}"/>
              </a:ext>
            </a:extLst>
          </p:cNvPr>
          <p:cNvSpPr/>
          <p:nvPr/>
        </p:nvSpPr>
        <p:spPr>
          <a:xfrm>
            <a:off x="1473200" y="4400550"/>
            <a:ext cx="6680200" cy="2616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42946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685891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028837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371783" algn="l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1714729" algn="l" defTabSz="342946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057674" algn="l" defTabSz="342946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2400620" algn="l" defTabSz="342946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2743566" algn="l" defTabSz="342946" rtl="0" eaLnBrk="1" latinLnBrk="0" hangingPunct="1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 paired-end run, one R1 and one Read 2 (R2) FASTQ file is created for each sample for each flow cell lane.</a:t>
            </a:r>
          </a:p>
        </p:txBody>
      </p:sp>
    </p:spTree>
    <p:extLst>
      <p:ext uri="{BB962C8B-B14F-4D97-AF65-F5344CB8AC3E}">
        <p14:creationId xmlns:p14="http://schemas.microsoft.com/office/powerpoint/2010/main" val="3259312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BBEBD-56FB-70A2-35FB-E5CFC9217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478" y="101909"/>
            <a:ext cx="7772400" cy="857250"/>
          </a:xfrm>
        </p:spPr>
        <p:txBody>
          <a:bodyPr/>
          <a:lstStyle/>
          <a:p>
            <a:r>
              <a:rPr lang="en-US" sz="3200" b="1" dirty="0"/>
              <a:t>Overview of </a:t>
            </a:r>
            <a:r>
              <a:rPr lang="en-US" sz="3200" b="1" dirty="0" err="1"/>
              <a:t>MiXCR</a:t>
            </a:r>
            <a:r>
              <a:rPr lang="en-US" sz="3200" b="1" dirty="0"/>
              <a:t> pipeline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E75239-07B1-FA96-F14A-03A0F59AFF71}"/>
              </a:ext>
            </a:extLst>
          </p:cNvPr>
          <p:cNvSpPr txBox="1"/>
          <p:nvPr/>
        </p:nvSpPr>
        <p:spPr>
          <a:xfrm>
            <a:off x="4791307" y="4417298"/>
            <a:ext cx="4352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dirty="0">
                <a:solidFill>
                  <a:srgbClr val="222222"/>
                </a:solidFill>
                <a:effectLst/>
                <a:latin typeface="-apple-system"/>
              </a:rPr>
              <a:t>Bolotin, D., </a:t>
            </a:r>
            <a:r>
              <a:rPr lang="en-US" sz="1000" b="0" i="0" dirty="0" err="1">
                <a:solidFill>
                  <a:srgbClr val="222222"/>
                </a:solidFill>
                <a:effectLst/>
                <a:latin typeface="-apple-system"/>
              </a:rPr>
              <a:t>Poslavsky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-apple-system"/>
              </a:rPr>
              <a:t>, S., </a:t>
            </a:r>
            <a:r>
              <a:rPr lang="en-US" sz="1000" b="0" i="0" dirty="0" err="1">
                <a:solidFill>
                  <a:srgbClr val="222222"/>
                </a:solidFill>
                <a:effectLst/>
                <a:latin typeface="-apple-system"/>
              </a:rPr>
              <a:t>Mitrophanov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-apple-system"/>
              </a:rPr>
              <a:t>, I. 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-apple-system"/>
              </a:rPr>
              <a:t>et al.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-apple-system"/>
              </a:rPr>
              <a:t> </a:t>
            </a:r>
            <a:r>
              <a:rPr lang="en-US" sz="1000" b="0" i="0" dirty="0" err="1">
                <a:solidFill>
                  <a:srgbClr val="222222"/>
                </a:solidFill>
                <a:effectLst/>
                <a:latin typeface="-apple-system"/>
              </a:rPr>
              <a:t>MiXCR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-apple-system"/>
              </a:rPr>
              <a:t>: software for comprehensive adaptive immunity profiling. </a:t>
            </a:r>
            <a:r>
              <a:rPr lang="en-US" sz="1000" b="0" i="1" dirty="0">
                <a:solidFill>
                  <a:srgbClr val="222222"/>
                </a:solidFill>
                <a:effectLst/>
                <a:latin typeface="-apple-system"/>
              </a:rPr>
              <a:t>Nat Methods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-apple-system"/>
              </a:rPr>
              <a:t> </a:t>
            </a:r>
            <a:r>
              <a:rPr lang="en-US" sz="1000" b="1" i="0" dirty="0">
                <a:solidFill>
                  <a:srgbClr val="222222"/>
                </a:solidFill>
                <a:effectLst/>
                <a:latin typeface="-apple-system"/>
              </a:rPr>
              <a:t>12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-apple-system"/>
              </a:rPr>
              <a:t>, 380–381 (2015).</a:t>
            </a:r>
            <a:endParaRPr lang="en-US" sz="1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131BAC-32A0-2201-6B5B-97D3A0C8D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78" y="971550"/>
            <a:ext cx="4163122" cy="3416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CC9F8B-1E30-4D50-8883-0C261564A711}"/>
              </a:ext>
            </a:extLst>
          </p:cNvPr>
          <p:cNvSpPr txBox="1"/>
          <p:nvPr/>
        </p:nvSpPr>
        <p:spPr>
          <a:xfrm>
            <a:off x="5099824" y="1048814"/>
            <a:ext cx="40386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below are the steps involved in the </a:t>
            </a:r>
            <a:r>
              <a:rPr lang="en-US" kern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mixcr</a:t>
            </a:r>
            <a:r>
              <a:rPr lang="en-US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rna</a:t>
            </a:r>
            <a:r>
              <a:rPr lang="en-US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-seq preset</a:t>
            </a:r>
            <a:r>
              <a:rPr lang="en-US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align: </a:t>
            </a:r>
            <a:r>
              <a:rPr lang="en-US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 against V-, D-, J- and C- gene segments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kern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assemblePartial</a:t>
            </a:r>
            <a:r>
              <a:rPr lang="en-US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assembles</a:t>
            </a:r>
            <a:r>
              <a:rPr lang="en-US" b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alignments that only partially cover CDR3 region.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en-US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Imputes missing nucleotides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assemble</a:t>
            </a:r>
            <a:r>
              <a:rPr lang="en-US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assembles into clonotypes and applies errors correction.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  <a:r>
              <a:rPr lang="en-US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Exports into </a:t>
            </a:r>
            <a:r>
              <a:rPr lang="en-US" kern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tsv</a:t>
            </a:r>
            <a:r>
              <a:rPr lang="en-US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E2370E-0049-F63D-FF97-6729280BE59D}"/>
              </a:ext>
            </a:extLst>
          </p:cNvPr>
          <p:cNvSpPr txBox="1"/>
          <p:nvPr/>
        </p:nvSpPr>
        <p:spPr>
          <a:xfrm>
            <a:off x="1981200" y="4418713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Diagram</a:t>
            </a:r>
          </a:p>
        </p:txBody>
      </p:sp>
    </p:spTree>
    <p:extLst>
      <p:ext uri="{BB962C8B-B14F-4D97-AF65-F5344CB8AC3E}">
        <p14:creationId xmlns:p14="http://schemas.microsoft.com/office/powerpoint/2010/main" val="307459025"/>
      </p:ext>
    </p:extLst>
  </p:cSld>
  <p:clrMapOvr>
    <a:masterClrMapping/>
  </p:clrMapOvr>
</p:sld>
</file>

<file path=ppt/theme/theme1.xml><?xml version="1.0" encoding="utf-8"?>
<a:theme xmlns:a="http://schemas.openxmlformats.org/drawingml/2006/main" name="SVP-regents-PowerPoint-HD-3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D7D9D7"/>
      </a:lt2>
      <a:accent1>
        <a:srgbClr val="7A0019"/>
      </a:accent1>
      <a:accent2>
        <a:srgbClr val="FFCC33"/>
      </a:accent2>
      <a:accent3>
        <a:srgbClr val="C82936"/>
      </a:accent3>
      <a:accent4>
        <a:srgbClr val="003D4C"/>
      </a:accent4>
      <a:accent5>
        <a:srgbClr val="79C9C7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UMN-HD-1</Template>
  <TotalTime>7831</TotalTime>
  <Words>1772</Words>
  <Application>Microsoft Office PowerPoint</Application>
  <PresentationFormat>On-screen Show (16:9)</PresentationFormat>
  <Paragraphs>165</Paragraphs>
  <Slides>33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Aharoni</vt:lpstr>
      <vt:lpstr>-apple-system</vt:lpstr>
      <vt:lpstr>Arial</vt:lpstr>
      <vt:lpstr>Calibri</vt:lpstr>
      <vt:lpstr>Corbel</vt:lpstr>
      <vt:lpstr>Times New Roman</vt:lpstr>
      <vt:lpstr>SVP-regents-PowerPoint-HD-3</vt:lpstr>
      <vt:lpstr>The Impact of CMV on T Cell Repertoire: Insights from Transcriptomic Data Analysis</vt:lpstr>
      <vt:lpstr>Our Goals</vt:lpstr>
      <vt:lpstr>Synopsis</vt:lpstr>
      <vt:lpstr>Preliminary Analysis</vt:lpstr>
      <vt:lpstr>1. Background</vt:lpstr>
      <vt:lpstr>T cell receptors</vt:lpstr>
      <vt:lpstr>TCRs in HRS</vt:lpstr>
      <vt:lpstr>2. Extracting TCR sequences</vt:lpstr>
      <vt:lpstr>Overview of MiXCR pipeline</vt:lpstr>
      <vt:lpstr>MiXCR Output</vt:lpstr>
      <vt:lpstr>3. Dataset and EDA</vt:lpstr>
      <vt:lpstr>Clones and Participant Characteristics</vt:lpstr>
      <vt:lpstr>Clones and Participant Characteristics</vt:lpstr>
      <vt:lpstr>Clones and Mortality</vt:lpstr>
      <vt:lpstr>Preliminary Analysis Summary</vt:lpstr>
      <vt:lpstr>Main Analysis</vt:lpstr>
      <vt:lpstr>1. What is T cell repertoire?</vt:lpstr>
      <vt:lpstr>Combining metrics of TRA and TRB</vt:lpstr>
      <vt:lpstr>2. CMV and T cell repertoire</vt:lpstr>
      <vt:lpstr>3. Genes in the pathways</vt:lpstr>
      <vt:lpstr>Genes Expressed in CMV Seropositive</vt:lpstr>
      <vt:lpstr>Co-expression Modules</vt:lpstr>
      <vt:lpstr>Modules associated with TRAB and CD4N</vt:lpstr>
      <vt:lpstr>Modular Pathways</vt:lpstr>
      <vt:lpstr>Modular Pathways</vt:lpstr>
      <vt:lpstr>Modular Pathways</vt:lpstr>
      <vt:lpstr>Modular Pathways</vt:lpstr>
      <vt:lpstr>4. Latent Modeling</vt:lpstr>
      <vt:lpstr>Evaluation in test set</vt:lpstr>
      <vt:lpstr>Evaluation in the LLFS dataset</vt:lpstr>
      <vt:lpstr>5. Conclusion</vt:lpstr>
      <vt:lpstr>Thank you!!!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Gokul Seshadri</dc:creator>
  <cp:lastModifiedBy>Gokul Seshadri</cp:lastModifiedBy>
  <cp:revision>327</cp:revision>
  <dcterms:created xsi:type="dcterms:W3CDTF">2025-02-05T17:06:47Z</dcterms:created>
  <dcterms:modified xsi:type="dcterms:W3CDTF">2025-04-24T05:00:50Z</dcterms:modified>
</cp:coreProperties>
</file>