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65" r:id="rId2"/>
    <p:sldId id="318" r:id="rId3"/>
    <p:sldId id="305" r:id="rId4"/>
    <p:sldId id="319" r:id="rId5"/>
    <p:sldId id="264" r:id="rId6"/>
    <p:sldId id="278" r:id="rId7"/>
    <p:sldId id="326" r:id="rId8"/>
    <p:sldId id="266" r:id="rId9"/>
    <p:sldId id="267" r:id="rId10"/>
    <p:sldId id="289" r:id="rId11"/>
    <p:sldId id="327" r:id="rId12"/>
    <p:sldId id="279" r:id="rId13"/>
    <p:sldId id="282" r:id="rId14"/>
    <p:sldId id="325" r:id="rId15"/>
    <p:sldId id="274" r:id="rId16"/>
    <p:sldId id="310" r:id="rId17"/>
    <p:sldId id="283" r:id="rId18"/>
    <p:sldId id="284" r:id="rId19"/>
    <p:sldId id="285" r:id="rId20"/>
    <p:sldId id="287" r:id="rId21"/>
    <p:sldId id="288" r:id="rId22"/>
    <p:sldId id="320" r:id="rId23"/>
    <p:sldId id="302" r:id="rId24"/>
    <p:sldId id="321" r:id="rId25"/>
    <p:sldId id="290" r:id="rId26"/>
    <p:sldId id="291" r:id="rId27"/>
    <p:sldId id="309" r:id="rId28"/>
    <p:sldId id="292" r:id="rId29"/>
    <p:sldId id="293" r:id="rId30"/>
    <p:sldId id="300" r:id="rId31"/>
    <p:sldId id="303" r:id="rId32"/>
    <p:sldId id="306" r:id="rId33"/>
    <p:sldId id="307" r:id="rId34"/>
    <p:sldId id="308" r:id="rId35"/>
    <p:sldId id="323" r:id="rId36"/>
    <p:sldId id="295" r:id="rId37"/>
    <p:sldId id="301" r:id="rId38"/>
    <p:sldId id="328" r:id="rId39"/>
    <p:sldId id="315" r:id="rId40"/>
    <p:sldId id="316" r:id="rId41"/>
    <p:sldId id="314" r:id="rId42"/>
    <p:sldId id="324" r:id="rId43"/>
    <p:sldId id="311" r:id="rId44"/>
    <p:sldId id="299" r:id="rId45"/>
    <p:sldId id="297" r:id="rId46"/>
    <p:sldId id="317" r:id="rId47"/>
    <p:sldId id="304" r:id="rId48"/>
    <p:sldId id="263" r:id="rId4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46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85891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028837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371783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714729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057674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400620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2743566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7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73" autoAdjust="0"/>
  </p:normalViewPr>
  <p:slideViewPr>
    <p:cSldViewPr>
      <p:cViewPr varScale="1">
        <p:scale>
          <a:sx n="104" d="100"/>
          <a:sy n="104" d="100"/>
        </p:scale>
        <p:origin x="85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FD8C384-8CC3-0C49-844C-FC9C7E289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1714729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CMV is a very prevalent virus and was implicated widely to be a risk factor of all cause mortality. It was shown in previous studies that it can make T-cell receptors to be CMV specific and can hinder the diversity of T-cell immune response.</a:t>
            </a:r>
          </a:p>
          <a:p>
            <a:endParaRPr lang="en-US" dirty="0"/>
          </a:p>
          <a:p>
            <a:r>
              <a:rPr lang="en-US" dirty="0"/>
              <a:t>Smithey - </a:t>
            </a: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 MCMV</a:t>
            </a:r>
            <a:r>
              <a:rPr lang="en-US" b="0" i="0" baseline="3000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 mice were able to recruit clonotypes of greater diversity and the recruitment of such diverse clonotypes into the immune response is likely to be beneficial in a broader context of immune defense</a:t>
            </a:r>
            <a:b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Attaf - </a:t>
            </a:r>
            <a:r>
              <a:rPr lang="en-US" b="0" i="0" dirty="0">
                <a:effectLst/>
                <a:latin typeface="fkGroteskNeue"/>
              </a:rPr>
              <a:t>CMV infection drives oligoclonal expansions of virus-specific CD8⁺ T cells, reducing overall TCR diversity. 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Pourgheysari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 - memory inflation of CMV-specific CD4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+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 T cells contributes to evidence that CMV infection may be damaging to immune function in elderly individuals.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LLFS is a population of individuals with ancestral longevity and they are different from normal population, if I could replicate the findings in LLFS, it is an indication that our findings applies to even special populations.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anja/Documents/5-resources/ppt/2018%20ppt-with%20R/new/working%20files/graphics_HD-title-maroon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0550"/>
            <a:ext cx="8001000" cy="857250"/>
          </a:xfrm>
        </p:spPr>
        <p:txBody>
          <a:bodyPr/>
          <a:lstStyle>
            <a:lvl1pPr algn="l">
              <a:defRPr>
                <a:solidFill>
                  <a:srgbClr val="7A001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190750"/>
            <a:ext cx="8001000" cy="45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indent="0">
              <a:buNone/>
              <a:defRPr sz="1800">
                <a:solidFill>
                  <a:srgbClr val="FFFFFF"/>
                </a:solidFill>
              </a:defRPr>
            </a:lvl2pPr>
            <a:lvl3pPr marL="685891" indent="0">
              <a:buNone/>
              <a:defRPr sz="1800">
                <a:solidFill>
                  <a:srgbClr val="FFFFFF"/>
                </a:solidFill>
              </a:defRPr>
            </a:lvl3pPr>
            <a:lvl4pPr marL="1028837" indent="0">
              <a:buNone/>
              <a:defRPr sz="1800">
                <a:solidFill>
                  <a:srgbClr val="FFFFFF"/>
                </a:solidFill>
              </a:defRPr>
            </a:lvl4pPr>
            <a:lvl5pPr marL="1371783" indent="0"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Presenter/unit/department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647950"/>
            <a:ext cx="8001000" cy="381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indent="0">
              <a:buNone/>
              <a:defRPr sz="1200">
                <a:solidFill>
                  <a:srgbClr val="FFFFFF"/>
                </a:solidFill>
              </a:defRPr>
            </a:lvl2pPr>
            <a:lvl3pPr marL="685891" indent="0">
              <a:buNone/>
              <a:defRPr sz="1200">
                <a:solidFill>
                  <a:srgbClr val="FFFFFF"/>
                </a:solidFill>
              </a:defRPr>
            </a:lvl3pPr>
            <a:lvl4pPr marL="1028837" indent="0">
              <a:buNone/>
              <a:defRPr sz="1200">
                <a:solidFill>
                  <a:srgbClr val="FFFFFF"/>
                </a:solidFill>
              </a:defRPr>
            </a:lvl4pPr>
            <a:lvl5pPr marL="1371783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3" name="graphics_HD-title-maroon.png" descr="/Users/ranja/Documents/5-resources/ppt/2018 ppt-with R/new/working files/graphics_HD-title-maroon.png"/>
          <p:cNvPicPr>
            <a:picLocks noChangeAspect="1"/>
          </p:cNvPicPr>
          <p:nvPr userDrawn="1"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60470"/>
            <a:ext cx="9144000" cy="13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5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4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01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0" i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46" indent="0">
              <a:buNone/>
              <a:defRPr sz="1400"/>
            </a:lvl2pPr>
            <a:lvl3pPr marL="685891" indent="0">
              <a:buNone/>
              <a:defRPr sz="1200"/>
            </a:lvl3pPr>
            <a:lvl4pPr marL="1028837" indent="0">
              <a:buNone/>
              <a:defRPr sz="1100"/>
            </a:lvl4pPr>
            <a:lvl5pPr marL="1371783" indent="0">
              <a:buNone/>
              <a:defRPr sz="1100"/>
            </a:lvl5pPr>
            <a:lvl6pPr marL="1714729" indent="0">
              <a:buNone/>
              <a:defRPr sz="1100"/>
            </a:lvl6pPr>
            <a:lvl7pPr marL="2057674" indent="0">
              <a:buNone/>
              <a:defRPr sz="1100"/>
            </a:lvl7pPr>
            <a:lvl8pPr marL="2400620" indent="0">
              <a:buNone/>
              <a:defRPr sz="1100"/>
            </a:lvl8pPr>
            <a:lvl9pPr marL="274356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9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14450"/>
            <a:ext cx="3810000" cy="2971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2971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65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3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0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2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54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26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file://localhost/Users/ranja/Documents/5-resources/ppt/2018%20ppt-with%20R/new/working%20files/graphics_HD-M-maroo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9" tIns="34295" rIns="68589" bIns="342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s_HD-M-maroon.png" descr="/Users/ranja/Documents/5-resources/ppt/2018 ppt-with R/new/working files/graphics_HD-M-maroon.png"/>
          <p:cNvPicPr>
            <a:picLocks noChangeAspect="1"/>
          </p:cNvPicPr>
          <p:nvPr userDrawn="1"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52035"/>
            <a:ext cx="9144000" cy="2914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>
          <a:solidFill>
            <a:srgbClr val="7A0019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5pPr>
      <a:lvl6pPr marL="342946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6pPr>
      <a:lvl7pPr marL="685891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7pPr>
      <a:lvl8pPr marL="1028837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8pPr>
      <a:lvl9pPr marL="1371783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57209" indent="-257209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557287" indent="-214341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100">
          <a:solidFill>
            <a:srgbClr val="595959"/>
          </a:solidFill>
          <a:latin typeface="+mn-lt"/>
          <a:ea typeface="ＭＳ Ｐゴシック" charset="0"/>
        </a:defRPr>
      </a:lvl2pPr>
      <a:lvl3pPr marL="857364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1800">
          <a:solidFill>
            <a:srgbClr val="595959"/>
          </a:solidFill>
          <a:latin typeface="+mn-lt"/>
          <a:ea typeface="ＭＳ Ｐゴシック" charset="0"/>
        </a:defRPr>
      </a:lvl3pPr>
      <a:lvl4pPr marL="1200310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1500">
          <a:solidFill>
            <a:srgbClr val="595959"/>
          </a:solidFill>
          <a:latin typeface="+mn-lt"/>
          <a:ea typeface="ＭＳ Ｐゴシック" charset="0"/>
        </a:defRPr>
      </a:lvl4pPr>
      <a:lvl5pPr marL="1543256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rgbClr val="595959"/>
          </a:solidFill>
          <a:latin typeface="+mn-lt"/>
          <a:ea typeface="ＭＳ Ｐゴシック" charset="0"/>
        </a:defRPr>
      </a:lvl5pPr>
      <a:lvl6pPr marL="1886201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9147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2093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5039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mixcr.com/mixcr/guides/rnaseq/?h=rna+seq#data-librar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doi/10.1073/pnas.171945111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urnals.asm.org/doi/10.1128/jvi.01262-06" TargetMode="External"/><Relationship Id="rId4" Type="http://schemas.openxmlformats.org/officeDocument/2006/relationships/hyperlink" Target="https://www.frontiersin.org/journals/immunology/articles/10.3389/fimmu.2020.01587/ful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anja/Documents/5-resources/ppt/2018%20ppt-with%20R/new/working%20files/graphics_HD-end-maroon.png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150"/>
            <a:ext cx="8001000" cy="990600"/>
          </a:xfrm>
        </p:spPr>
        <p:txBody>
          <a:bodyPr/>
          <a:lstStyle/>
          <a:p>
            <a:r>
              <a:rPr lang="en-US" sz="2400" b="1" dirty="0">
                <a:cs typeface="Aharoni" panose="02010803020104030203" pitchFamily="2" charset="-79"/>
              </a:rPr>
              <a:t>The Impact of CMV on T Cell Repertoire: Insights from Transcriptomic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i="1" dirty="0"/>
              <a:t>Gokul Seshadri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9FBAE9-D410-F4A0-A066-95255C850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03/25/2025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1AF9-1F9B-7759-5203-CBB8DAE72459}"/>
              </a:ext>
            </a:extLst>
          </p:cNvPr>
          <p:cNvSpPr txBox="1"/>
          <p:nvPr/>
        </p:nvSpPr>
        <p:spPr>
          <a:xfrm>
            <a:off x="4876800" y="3333751"/>
            <a:ext cx="4343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Advisors: </a:t>
            </a:r>
            <a:r>
              <a:rPr lang="en-US" sz="1400" i="1" dirty="0"/>
              <a:t>Bharat Thyagarajan and Adam Rothman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64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7569-6907-6C40-4961-6CDCB9E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6700"/>
            <a:ext cx="7772400" cy="857250"/>
          </a:xfrm>
        </p:spPr>
        <p:txBody>
          <a:bodyPr/>
          <a:lstStyle/>
          <a:p>
            <a:r>
              <a:rPr lang="en-US" sz="3200" b="1" dirty="0"/>
              <a:t>What is T cell repertoire?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C08-2F4A-1B6D-523A-AF46C998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733800"/>
          </a:xfrm>
        </p:spPr>
        <p:txBody>
          <a:bodyPr/>
          <a:lstStyle/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</a:rPr>
              <a:t>Typically, a collection of all T-cell receptors (TCRs) in a person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TCRs are made up of a pair of α (TRA) and β (TRB) chains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A normal range of total TCRs suggests a healthy immune system with sufficient diversity to recognize a variety of antigens.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 T cell phenotype that is widely shown to be associated with decreased mortality odds is percentage of CD4+ naïve T cells (</a:t>
            </a:r>
            <a:r>
              <a:rPr lang="en-US" sz="1800" b="1" dirty="0">
                <a:solidFill>
                  <a:schemeClr val="tx1"/>
                </a:solidFill>
              </a:rPr>
              <a:t>CD4N</a:t>
            </a:r>
            <a:r>
              <a:rPr lang="en-US" sz="1800" dirty="0">
                <a:solidFill>
                  <a:schemeClr val="tx1"/>
                </a:solidFill>
              </a:rPr>
              <a:t>), and it reflects the adaptability of T cells in responding to antigens.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TCR α and β chains, CD4N make up T cell repertoire in this study.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7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3F2D1-C170-CAED-F948-1F3C701DE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CA3C1-3079-A074-26F3-1D33C6CC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561971"/>
          </a:xfrm>
        </p:spPr>
        <p:txBody>
          <a:bodyPr/>
          <a:lstStyle/>
          <a:p>
            <a:r>
              <a:rPr lang="en-US" b="1" dirty="0"/>
              <a:t>Extracting T-cell clones (</a:t>
            </a:r>
            <a:r>
              <a:rPr lang="en-US" b="1" dirty="0" err="1"/>
              <a:t>MiXCR</a:t>
            </a:r>
            <a:r>
              <a:rPr lang="en-US" b="1" dirty="0"/>
              <a:t>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DB6C0-CDE0-AA71-1303-2FC90BEB5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Preliminary 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645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78F0-C370-68F4-6B74-A12A61F6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8153400" cy="666750"/>
          </a:xfrm>
        </p:spPr>
        <p:txBody>
          <a:bodyPr/>
          <a:lstStyle/>
          <a:p>
            <a:r>
              <a:rPr lang="en-US" sz="3200" b="1" dirty="0"/>
              <a:t>Immune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CA62-13BA-08C6-9324-9BD578C7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83037"/>
            <a:ext cx="4381500" cy="3136514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With RNA as starting material, </a:t>
            </a:r>
            <a:r>
              <a:rPr lang="en-US" sz="1600" b="1" dirty="0">
                <a:solidFill>
                  <a:schemeClr val="tx1"/>
                </a:solidFill>
              </a:rPr>
              <a:t>HRS </a:t>
            </a:r>
            <a:r>
              <a:rPr lang="en-US" sz="1600" dirty="0">
                <a:solidFill>
                  <a:schemeClr val="tx1"/>
                </a:solidFill>
              </a:rPr>
              <a:t>used a whole transcriptome approach (no target enrichment) to perform bulk RNA-seq.</a:t>
            </a:r>
          </a:p>
          <a:p>
            <a:pPr algn="just"/>
            <a:r>
              <a:rPr lang="en-US" sz="16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MiXCR</a:t>
            </a:r>
            <a: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provides a seamless analytical pipeline for immune profiling with Next-Generation sequencing (NGS) data.</a:t>
            </a:r>
          </a:p>
          <a:p>
            <a:pPr algn="just"/>
            <a: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We have used </a:t>
            </a:r>
            <a:r>
              <a:rPr lang="en-US" sz="1600" kern="0" dirty="0" err="1">
                <a:solidFill>
                  <a:schemeClr val="tx1"/>
                </a:solidFill>
                <a:cs typeface="Times New Roman" panose="02020603050405020304" pitchFamily="18" charset="0"/>
                <a:hlinkClick r:id="rId2"/>
              </a:rPr>
              <a:t>rna</a:t>
            </a:r>
            <a: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  <a:hlinkClick r:id="rId2"/>
              </a:rPr>
              <a:t>-seq</a:t>
            </a:r>
            <a: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preset to extract the clonotypes from paired-end </a:t>
            </a:r>
            <a:r>
              <a:rPr lang="en-US" sz="16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fastq</a:t>
            </a:r>
            <a: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files: </a:t>
            </a:r>
            <a:b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12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mixcr</a:t>
            </a: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analyze </a:t>
            </a:r>
            <a:r>
              <a:rPr lang="en-US" sz="12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rna</a:t>
            </a: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-seq --species </a:t>
            </a:r>
            <a:r>
              <a:rPr lang="en-US" sz="12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hsa</a:t>
            </a: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{R1_file} {R2_file} {</a:t>
            </a:r>
            <a:r>
              <a:rPr lang="en-US" sz="12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output_file</a:t>
            </a: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1600" b="1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 is the first time TCR clones were extracted on a study of this vastness.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ABDAF-7F6B-CF79-7581-9EBBBDE15F8D}"/>
              </a:ext>
            </a:extLst>
          </p:cNvPr>
          <p:cNvSpPr txBox="1"/>
          <p:nvPr/>
        </p:nvSpPr>
        <p:spPr>
          <a:xfrm>
            <a:off x="571500" y="454848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Rosati, E., Dowds, C.M.,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Liaskou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 </a:t>
            </a:r>
            <a:r>
              <a:rPr lang="en-US" sz="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Overview of methodologies for T-cell receptor repertoire analysis. </a:t>
            </a:r>
            <a:r>
              <a:rPr lang="en-US" sz="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BMC </a:t>
            </a:r>
            <a:r>
              <a:rPr lang="en-US" sz="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Biotechnol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61 (2017). </a:t>
            </a:r>
          </a:p>
          <a:p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Bolotin, D.,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Poslavsky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Mitrophanov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I.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MiXCR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software for comprehensive adaptive immunity profiling.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 Methods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380–381 (2015).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31BAC-32A0-2201-6B5B-97D3A0C8D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00445"/>
            <a:ext cx="3956514" cy="3416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E2370E-0049-F63D-FF97-6729280BE59D}"/>
              </a:ext>
            </a:extLst>
          </p:cNvPr>
          <p:cNvSpPr txBox="1"/>
          <p:nvPr/>
        </p:nvSpPr>
        <p:spPr>
          <a:xfrm>
            <a:off x="6397857" y="425778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5720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EC56-4239-6E81-348E-034347F9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266"/>
            <a:ext cx="7772400" cy="857250"/>
          </a:xfrm>
        </p:spPr>
        <p:txBody>
          <a:bodyPr/>
          <a:lstStyle/>
          <a:p>
            <a:r>
              <a:rPr lang="en-US" sz="3200" b="1" dirty="0" err="1"/>
              <a:t>MiXCR</a:t>
            </a:r>
            <a:r>
              <a:rPr lang="en-US" sz="3200" b="1" dirty="0"/>
              <a:t>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3CB8B-6D4E-AC43-877F-4FC8E9C45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09" y="1076970"/>
            <a:ext cx="4190999" cy="18404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80BF2-1F17-9535-5CFB-26AF033C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3104892"/>
            <a:ext cx="4206240" cy="1737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386678-44F7-BDC2-65DF-0807926F0DAF}"/>
              </a:ext>
            </a:extLst>
          </p:cNvPr>
          <p:cNvSpPr txBox="1"/>
          <p:nvPr/>
        </p:nvSpPr>
        <p:spPr>
          <a:xfrm>
            <a:off x="659409" y="8572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Metrics for evaluating clones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C0739-0A23-0BA0-C971-77C17834C2F1}"/>
              </a:ext>
            </a:extLst>
          </p:cNvPr>
          <p:cNvSpPr txBox="1"/>
          <p:nvPr/>
        </p:nvSpPr>
        <p:spPr>
          <a:xfrm>
            <a:off x="5334000" y="1340882"/>
            <a:ext cx="3276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for 4388 samples in the HRS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each sample has approximately 30-40M reads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MiXCR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 for all these FASTQ files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extracted clonal metrics (# of unique clones and total # of clones) for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2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62CD6-85F9-1613-E989-5E1812C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60329-4CF8-6C96-4C34-687BD1DE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Dataset and EDA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1C7AE-3C89-279F-F095-CD8431BCF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Preliminary 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228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E041-79AB-4AF4-4A6A-A376AA1A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245"/>
            <a:ext cx="7772400" cy="857250"/>
          </a:xfrm>
        </p:spPr>
        <p:txBody>
          <a:bodyPr/>
          <a:lstStyle/>
          <a:p>
            <a:r>
              <a:rPr lang="en-US" sz="2800" b="1" dirty="0"/>
              <a:t>Clonal properties in HRS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2659F7-4629-BB86-02BC-CC96BE00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09650"/>
            <a:ext cx="3886200" cy="33909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Among the 9,934 HRS participants who were included in the 2016 Venous Blood Study (VBS) - whole transcriptome RNA sequences was available in 3748 HRS participants.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From 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r>
              <a:rPr lang="en-US" sz="1800" dirty="0">
                <a:solidFill>
                  <a:schemeClr val="tx1"/>
                </a:solidFill>
              </a:rPr>
              <a:t> output, we have the clonal properties (total clones and unique clones) for TRA (alpha), TRB (beta), and TRG (gamma) chains.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5585F-86D4-4961-F5E2-B52B7F15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33014"/>
            <a:ext cx="3581400" cy="2472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3CAC4-349F-90C7-F725-6399194B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882869"/>
            <a:ext cx="3581400" cy="18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9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241C-00D5-54DB-2C33-521C6B2F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619125"/>
          </a:xfrm>
        </p:spPr>
        <p:txBody>
          <a:bodyPr/>
          <a:lstStyle/>
          <a:p>
            <a:r>
              <a:rPr lang="en-US" sz="2800" b="1" dirty="0"/>
              <a:t>HRS participant characteristics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005EB-9DA8-3A2A-B619-0698A700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95350"/>
            <a:ext cx="7162800" cy="3864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C26B25-0E09-ED61-44A4-BF2E2EAA3899}"/>
              </a:ext>
            </a:extLst>
          </p:cNvPr>
          <p:cNvSpPr/>
          <p:nvPr/>
        </p:nvSpPr>
        <p:spPr bwMode="auto">
          <a:xfrm>
            <a:off x="762000" y="1200150"/>
            <a:ext cx="7086600" cy="2286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2431D-3577-23DF-CCB8-16C0D483829C}"/>
              </a:ext>
            </a:extLst>
          </p:cNvPr>
          <p:cNvSpPr/>
          <p:nvPr/>
        </p:nvSpPr>
        <p:spPr bwMode="auto">
          <a:xfrm>
            <a:off x="762000" y="1581150"/>
            <a:ext cx="7086600" cy="2286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19046-81A6-EC6E-1F9D-F921BC3DBC27}"/>
              </a:ext>
            </a:extLst>
          </p:cNvPr>
          <p:cNvSpPr/>
          <p:nvPr/>
        </p:nvSpPr>
        <p:spPr bwMode="auto">
          <a:xfrm>
            <a:off x="762000" y="4019550"/>
            <a:ext cx="7086600" cy="2286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08873-CDE8-8028-D345-B927454AD9AE}"/>
              </a:ext>
            </a:extLst>
          </p:cNvPr>
          <p:cNvSpPr/>
          <p:nvPr/>
        </p:nvSpPr>
        <p:spPr bwMode="auto">
          <a:xfrm>
            <a:off x="762000" y="4438650"/>
            <a:ext cx="7086600" cy="2286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A5051-3E41-B993-25CE-C97B4F29F28E}"/>
              </a:ext>
            </a:extLst>
          </p:cNvPr>
          <p:cNvSpPr txBox="1"/>
          <p:nvPr/>
        </p:nvSpPr>
        <p:spPr>
          <a:xfrm>
            <a:off x="4876800" y="67109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CMV Status</a:t>
            </a:r>
          </a:p>
        </p:txBody>
      </p:sp>
    </p:spTree>
    <p:extLst>
      <p:ext uri="{BB962C8B-B14F-4D97-AF65-F5344CB8AC3E}">
        <p14:creationId xmlns:p14="http://schemas.microsoft.com/office/powerpoint/2010/main" val="246170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F4F6-7227-46CC-8BA0-3ED1DFE8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625010"/>
          </a:xfrm>
        </p:spPr>
        <p:txBody>
          <a:bodyPr/>
          <a:lstStyle/>
          <a:p>
            <a:r>
              <a:rPr lang="en-US" sz="3200" b="1" dirty="0"/>
              <a:t>Clones and Participant Characteristics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B4695-090B-8DC1-292B-DCDCC51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35048"/>
            <a:ext cx="4648201" cy="35599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FAFFD63-F275-88CD-1587-4B3C92B1EED8}"/>
              </a:ext>
            </a:extLst>
          </p:cNvPr>
          <p:cNvSpPr txBox="1"/>
          <p:nvPr/>
        </p:nvSpPr>
        <p:spPr>
          <a:xfrm>
            <a:off x="660400" y="993310"/>
            <a:ext cx="263769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D04E46F-045A-D05C-4C68-9212AC0D55FC}"/>
              </a:ext>
            </a:extLst>
          </p:cNvPr>
          <p:cNvSpPr txBox="1"/>
          <p:nvPr/>
        </p:nvSpPr>
        <p:spPr>
          <a:xfrm>
            <a:off x="2736512" y="1047750"/>
            <a:ext cx="263769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 dirty="0">
                <a:solidFill>
                  <a:schemeClr val="accent3"/>
                </a:solidFill>
              </a:rPr>
              <a:t>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254CB-DA3D-E690-E1DF-8FE7F57E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24" y="911585"/>
            <a:ext cx="3950377" cy="3473555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3BE3D5C9-68BC-2A84-CE36-6D4285C482A1}"/>
              </a:ext>
            </a:extLst>
          </p:cNvPr>
          <p:cNvSpPr txBox="1"/>
          <p:nvPr/>
        </p:nvSpPr>
        <p:spPr>
          <a:xfrm>
            <a:off x="5524499" y="990600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4B4081DD-3411-0CCE-94CB-7BC0B04A1EF0}"/>
              </a:ext>
            </a:extLst>
          </p:cNvPr>
          <p:cNvSpPr txBox="1"/>
          <p:nvPr/>
        </p:nvSpPr>
        <p:spPr>
          <a:xfrm>
            <a:off x="8153400" y="1688053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0708663D-C90E-55A8-4F01-905817083C24}"/>
              </a:ext>
            </a:extLst>
          </p:cNvPr>
          <p:cNvSpPr txBox="1"/>
          <p:nvPr/>
        </p:nvSpPr>
        <p:spPr>
          <a:xfrm>
            <a:off x="7258050" y="1069241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4859E54-2A20-C55C-8418-946A001C83E0}"/>
              </a:ext>
            </a:extLst>
          </p:cNvPr>
          <p:cNvSpPr txBox="1"/>
          <p:nvPr/>
        </p:nvSpPr>
        <p:spPr>
          <a:xfrm>
            <a:off x="6436270" y="1530396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7969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D6D6DC-D648-1E13-1B74-12E4B4CFC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1E24-476B-B8E1-D62B-F79609CB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sz="3200" b="1"/>
              <a:t>Clones and Participant Characteristics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1464D-6865-F152-D4F9-A87F72A6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9" y="1123951"/>
            <a:ext cx="4031257" cy="3379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B58E45-45BC-7836-4AAD-9C91A7B5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90601"/>
            <a:ext cx="4114800" cy="3512994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EAD7DC03-43DD-2BC9-A97B-2FE792A94EAA}"/>
              </a:ext>
            </a:extLst>
          </p:cNvPr>
          <p:cNvSpPr txBox="1"/>
          <p:nvPr/>
        </p:nvSpPr>
        <p:spPr>
          <a:xfrm>
            <a:off x="1371600" y="1200150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83125AD6-01A0-7FAE-98BF-39741EA615EE}"/>
              </a:ext>
            </a:extLst>
          </p:cNvPr>
          <p:cNvSpPr txBox="1"/>
          <p:nvPr/>
        </p:nvSpPr>
        <p:spPr>
          <a:xfrm>
            <a:off x="3200400" y="1222875"/>
            <a:ext cx="304800" cy="3915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008EFEC6-69A9-B5AF-A9BD-1F31F1EC3DED}"/>
              </a:ext>
            </a:extLst>
          </p:cNvPr>
          <p:cNvSpPr txBox="1"/>
          <p:nvPr/>
        </p:nvSpPr>
        <p:spPr>
          <a:xfrm>
            <a:off x="5218218" y="1123951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8659AE41-9744-8507-7D7B-72B7D1E134AB}"/>
              </a:ext>
            </a:extLst>
          </p:cNvPr>
          <p:cNvSpPr txBox="1"/>
          <p:nvPr/>
        </p:nvSpPr>
        <p:spPr>
          <a:xfrm>
            <a:off x="6172200" y="1657350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545318CB-AED4-881D-EE99-6176D9FFA913}"/>
              </a:ext>
            </a:extLst>
          </p:cNvPr>
          <p:cNvSpPr txBox="1"/>
          <p:nvPr/>
        </p:nvSpPr>
        <p:spPr>
          <a:xfrm>
            <a:off x="8077200" y="1813541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1362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07DF-C574-2555-4053-3145E838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750"/>
            <a:ext cx="7772400" cy="628650"/>
          </a:xfrm>
        </p:spPr>
        <p:txBody>
          <a:bodyPr/>
          <a:lstStyle/>
          <a:p>
            <a:r>
              <a:rPr lang="en-US" sz="2800" b="1" dirty="0"/>
              <a:t>Clones and 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4B60-F78C-21E9-C7C8-ECA06C1F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2077"/>
            <a:ext cx="4495800" cy="3810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Given the association of CD4N with reduced mortality odds, we investigated whether clonal properties are similarly associated.</a:t>
            </a:r>
          </a:p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Full model:</a:t>
            </a:r>
          </a:p>
          <a:p>
            <a:pPr marL="0" indent="0">
              <a:buNone/>
            </a:pPr>
            <a:r>
              <a:rPr lang="en-US" sz="1800" dirty="0"/>
              <a:t>Mortality (2020) ~ clones (2016) + age + sex + race + education + smoking status + CMV status + total(read count) + BMI + inflammation+ comorbidity index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Cohort Size: 3523</a:t>
            </a:r>
            <a:r>
              <a:rPr lang="en-US" sz="1200" dirty="0">
                <a:solidFill>
                  <a:schemeClr val="tx1"/>
                </a:solidFill>
              </a:rPr>
              <a:t> participants with valid demographic and mortality information, CMV status, and TCR chain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03FEF-782A-096A-A8FF-2DC1829B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971550"/>
            <a:ext cx="373380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D943-E945-1273-0DD3-3545BB63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9230"/>
            <a:ext cx="7772400" cy="857250"/>
          </a:xfrm>
        </p:spPr>
        <p:txBody>
          <a:bodyPr/>
          <a:lstStyle/>
          <a:p>
            <a:r>
              <a:rPr lang="en-US" b="1" dirty="0"/>
              <a:t>Overall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1A70-5C11-21AB-D39B-DC0DC190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85" y="895350"/>
            <a:ext cx="7772400" cy="1066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Investigating whether a common viral infection like CMV is impacting T-cell repertoire (diversity and adaptability) and their contributions to mortality risk through gene expression pathways.</a:t>
            </a:r>
          </a:p>
        </p:txBody>
      </p:sp>
      <p:pic>
        <p:nvPicPr>
          <p:cNvPr id="5" name="Picture 4" descr="A diagram of a cell cycle&#10;&#10;AI-generated content may be incorrect.">
            <a:extLst>
              <a:ext uri="{FF2B5EF4-FFF2-40B4-BE49-F238E27FC236}">
                <a16:creationId xmlns:a16="http://schemas.microsoft.com/office/drawing/2014/main" id="{27651B51-4A99-CE83-1DBF-62FE95D4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550"/>
            <a:ext cx="601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F590-3959-AE57-292C-C4CB3352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sz="3200" b="1" dirty="0"/>
              <a:t>Preliminary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A607-DFAC-BEE4-AE6D-4FFD8179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95350"/>
            <a:ext cx="7772400" cy="2188891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are interested in TRA (alpha) and TRB (beta) chains as they are more abundant and have significant negative associations with mortality.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TRA and TRB are highly correlated with each other (r^2 = 0.81) and are positively correlated with T-cell subsets.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Total and unique count of TRA and TRB clones are higher in the following groups (results not shown): Females, Non-Hispanic Blacks, CMV positive individuals, Current smokers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E3BFB-BF1D-074A-819E-26725616D8A9}"/>
              </a:ext>
            </a:extLst>
          </p:cNvPr>
          <p:cNvSpPr txBox="1"/>
          <p:nvPr/>
        </p:nvSpPr>
        <p:spPr>
          <a:xfrm>
            <a:off x="762000" y="3523075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These results prompted us to check if CMV impacts T-cell repertoire, and their associations with mortality. </a:t>
            </a:r>
            <a:r>
              <a:rPr lang="en-US" b="1" i="1" dirty="0"/>
              <a:t>But why CMV?</a:t>
            </a:r>
          </a:p>
          <a:p>
            <a:endParaRPr lang="en-US" b="1" i="1" dirty="0"/>
          </a:p>
          <a:p>
            <a:r>
              <a:rPr lang="en-US" b="0" i="0" u="sng" dirty="0">
                <a:solidFill>
                  <a:srgbClr val="666666"/>
                </a:solidFill>
                <a:effectLst/>
                <a:latin typeface="Open Sans" panose="020F0502020204030204" pitchFamily="34" charset="0"/>
                <a:hlinkClick r:id="rId3"/>
              </a:rPr>
              <a:t>Smithey et. al.</a:t>
            </a:r>
            <a:r>
              <a:rPr lang="en-US" b="0" i="0" dirty="0">
                <a:effectLst/>
                <a:latin typeface="Open Sans" panose="020F0502020204030204" pitchFamily="34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Open Sans" panose="020F0502020204030204" pitchFamily="34" charset="0"/>
              </a:rPr>
              <a:t> 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Open Sans" panose="020F0502020204030204" pitchFamily="34" charset="0"/>
                <a:hlinkClick r:id="rId4"/>
              </a:rPr>
              <a:t>Attaf et. al.</a:t>
            </a:r>
            <a:r>
              <a:rPr lang="en-US" b="0" i="0" dirty="0">
                <a:effectLst/>
                <a:latin typeface="Open Sans" panose="020F0502020204030204" pitchFamily="34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Open Sans" panose="020F0502020204030204" pitchFamily="34" charset="0"/>
              </a:rPr>
              <a:t> </a:t>
            </a:r>
            <a:r>
              <a:rPr lang="en-US" b="0" i="0" u="sng" dirty="0" err="1">
                <a:solidFill>
                  <a:srgbClr val="666666"/>
                </a:solidFill>
                <a:effectLst/>
                <a:latin typeface="Open Sans" panose="020F0502020204030204" pitchFamily="34" charset="0"/>
                <a:hlinkClick r:id="rId5"/>
              </a:rPr>
              <a:t>Pourgheysari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Open Sans" panose="020F0502020204030204" pitchFamily="34" charset="0"/>
                <a:hlinkClick r:id="rId5"/>
              </a:rPr>
              <a:t> et. al.</a:t>
            </a:r>
            <a:r>
              <a:rPr lang="en-US" dirty="0">
                <a:solidFill>
                  <a:srgbClr val="666666"/>
                </a:solidFill>
                <a:latin typeface="Open Sans" panose="020F0502020204030204" pitchFamily="34" charset="0"/>
              </a:rPr>
              <a:t>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12583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AA11-8559-F022-DB3F-17AF55B3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32A6-0DE1-AE11-6459-AE86B171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62150"/>
            <a:ext cx="7772400" cy="857250"/>
          </a:xfrm>
        </p:spPr>
        <p:txBody>
          <a:bodyPr/>
          <a:lstStyle/>
          <a:p>
            <a:pPr algn="ctr"/>
            <a:r>
              <a:rPr lang="en-US" sz="4000" b="1" dirty="0"/>
              <a:t>Main Analysis</a:t>
            </a:r>
          </a:p>
        </p:txBody>
      </p:sp>
    </p:spTree>
    <p:extLst>
      <p:ext uri="{BB962C8B-B14F-4D97-AF65-F5344CB8AC3E}">
        <p14:creationId xmlns:p14="http://schemas.microsoft.com/office/powerpoint/2010/main" val="429129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B7BBB-2B87-63F3-5ADD-1FD64749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Clonal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40D33-A492-D06A-C72A-234404F5A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Main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78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F478-9B5D-CFE5-8590-D31D876C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5936"/>
            <a:ext cx="8230100" cy="1524626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Since the total number and diversity of TRA and TRB are highly correlated, combining them into a single feature called </a:t>
            </a:r>
            <a:r>
              <a:rPr lang="en-US" sz="1600" b="1" dirty="0">
                <a:solidFill>
                  <a:schemeClr val="tx1"/>
                </a:solidFill>
              </a:rPr>
              <a:t>TRAB</a:t>
            </a:r>
            <a:r>
              <a:rPr lang="en-US" sz="1600" dirty="0">
                <a:solidFill>
                  <a:schemeClr val="tx1"/>
                </a:solidFill>
              </a:rPr>
              <a:t> using </a:t>
            </a:r>
            <a:r>
              <a:rPr lang="en-US" sz="1600" b="1" dirty="0">
                <a:solidFill>
                  <a:schemeClr val="tx1"/>
                </a:solidFill>
              </a:rPr>
              <a:t>Principal Component Analysis (PCA) </a:t>
            </a:r>
            <a:r>
              <a:rPr lang="en-US" sz="1600" dirty="0">
                <a:solidFill>
                  <a:schemeClr val="tx1"/>
                </a:solidFill>
              </a:rPr>
              <a:t>[Explained Variance = 0.86]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This variable would act as the Bulk RNA-seq equivalent of alpha-beta chain pairing that can be obtained in single cell RNA-seq data.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FF0C7-E8BF-6016-5323-4D2BBF43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38350"/>
            <a:ext cx="1740942" cy="1300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47679-2916-E9DE-40F7-ABB9E9F0C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27494"/>
            <a:ext cx="1740942" cy="1254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46032-D95A-D677-C8D1-3F955E3DE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496" y="3481384"/>
            <a:ext cx="1747404" cy="1300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71573B-0057-E17D-DC4C-DF6E0DE88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384" y="2047868"/>
            <a:ext cx="1742516" cy="1300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F4DFD-C552-0DEA-57F4-4A2490B82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980" y="2038350"/>
            <a:ext cx="3700494" cy="281195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BA1C69-D516-7900-54AE-BBB45F49C2BC}"/>
              </a:ext>
            </a:extLst>
          </p:cNvPr>
          <p:cNvSpPr/>
          <p:nvPr/>
        </p:nvSpPr>
        <p:spPr bwMode="auto">
          <a:xfrm>
            <a:off x="2426742" y="2495550"/>
            <a:ext cx="487014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790BC2-B876-15D5-BF32-717EBF49B05A}"/>
              </a:ext>
            </a:extLst>
          </p:cNvPr>
          <p:cNvSpPr/>
          <p:nvPr/>
        </p:nvSpPr>
        <p:spPr bwMode="auto">
          <a:xfrm>
            <a:off x="2407197" y="4000500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48CB4C9-1A69-3A52-FFC9-3BA05DE09EAF}"/>
              </a:ext>
            </a:extLst>
          </p:cNvPr>
          <p:cNvSpPr/>
          <p:nvPr/>
        </p:nvSpPr>
        <p:spPr bwMode="auto">
          <a:xfrm rot="10800000">
            <a:off x="6592258" y="2498939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6170B11-AB81-0836-1E3B-B75C2BA51F89}"/>
              </a:ext>
            </a:extLst>
          </p:cNvPr>
          <p:cNvSpPr/>
          <p:nvPr/>
        </p:nvSpPr>
        <p:spPr bwMode="auto">
          <a:xfrm rot="10800000">
            <a:off x="6599667" y="4000500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93CEDC-B143-8C14-FFB9-996A80278631}"/>
              </a:ext>
            </a:extLst>
          </p:cNvPr>
          <p:cNvSpPr txBox="1">
            <a:spLocks/>
          </p:cNvSpPr>
          <p:nvPr/>
        </p:nvSpPr>
        <p:spPr bwMode="auto">
          <a:xfrm>
            <a:off x="609600" y="87271"/>
            <a:ext cx="7772400" cy="649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i="0" cap="none">
                <a:solidFill>
                  <a:srgbClr val="7A00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5pPr>
            <a:lvl6pPr marL="342946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685891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028837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371783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800" b="1" kern="0" dirty="0">
                <a:ea typeface="Calibri" panose="020F0502020204030204" pitchFamily="34" charset="0"/>
                <a:cs typeface="Calibri" panose="020F0502020204030204" pitchFamily="34" charset="0"/>
              </a:rPr>
              <a:t>Combining metrics of TRA and TRB</a:t>
            </a:r>
          </a:p>
        </p:txBody>
      </p:sp>
    </p:spTree>
    <p:extLst>
      <p:ext uri="{BB962C8B-B14F-4D97-AF65-F5344CB8AC3E}">
        <p14:creationId xmlns:p14="http://schemas.microsoft.com/office/powerpoint/2010/main" val="299612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B9F51-0938-18B4-03C1-9AAFB111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90316-3B3A-23D3-32D3-85EBD811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CMV and T cell repertoire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3C9FD-42EE-801E-B43D-22335F0A7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Main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3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FDDB-6E32-4841-0B95-15BFFBFB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CC2C-E5B6-A7C6-C7D0-88CBA0BE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3618"/>
            <a:ext cx="7772400" cy="657225"/>
          </a:xfrm>
        </p:spPr>
        <p:txBody>
          <a:bodyPr/>
          <a:lstStyle/>
          <a:p>
            <a:r>
              <a:rPr lang="en-US" sz="2800" b="1" dirty="0"/>
              <a:t>1. Evaluating the impact of CMV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2624-32E7-BEF8-BA51-2F41D827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0843"/>
            <a:ext cx="4114800" cy="2771775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Propensity Score was created using: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CMV_status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~ age + sex + race + educ + smoking status +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comorb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+ INFLAM_5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After stratifying PS into quintiles and considering 100 bootstrap samples with replacement,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CMV positive individuals had </a:t>
            </a:r>
          </a:p>
          <a:p>
            <a:pPr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 TRAB (ATE: 8.5 [4.5 to 12.5]) </a:t>
            </a:r>
          </a:p>
          <a:p>
            <a:pPr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CD4N (ATE: -6.6 [-8.1 to -5.2]) </a:t>
            </a:r>
          </a:p>
          <a:p>
            <a:pPr marL="300078" lvl="1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than CMV negative individuals</a:t>
            </a:r>
          </a:p>
          <a:p>
            <a:pPr algn="just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65046-6038-3CF9-E35F-B0BEEB7BB893}"/>
              </a:ext>
            </a:extLst>
          </p:cNvPr>
          <p:cNvSpPr txBox="1"/>
          <p:nvPr/>
        </p:nvSpPr>
        <p:spPr>
          <a:xfrm>
            <a:off x="762000" y="4085492"/>
            <a:ext cx="784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3"/>
                </a:solidFill>
                <a:effectLst/>
                <a:latin typeface="+mn-lt"/>
                <a:ea typeface="Aptos" panose="020B0004020202020204" pitchFamily="34" charset="0"/>
              </a:rPr>
              <a:t>Paradox: 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CMV drives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expansion of T cell clones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(TRAB)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 but has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detrimental effect on CD4N 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despite all of these being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protective of all-cause mortality</a:t>
            </a:r>
            <a:endParaRPr lang="en-US" sz="1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934C6-EDD1-8A1B-1EC3-F2DCD9DF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42974"/>
            <a:ext cx="3733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30F0-EC66-E314-2032-10841D49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2. Genes in the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4486-ECF1-E157-4FAD-655A6D9B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1550"/>
            <a:ext cx="8017727" cy="1267057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To investigate the paradox, we examined gene expression pathways that mediate the relationship between CMV infection and T  cell repertoire.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Also evaluated which of these pathways contribute to reduced mortality risk.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E615-9FCA-F13E-9FD8-6431EBC425B1}"/>
              </a:ext>
            </a:extLst>
          </p:cNvPr>
          <p:cNvSpPr txBox="1"/>
          <p:nvPr/>
        </p:nvSpPr>
        <p:spPr>
          <a:xfrm>
            <a:off x="685800" y="2647950"/>
            <a:ext cx="79247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Health Implication:</a:t>
            </a:r>
          </a:p>
          <a:p>
            <a:pPr algn="just"/>
            <a:r>
              <a:rPr lang="en-US" dirty="0"/>
              <a:t>This paradox is a sign of “beneficial exhaustion” where expanded memory/effector clones (if they are functional) are strong enough to handle most threats encountered during aging.</a:t>
            </a:r>
          </a:p>
          <a:p>
            <a:pPr algn="just"/>
            <a:endParaRPr lang="en-US" sz="1000" dirty="0"/>
          </a:p>
          <a:p>
            <a:pPr algn="just"/>
            <a:r>
              <a:rPr lang="en-US" dirty="0"/>
              <a:t>Identifying the pathways underlying this beneficial exhaustion could offer promising targets for future immunological interventions</a:t>
            </a:r>
          </a:p>
        </p:txBody>
      </p:sp>
    </p:spTree>
    <p:extLst>
      <p:ext uri="{BB962C8B-B14F-4D97-AF65-F5344CB8AC3E}">
        <p14:creationId xmlns:p14="http://schemas.microsoft.com/office/powerpoint/2010/main" val="261734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CDCA2-3351-E35B-B67B-6406DE1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5751"/>
            <a:ext cx="8077200" cy="44958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56D99C0-B81C-4948-577E-A25F10E1B042}"/>
              </a:ext>
            </a:extLst>
          </p:cNvPr>
          <p:cNvSpPr/>
          <p:nvPr/>
        </p:nvSpPr>
        <p:spPr bwMode="auto">
          <a:xfrm>
            <a:off x="2133600" y="2114550"/>
            <a:ext cx="914400" cy="304800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F7A4B244-75C4-8E4E-3A51-01401E59C664}"/>
              </a:ext>
            </a:extLst>
          </p:cNvPr>
          <p:cNvSpPr/>
          <p:nvPr/>
        </p:nvSpPr>
        <p:spPr bwMode="auto">
          <a:xfrm>
            <a:off x="2971800" y="1733550"/>
            <a:ext cx="1371600" cy="838200"/>
          </a:xfrm>
          <a:prstGeom prst="flowChartInputOutpu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DESeq2    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</a:rPr>
              <a:t>WGCNA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</a:rPr>
              <a:t>(modules)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FD177D12-3106-5A96-8F05-1F70C45483DE}"/>
              </a:ext>
            </a:extLst>
          </p:cNvPr>
          <p:cNvSpPr/>
          <p:nvPr/>
        </p:nvSpPr>
        <p:spPr bwMode="auto">
          <a:xfrm>
            <a:off x="4276165" y="1502709"/>
            <a:ext cx="838200" cy="723900"/>
          </a:xfrm>
          <a:prstGeom prst="bent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E0ECC733-3083-DAED-652C-6AB9406BF7F4}"/>
              </a:ext>
            </a:extLst>
          </p:cNvPr>
          <p:cNvSpPr/>
          <p:nvPr/>
        </p:nvSpPr>
        <p:spPr bwMode="auto">
          <a:xfrm flipV="1">
            <a:off x="4267199" y="2040591"/>
            <a:ext cx="847166" cy="762000"/>
          </a:xfrm>
          <a:prstGeom prst="bent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F47B526-01FC-28BD-46E3-E616D0DE3884}"/>
              </a:ext>
            </a:extLst>
          </p:cNvPr>
          <p:cNvSpPr/>
          <p:nvPr/>
        </p:nvSpPr>
        <p:spPr bwMode="auto">
          <a:xfrm>
            <a:off x="5168152" y="1519517"/>
            <a:ext cx="237565" cy="228600"/>
          </a:xfrm>
          <a:prstGeom prst="flowChartConnector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260E2F8-6CC6-0690-D664-6EFA43F0650C}"/>
              </a:ext>
            </a:extLst>
          </p:cNvPr>
          <p:cNvSpPr/>
          <p:nvPr/>
        </p:nvSpPr>
        <p:spPr bwMode="auto">
          <a:xfrm>
            <a:off x="5168152" y="1864659"/>
            <a:ext cx="237565" cy="228600"/>
          </a:xfrm>
          <a:prstGeom prst="flowChartConnector">
            <a:avLst/>
          </a:prstGeom>
          <a:solidFill>
            <a:srgbClr val="99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CC83AAD-DAE9-F7C9-E903-2F873FA18C92}"/>
              </a:ext>
            </a:extLst>
          </p:cNvPr>
          <p:cNvSpPr/>
          <p:nvPr/>
        </p:nvSpPr>
        <p:spPr bwMode="auto">
          <a:xfrm>
            <a:off x="5168152" y="2598644"/>
            <a:ext cx="237565" cy="2286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2C1ACB-EDCB-77C9-0183-F1992E3EC932}"/>
              </a:ext>
            </a:extLst>
          </p:cNvPr>
          <p:cNvCxnSpPr/>
          <p:nvPr/>
        </p:nvCxnSpPr>
        <p:spPr bwMode="auto">
          <a:xfrm>
            <a:off x="5405717" y="1657350"/>
            <a:ext cx="1909483" cy="435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8CDA93-F4BC-6D8F-898E-DCBA7117FE48}"/>
              </a:ext>
            </a:extLst>
          </p:cNvPr>
          <p:cNvCxnSpPr>
            <a:cxnSpLocks/>
          </p:cNvCxnSpPr>
          <p:nvPr/>
        </p:nvCxnSpPr>
        <p:spPr bwMode="auto">
          <a:xfrm>
            <a:off x="5378822" y="2019300"/>
            <a:ext cx="1936378" cy="133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05D6D-89E1-0B68-A064-8ABA2E8A8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9164" y="2284320"/>
            <a:ext cx="1896036" cy="43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506ED7-3A08-79A7-1A25-965304F1DECF}"/>
              </a:ext>
            </a:extLst>
          </p:cNvPr>
          <p:cNvSpPr txBox="1"/>
          <p:nvPr/>
        </p:nvSpPr>
        <p:spPr>
          <a:xfrm>
            <a:off x="5800164" y="20763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(+/-)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01AB298-318C-8E70-899A-9A533D2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00" y="-66676"/>
            <a:ext cx="3733801" cy="857250"/>
          </a:xfrm>
        </p:spPr>
        <p:txBody>
          <a:bodyPr/>
          <a:lstStyle/>
          <a:p>
            <a:r>
              <a:rPr lang="en-US" sz="2000" b="1" dirty="0"/>
              <a:t>Analysis Flow: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633C33-D7CD-B263-4A3F-8B6324366B0A}"/>
              </a:ext>
            </a:extLst>
          </p:cNvPr>
          <p:cNvSpPr txBox="1"/>
          <p:nvPr/>
        </p:nvSpPr>
        <p:spPr>
          <a:xfrm>
            <a:off x="5184973" y="2077439"/>
            <a:ext cx="30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  <a:br>
              <a:rPr lang="en-US" sz="1000" b="1" dirty="0"/>
            </a:br>
            <a:r>
              <a:rPr lang="en-US" sz="1000" b="1" dirty="0"/>
              <a:t>.</a:t>
            </a:r>
            <a:br>
              <a:rPr lang="en-US" sz="1000" b="1" dirty="0"/>
            </a:br>
            <a:r>
              <a:rPr lang="en-US" sz="1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7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4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CA13-E9BA-D878-6D43-1D6BC904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857250"/>
          </a:xfrm>
        </p:spPr>
        <p:txBody>
          <a:bodyPr/>
          <a:lstStyle/>
          <a:p>
            <a:r>
              <a:rPr lang="en-US" sz="2800" b="1" dirty="0"/>
              <a:t>Genes Expressed in CMV Seropositive</a:t>
            </a:r>
            <a:endParaRPr lang="en-US" sz="16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E2B2D-D83D-1B45-8AA7-F617D242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05" y="962513"/>
            <a:ext cx="4419600" cy="3218473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have the HRS sample of 3523 participants with valid values in CMV serostatus and TCR chains.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Out of 58,219 gene transcripts, only 12,800 had mean(expression) &gt; 3cpm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From which only </a:t>
            </a:r>
            <a:r>
              <a:rPr lang="en-US" sz="1800" b="1" dirty="0">
                <a:solidFill>
                  <a:schemeClr val="tx1"/>
                </a:solidFill>
              </a:rPr>
              <a:t>6,202</a:t>
            </a:r>
            <a:r>
              <a:rPr lang="en-US" sz="1800" dirty="0">
                <a:solidFill>
                  <a:schemeClr val="tx1"/>
                </a:solidFill>
              </a:rPr>
              <a:t> genes are differentially expressed between CMV positive and negative groups upon adjustment for age, sex, race , educ, smoking status, lymphocytes, BMI, comorbidity index, and inflammation.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ECD2C-0941-408F-B371-63082677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000612"/>
            <a:ext cx="3352800" cy="3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5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3785-9573-8672-28F3-8D77B2CE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68" y="114300"/>
            <a:ext cx="7772400" cy="857250"/>
          </a:xfrm>
        </p:spPr>
        <p:txBody>
          <a:bodyPr wrap="square" anchor="ctr">
            <a:normAutofit/>
          </a:bodyPr>
          <a:lstStyle/>
          <a:p>
            <a:r>
              <a:rPr lang="en-US" sz="2800" b="1" dirty="0"/>
              <a:t>Co-expression Modules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2BC8C3-2373-1090-9978-45BE4195E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032" y="971550"/>
            <a:ext cx="4353168" cy="2057400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Used </a:t>
            </a:r>
            <a:r>
              <a:rPr lang="en-US" sz="1600" dirty="0" err="1">
                <a:solidFill>
                  <a:schemeClr val="tx1"/>
                </a:solidFill>
              </a:rPr>
              <a:t>hclust</a:t>
            </a:r>
            <a:r>
              <a:rPr lang="en-US" sz="1600" dirty="0">
                <a:solidFill>
                  <a:schemeClr val="tx1"/>
                </a:solidFill>
              </a:rPr>
              <a:t> to exclude outlier participants (N=3,435)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From the significantly expressed gene set of 6,202 genes, we retained only those with higher variance (4,651) and then performed WGCNA.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Resulted in 10 co-expression modules after merging those with very less dissimilarity.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0C93-27E4-7591-F81C-98E1BFCE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19150"/>
            <a:ext cx="3581400" cy="2312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459E2-8D48-32E1-7D57-9D101DC8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257550"/>
            <a:ext cx="3375818" cy="1535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94BD9E-5D1C-E7AB-9576-193233FC8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39" y="3524715"/>
            <a:ext cx="4333632" cy="11202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4CB268-4F55-1E17-591F-919879827A87}"/>
              </a:ext>
            </a:extLst>
          </p:cNvPr>
          <p:cNvSpPr txBox="1"/>
          <p:nvPr/>
        </p:nvSpPr>
        <p:spPr>
          <a:xfrm>
            <a:off x="838200" y="325755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Module Sizes:</a:t>
            </a:r>
          </a:p>
        </p:txBody>
      </p:sp>
    </p:spTree>
    <p:extLst>
      <p:ext uri="{BB962C8B-B14F-4D97-AF65-F5344CB8AC3E}">
        <p14:creationId xmlns:p14="http://schemas.microsoft.com/office/powerpoint/2010/main" val="2457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D427-3E1A-EC8A-4E82-4DB9A346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2127"/>
            <a:ext cx="7772400" cy="857250"/>
          </a:xfrm>
        </p:spPr>
        <p:txBody>
          <a:bodyPr/>
          <a:lstStyle/>
          <a:p>
            <a:r>
              <a:rPr lang="en-US" b="1" dirty="0"/>
              <a:t>Project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C0AD-5B45-AEE1-2EA7-43064E3B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0150"/>
            <a:ext cx="7772400" cy="21336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Extract T-cell receptor (TCR) clones using 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Evaluate the clonal properties and their associations with mortality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Investigate whether CMV impacts T-cell repertoire, and find the pathways involved.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Identify the most influential pathway for mortality-risk.</a:t>
            </a:r>
          </a:p>
        </p:txBody>
      </p:sp>
    </p:spTree>
    <p:extLst>
      <p:ext uri="{BB962C8B-B14F-4D97-AF65-F5344CB8AC3E}">
        <p14:creationId xmlns:p14="http://schemas.microsoft.com/office/powerpoint/2010/main" val="1158914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F875-F152-A74D-CE70-E2211AC8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7696-6327-02BC-6A41-2FA079EA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307"/>
            <a:ext cx="8229600" cy="748990"/>
          </a:xfrm>
        </p:spPr>
        <p:txBody>
          <a:bodyPr/>
          <a:lstStyle/>
          <a:p>
            <a:r>
              <a:rPr lang="en-US" sz="2800" b="1" dirty="0"/>
              <a:t>Modules associated with TRAB and CD4N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D50D917-8926-3061-6690-49D9949A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5297"/>
            <a:ext cx="7391400" cy="3697654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then evaluated the genes in these 10 modules while accounting for the modularity against TRAB and CD4N.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Sparse Group Lasso models with only group regularization were used.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optimal regularization parameter (λ) was selected based on the highest R^2 achieved via five-fold cross-validation.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Number of modules associated with TRAB: 6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Number of modules associated with CD4N: 7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Common modules:</a:t>
            </a:r>
          </a:p>
          <a:p>
            <a:pPr lvl="1" algn="just"/>
            <a:endParaRPr 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3AC62C-7BCB-A15D-0C18-0FB53B16F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0023"/>
              </p:ext>
            </p:extLst>
          </p:nvPr>
        </p:nvGraphicFramePr>
        <p:xfrm>
          <a:off x="3124200" y="3450001"/>
          <a:ext cx="4152899" cy="83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772103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9373889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80639163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925175586"/>
                    </a:ext>
                  </a:extLst>
                </a:gridCol>
              </a:tblGrid>
              <a:tr h="83820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Blue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(1139)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93300"/>
                          </a:solidFill>
                        </a:rPr>
                        <a:t>Brown</a:t>
                      </a:r>
                      <a:br>
                        <a:rPr lang="en-US" sz="1600" dirty="0">
                          <a:solidFill>
                            <a:srgbClr val="993300"/>
                          </a:solidFill>
                        </a:rPr>
                      </a:br>
                      <a:r>
                        <a:rPr lang="en-US" sz="1600" dirty="0">
                          <a:solidFill>
                            <a:srgbClr val="993300"/>
                          </a:solidFill>
                        </a:rPr>
                        <a:t>(500)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Black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(254)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Pink</a:t>
                      </a:r>
                      <a:b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(200)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1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8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A9A2-A0A4-74BE-1119-0EA7AE50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34" y="0"/>
            <a:ext cx="3527932" cy="857250"/>
          </a:xfrm>
        </p:spPr>
        <p:txBody>
          <a:bodyPr/>
          <a:lstStyle/>
          <a:p>
            <a:r>
              <a:rPr lang="en-US" sz="28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39901-E35B-9EC5-E2AD-A4A78A88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458200" cy="361981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Blue: </a:t>
            </a:r>
            <a:r>
              <a:rPr lang="en-US" sz="1800" dirty="0">
                <a:solidFill>
                  <a:schemeClr val="tx1"/>
                </a:solidFill>
              </a:rPr>
              <a:t>Cell trafficking through CMV infection and cytokine interactions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37A80-0536-393E-BE49-48398A55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7" y="1537939"/>
            <a:ext cx="4214267" cy="297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52FA14-BE53-F5DC-5138-57C02752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53" y="1537939"/>
            <a:ext cx="4214267" cy="28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90BDC-6725-7647-AE3D-F97381345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0BD8-16CD-5F7B-42D6-3447A6BE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289" y="0"/>
            <a:ext cx="3355421" cy="857250"/>
          </a:xfrm>
        </p:spPr>
        <p:txBody>
          <a:bodyPr/>
          <a:lstStyle/>
          <a:p>
            <a:r>
              <a:rPr lang="en-US" sz="28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9B300-9633-6274-336A-D00ECA1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Black: </a:t>
            </a:r>
            <a:r>
              <a:rPr lang="en-US" sz="1800" dirty="0">
                <a:solidFill>
                  <a:schemeClr val="tx1"/>
                </a:solidFill>
              </a:rPr>
              <a:t>immune cell adhesion and activation through cytokine interactions.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0286D-8B84-B6C3-1F9C-A43CE01C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0" y="1504950"/>
            <a:ext cx="411480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03576-48C2-C632-A32B-92FAC444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10" y="1504950"/>
            <a:ext cx="396496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1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3410-18C6-8113-7FB5-603439EE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8C6E-982B-863A-0899-B2CEF619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34" y="0"/>
            <a:ext cx="3299332" cy="857250"/>
          </a:xfrm>
        </p:spPr>
        <p:txBody>
          <a:bodyPr/>
          <a:lstStyle/>
          <a:p>
            <a:r>
              <a:rPr lang="en-US" sz="28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8EB1C-3F18-7FDC-80BE-2E8251BD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93300"/>
                </a:solidFill>
              </a:rPr>
              <a:t>Brown: </a:t>
            </a:r>
            <a:r>
              <a:rPr lang="en-US" sz="1800" dirty="0">
                <a:solidFill>
                  <a:schemeClr val="tx1"/>
                </a:solidFill>
              </a:rPr>
              <a:t>positive regulation T-cell proliferation. No KEGG pathways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51410-18EB-0CFF-D42B-DA99FDF6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82" y="1569361"/>
            <a:ext cx="4709436" cy="30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11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F06C8-F96E-D4F7-53DB-8253AD9B1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D87-9B1C-252C-6445-B0DCFC79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0" y="-310"/>
            <a:ext cx="3264019" cy="857250"/>
          </a:xfrm>
        </p:spPr>
        <p:txBody>
          <a:bodyPr/>
          <a:lstStyle/>
          <a:p>
            <a:r>
              <a:rPr lang="en-US" sz="28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D90B-3EB5-6760-BEED-50842E32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Pink: </a:t>
            </a:r>
            <a:r>
              <a:rPr lang="en-US" sz="1800" dirty="0">
                <a:solidFill>
                  <a:schemeClr val="tx1"/>
                </a:solidFill>
              </a:rPr>
              <a:t>cell trafficking and other processes, through signaling pathways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8949F-94FC-84CD-FC06-CF77CAD4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19435"/>
            <a:ext cx="4495800" cy="309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A8D4B-9B5D-BEBD-07FE-D8BB2A67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1519435"/>
            <a:ext cx="3733800" cy="30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6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C50A-B7C3-931D-210E-B83C23B0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C9BF8-12A8-60BF-6A91-D030E636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9"/>
            <a:ext cx="7050087" cy="1021556"/>
          </a:xfrm>
        </p:spPr>
        <p:txBody>
          <a:bodyPr/>
          <a:lstStyle/>
          <a:p>
            <a:r>
              <a:rPr lang="en-US" b="1" dirty="0"/>
              <a:t>Finding influential pathway for mortality-risk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29E9A-353C-F132-3466-43E866709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Main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4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7746-EC85-5C4A-2574-61A764B6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092"/>
            <a:ext cx="7772400" cy="666749"/>
          </a:xfrm>
        </p:spPr>
        <p:txBody>
          <a:bodyPr/>
          <a:lstStyle/>
          <a:p>
            <a:r>
              <a:rPr lang="en-US" sz="2800" b="1" dirty="0"/>
              <a:t>1. Latent Modeling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30DA29-0250-3D18-D1EF-E8E23CA7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822964"/>
            <a:ext cx="3861416" cy="3404946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Our goal of this step is to encode the contribution of Blue, Brown, Black, and Pink modules towards all-cause mortality.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 deep-neural-network with four sub-networks (one for each module) is trained against mortality in the training set (N=2061).</a:t>
            </a:r>
          </a:p>
          <a:p>
            <a:pPr algn="just"/>
            <a:r>
              <a:rPr lang="en-US" sz="1800" dirty="0" err="1">
                <a:solidFill>
                  <a:schemeClr val="tx1"/>
                </a:solidFill>
              </a:rPr>
              <a:t>BinaryCrossEntropy</a:t>
            </a:r>
            <a:r>
              <a:rPr lang="en-US" sz="1800" dirty="0">
                <a:solidFill>
                  <a:schemeClr val="tx1"/>
                </a:solidFill>
              </a:rPr>
              <a:t> loss function and Adam Optimizer was used a learning rate of 0.001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90884-D020-1A61-72FA-AE9161A7D36C}"/>
              </a:ext>
            </a:extLst>
          </p:cNvPr>
          <p:cNvSpPr txBox="1"/>
          <p:nvPr/>
        </p:nvSpPr>
        <p:spPr>
          <a:xfrm>
            <a:off x="5813337" y="409710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DNN architecture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0FD42C6-F21C-CB0D-2EED-01C1BBB5C998}"/>
              </a:ext>
            </a:extLst>
          </p:cNvPr>
          <p:cNvSpPr/>
          <p:nvPr/>
        </p:nvSpPr>
        <p:spPr bwMode="auto">
          <a:xfrm>
            <a:off x="6705599" y="423737"/>
            <a:ext cx="704073" cy="600754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C2100-3346-6099-6BBA-3912454EB61E}"/>
              </a:ext>
            </a:extLst>
          </p:cNvPr>
          <p:cNvSpPr txBox="1"/>
          <p:nvPr/>
        </p:nvSpPr>
        <p:spPr>
          <a:xfrm>
            <a:off x="5066206" y="4352675"/>
            <a:ext cx="3735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/>
                </a:solidFill>
              </a:rPr>
              <a:t>For each of the four modules, we selected only those genes that overlapped with the Long-Life Family Study (LLFS)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00026-6D42-F5D1-9CD1-CED5526A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246" y="1010332"/>
            <a:ext cx="4529583" cy="305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48C52-5202-B0CB-AFF2-7DF72A6C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673" y="167092"/>
            <a:ext cx="1450283" cy="11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2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6813-3F1D-21EC-EB7A-27103110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57250"/>
          </a:xfrm>
        </p:spPr>
        <p:txBody>
          <a:bodyPr/>
          <a:lstStyle/>
          <a:p>
            <a:r>
              <a:rPr lang="en-US" sz="2800" b="1" dirty="0"/>
              <a:t>2. Evaluation in the HRS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906F-56F3-EA30-9403-7F7F71D9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54" y="798953"/>
            <a:ext cx="7662746" cy="1391798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When evaluated in the 40% test dataset from the HRS (n = 1302), we got an AUC score of 0.69.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Upon evaluating the encoded outputs from the three subnetworks, we could infer that Blue and Pink modules (</a:t>
            </a:r>
            <a:r>
              <a:rPr lang="en-US" sz="1600" b="1" dirty="0">
                <a:solidFill>
                  <a:schemeClr val="tx1"/>
                </a:solidFill>
              </a:rPr>
              <a:t>Cell Trafficking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plays a stronger role</a:t>
            </a:r>
            <a:r>
              <a:rPr lang="en-US" sz="1600" dirty="0">
                <a:solidFill>
                  <a:schemeClr val="tx1"/>
                </a:solidFill>
              </a:rPr>
              <a:t> towards reduced mortality odds.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750DB-0388-4B71-2E0A-C94872BDADB8}"/>
              </a:ext>
            </a:extLst>
          </p:cNvPr>
          <p:cNvSpPr txBox="1"/>
          <p:nvPr/>
        </p:nvSpPr>
        <p:spPr>
          <a:xfrm>
            <a:off x="1143000" y="4362620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Test Set ROC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6C35E-BEF6-2FBF-C9D5-04216A021823}"/>
              </a:ext>
            </a:extLst>
          </p:cNvPr>
          <p:cNvSpPr txBox="1"/>
          <p:nvPr/>
        </p:nvSpPr>
        <p:spPr>
          <a:xfrm>
            <a:off x="4309068" y="231523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Evaluating latent representations: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45F41-4E80-82A1-E3F9-A2B37442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8" y="2315238"/>
            <a:ext cx="2662463" cy="2018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BEA65-AB10-193F-1C1A-A7B50A5FCE32}"/>
              </a:ext>
            </a:extLst>
          </p:cNvPr>
          <p:cNvSpPr txBox="1"/>
          <p:nvPr/>
        </p:nvSpPr>
        <p:spPr>
          <a:xfrm>
            <a:off x="4307268" y="2604892"/>
            <a:ext cx="403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the test set, after adjustment for age, sex, race, CMV, education, and BMI. The following were the module associations with mortality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CA5183-686E-0445-68E2-E4375E273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79183"/>
              </p:ext>
            </p:extLst>
          </p:nvPr>
        </p:nvGraphicFramePr>
        <p:xfrm>
          <a:off x="4388868" y="3005002"/>
          <a:ext cx="4025532" cy="13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13585661"/>
                    </a:ext>
                  </a:extLst>
                </a:gridCol>
                <a:gridCol w="713055">
                  <a:extLst>
                    <a:ext uri="{9D8B030D-6E8A-4147-A177-3AD203B41FA5}">
                      <a16:colId xmlns:a16="http://schemas.microsoft.com/office/drawing/2014/main" val="1519082959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2525270674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3412387740"/>
                    </a:ext>
                  </a:extLst>
                </a:gridCol>
                <a:gridCol w="644085">
                  <a:extLst>
                    <a:ext uri="{9D8B030D-6E8A-4147-A177-3AD203B41FA5}">
                      <a16:colId xmlns:a16="http://schemas.microsoft.com/office/drawing/2014/main" val="194010130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Lower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 </a:t>
                      </a:r>
                      <a:r>
                        <a:rPr lang="en-US" sz="1000" dirty="0" err="1"/>
                        <a:t>val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55813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4430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897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5296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62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22A82B-A7DA-E998-41DD-9F0E5F5953FA}"/>
              </a:ext>
            </a:extLst>
          </p:cNvPr>
          <p:cNvSpPr/>
          <p:nvPr/>
        </p:nvSpPr>
        <p:spPr bwMode="auto">
          <a:xfrm>
            <a:off x="4365000" y="3291519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E2181-9B0C-0997-838A-D9625289D509}"/>
              </a:ext>
            </a:extLst>
          </p:cNvPr>
          <p:cNvSpPr/>
          <p:nvPr/>
        </p:nvSpPr>
        <p:spPr bwMode="auto">
          <a:xfrm>
            <a:off x="4378068" y="4120743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4B0F-0CCC-304A-25DE-600E388C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672"/>
            <a:ext cx="7772400" cy="857250"/>
          </a:xfrm>
        </p:spPr>
        <p:txBody>
          <a:bodyPr/>
          <a:lstStyle/>
          <a:p>
            <a:r>
              <a:rPr lang="en-US" sz="2800" b="1" dirty="0"/>
              <a:t>Comparison with module-eigen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1FEB-7E03-4DD0-BC07-F35792D9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59" y="775844"/>
            <a:ext cx="7772400" cy="2971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Upon using the same neural network, but with WGCNA module eigen-genes as inputs (instead of sub-networks), we got a performance of 0.64 AUC in the test set.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i="1" dirty="0">
                <a:solidFill>
                  <a:schemeClr val="tx1"/>
                </a:solidFill>
              </a:rPr>
              <a:t>This indicates that our latent-model is a better way to capture module representations than module Eigen-genes.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AF6E9-5D29-76AC-8271-44E2D20E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4" y="1767975"/>
            <a:ext cx="2895082" cy="216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79FBC-603E-6959-F124-F003B67FF15B}"/>
              </a:ext>
            </a:extLst>
          </p:cNvPr>
          <p:cNvSpPr txBox="1"/>
          <p:nvPr/>
        </p:nvSpPr>
        <p:spPr>
          <a:xfrm>
            <a:off x="4056448" y="1765652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Evaluating Eigen-genes: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75B8E-DA92-DC3B-27B2-0896A5D79AA3}"/>
              </a:ext>
            </a:extLst>
          </p:cNvPr>
          <p:cNvSpPr txBox="1"/>
          <p:nvPr/>
        </p:nvSpPr>
        <p:spPr>
          <a:xfrm>
            <a:off x="4054648" y="2055306"/>
            <a:ext cx="403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the test set, after adjustment for age, sex, race, CMV, education, and BMI. The following were the module associations with mortality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E0A24C-77EE-6636-7D22-815356FC5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52815"/>
              </p:ext>
            </p:extLst>
          </p:nvPr>
        </p:nvGraphicFramePr>
        <p:xfrm>
          <a:off x="4136248" y="2455416"/>
          <a:ext cx="4025532" cy="13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13585661"/>
                    </a:ext>
                  </a:extLst>
                </a:gridCol>
                <a:gridCol w="713055">
                  <a:extLst>
                    <a:ext uri="{9D8B030D-6E8A-4147-A177-3AD203B41FA5}">
                      <a16:colId xmlns:a16="http://schemas.microsoft.com/office/drawing/2014/main" val="1519082959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2525270674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3412387740"/>
                    </a:ext>
                  </a:extLst>
                </a:gridCol>
                <a:gridCol w="644085">
                  <a:extLst>
                    <a:ext uri="{9D8B030D-6E8A-4147-A177-3AD203B41FA5}">
                      <a16:colId xmlns:a16="http://schemas.microsoft.com/office/drawing/2014/main" val="194010130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Lower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 </a:t>
                      </a:r>
                      <a:r>
                        <a:rPr lang="en-US" sz="1000" dirty="0" err="1"/>
                        <a:t>val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55813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 err="1"/>
                        <a:t>MEblue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4430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 err="1"/>
                        <a:t>MEbrown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897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 err="1"/>
                        <a:t>MEblack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5296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 err="1"/>
                        <a:t>MEpink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3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C4768-13F7-F9A0-3ED5-9EDB8932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1576-FAAD-E319-4A24-3836E433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28650"/>
          </a:xfrm>
        </p:spPr>
        <p:txBody>
          <a:bodyPr/>
          <a:lstStyle/>
          <a:p>
            <a:r>
              <a:rPr lang="en-US" sz="2400" b="1" dirty="0"/>
              <a:t>Modules as surrogate for TRAB/CD4N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16FF60-BB8F-AA15-99AB-3A8C9F342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001742"/>
              </p:ext>
            </p:extLst>
          </p:nvPr>
        </p:nvGraphicFramePr>
        <p:xfrm>
          <a:off x="685799" y="1581150"/>
          <a:ext cx="7772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>
                  <a:extLst>
                    <a:ext uri="{9D8B030D-6E8A-4147-A177-3AD203B41FA5}">
                      <a16:colId xmlns:a16="http://schemas.microsoft.com/office/drawing/2014/main" val="398521815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49981049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57936801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53877014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73867821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765190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3263943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Pink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all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682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CD4N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[0.77 – 1.12]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0841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TRAB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632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016069-7138-CB94-E0D2-EF12E7FBB189}"/>
              </a:ext>
            </a:extLst>
          </p:cNvPr>
          <p:cNvSpPr txBox="1"/>
          <p:nvPr/>
        </p:nvSpPr>
        <p:spPr>
          <a:xfrm>
            <a:off x="685799" y="857250"/>
            <a:ext cx="7696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following were the T-cell repertoire associations with mortality after adjustment for age, sex, race, CMV, education, BMI, and co-expression modules.</a:t>
            </a:r>
          </a:p>
        </p:txBody>
      </p:sp>
    </p:spTree>
    <p:extLst>
      <p:ext uri="{BB962C8B-B14F-4D97-AF65-F5344CB8AC3E}">
        <p14:creationId xmlns:p14="http://schemas.microsoft.com/office/powerpoint/2010/main" val="93146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6BEF-ACB2-3AEA-CB07-4BCAF3F7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07" y="495300"/>
            <a:ext cx="7772400" cy="857250"/>
          </a:xfrm>
        </p:spPr>
        <p:txBody>
          <a:bodyPr/>
          <a:lstStyle/>
          <a:p>
            <a:r>
              <a:rPr lang="en-US" sz="3200" b="1" dirty="0"/>
              <a:t>Cohorts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EC85-D146-E4AA-6FBA-BE54D3BC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07" y="1200150"/>
            <a:ext cx="7772400" cy="2971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Health and Retirement Study (HRS) – nationally representative study of older American adults – discovery cohort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Long-Life Family Study (LLFS) – longitudinal study of participants with ancestral longevity – validation cohort</a:t>
            </a:r>
          </a:p>
        </p:txBody>
      </p:sp>
    </p:spTree>
    <p:extLst>
      <p:ext uri="{BB962C8B-B14F-4D97-AF65-F5344CB8AC3E}">
        <p14:creationId xmlns:p14="http://schemas.microsoft.com/office/powerpoint/2010/main" val="3234925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1D824-8AA3-A7C5-E079-AE5AB8AA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BCBC-20DB-447C-0F8C-4431187D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28650"/>
          </a:xfrm>
        </p:spPr>
        <p:txBody>
          <a:bodyPr/>
          <a:lstStyle/>
          <a:p>
            <a:r>
              <a:rPr lang="en-US" sz="2400" b="1" dirty="0"/>
              <a:t>Modules as surrogate for TRAB/CD4N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D47F78-AC3D-DFE5-4D55-A65EF86D6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238322"/>
              </p:ext>
            </p:extLst>
          </p:nvPr>
        </p:nvGraphicFramePr>
        <p:xfrm>
          <a:off x="685799" y="1581150"/>
          <a:ext cx="7772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39852181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9981049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793680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387701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67821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6519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263943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Blue</a:t>
                      </a:r>
                      <a:br>
                        <a:rPr lang="en-US" dirty="0"/>
                      </a:br>
                      <a:r>
                        <a:rPr lang="en-US" dirty="0"/>
                        <a:t>(taxis)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Brown</a:t>
                      </a:r>
                      <a:br>
                        <a:rPr lang="en-US" dirty="0"/>
                      </a:br>
                      <a:r>
                        <a:rPr lang="en-US" dirty="0"/>
                        <a:t>(regulation)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Black</a:t>
                      </a:r>
                      <a:br>
                        <a:rPr lang="en-US" dirty="0"/>
                      </a:br>
                      <a:r>
                        <a:rPr lang="en-US" dirty="0"/>
                        <a:t>(adhesion &amp; activation)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Pink</a:t>
                      </a:r>
                      <a:br>
                        <a:rPr lang="en-US" dirty="0"/>
                      </a:br>
                      <a:r>
                        <a:rPr lang="en-US" dirty="0"/>
                        <a:t>(taxis 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all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682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CD4N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[0.77 – 1.12]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[0.79 – 1.16]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[0.8 – 1.17]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[0.78 – 1.15]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[0.72 – 1.07]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0841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TRAB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0.80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[0.65 - 0.98]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632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D49596-2A61-A75B-1E3A-F6FB8FE64F8B}"/>
              </a:ext>
            </a:extLst>
          </p:cNvPr>
          <p:cNvSpPr txBox="1"/>
          <p:nvPr/>
        </p:nvSpPr>
        <p:spPr>
          <a:xfrm>
            <a:off x="685799" y="857250"/>
            <a:ext cx="7696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following were the T-cell repertoire associations with mortality after adjustment for age, sex, race, CMV, education, BMI, and co-expression modules.</a:t>
            </a:r>
          </a:p>
        </p:txBody>
      </p:sp>
    </p:spTree>
    <p:extLst>
      <p:ext uri="{BB962C8B-B14F-4D97-AF65-F5344CB8AC3E}">
        <p14:creationId xmlns:p14="http://schemas.microsoft.com/office/powerpoint/2010/main" val="1137363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B2C51-9B96-ABF7-9AF1-D6248D0E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92B2-1853-2224-496B-2991EAAB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28650"/>
          </a:xfrm>
        </p:spPr>
        <p:txBody>
          <a:bodyPr/>
          <a:lstStyle/>
          <a:p>
            <a:r>
              <a:rPr lang="en-US" sz="2400" b="1" dirty="0"/>
              <a:t>Modules as surrogate for TRAB/CD4N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AD2EBF-1341-2BF4-455F-A2DE6453D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11552"/>
              </p:ext>
            </p:extLst>
          </p:nvPr>
        </p:nvGraphicFramePr>
        <p:xfrm>
          <a:off x="685799" y="1581150"/>
          <a:ext cx="7772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1">
                  <a:extLst>
                    <a:ext uri="{9D8B030D-6E8A-4147-A177-3AD203B41FA5}">
                      <a16:colId xmlns:a16="http://schemas.microsoft.com/office/drawing/2014/main" val="39852181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9981049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793680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3877014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386782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765190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3263943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Blue</a:t>
                      </a:r>
                      <a:br>
                        <a:rPr lang="en-US" dirty="0"/>
                      </a:br>
                      <a:r>
                        <a:rPr lang="en-US" dirty="0"/>
                        <a:t>(taxis)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Brown</a:t>
                      </a:r>
                      <a:br>
                        <a:rPr lang="en-US" dirty="0"/>
                      </a:br>
                      <a:r>
                        <a:rPr lang="en-US" dirty="0"/>
                        <a:t>(regulation)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Black</a:t>
                      </a:r>
                      <a:br>
                        <a:rPr lang="en-US" dirty="0"/>
                      </a:br>
                      <a:r>
                        <a:rPr lang="en-US" dirty="0"/>
                        <a:t>(adhesion &amp; activation)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Pink</a:t>
                      </a:r>
                      <a:br>
                        <a:rPr lang="en-US" dirty="0"/>
                      </a:br>
                      <a:r>
                        <a:rPr lang="en-US" dirty="0"/>
                        <a:t>(taxis 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all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682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CD4N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[0.77 – 1.12]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[0.79 – 1.16]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[0.8 – 1.17]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[0.78 – 1.15]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[0.72 – 1.07]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0. 99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[0.81 – 1.22]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0841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TRAB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0.80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[0.65 - 0.98]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0.88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[0.71 - 1.09]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632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181AAB-33ED-0D4B-98D5-4433F0E71C92}"/>
              </a:ext>
            </a:extLst>
          </p:cNvPr>
          <p:cNvSpPr txBox="1"/>
          <p:nvPr/>
        </p:nvSpPr>
        <p:spPr>
          <a:xfrm>
            <a:off x="685799" y="857250"/>
            <a:ext cx="7696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following were the T-cell repertoire associations with mortality after adjustment for age, sex, race, CMV, education, BMI, and co-expression modules.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E13DE-23B2-604D-3FB1-F9F8D8DD26F9}"/>
              </a:ext>
            </a:extLst>
          </p:cNvPr>
          <p:cNvSpPr/>
          <p:nvPr/>
        </p:nvSpPr>
        <p:spPr bwMode="auto">
          <a:xfrm>
            <a:off x="7315200" y="2480464"/>
            <a:ext cx="1143000" cy="1848997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99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C7E87-95E8-2890-998F-08E32320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4916CA-B47F-696F-7157-E57844A4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 in an independent cohort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D3BA5-A321-FD10-3F1D-E77E88039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Main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60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69EC3D-F91C-A800-53C8-A64E9C63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898"/>
            <a:ext cx="8077200" cy="857250"/>
          </a:xfrm>
        </p:spPr>
        <p:txBody>
          <a:bodyPr/>
          <a:lstStyle/>
          <a:p>
            <a:r>
              <a:rPr lang="en-US" sz="3200" b="1" dirty="0"/>
              <a:t>Long-Life Family Study (LLFS)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F03CE-2D07-82DE-883B-59F52923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39351"/>
            <a:ext cx="5982242" cy="2665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A94CAA-8556-4AA2-01E9-34467904B3A7}"/>
              </a:ext>
            </a:extLst>
          </p:cNvPr>
          <p:cNvSpPr/>
          <p:nvPr/>
        </p:nvSpPr>
        <p:spPr bwMode="auto">
          <a:xfrm>
            <a:off x="1447800" y="4095750"/>
            <a:ext cx="6096000" cy="3810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D8465-B5A2-EA1A-4C1B-3D6A147A85D2}"/>
              </a:ext>
            </a:extLst>
          </p:cNvPr>
          <p:cNvSpPr/>
          <p:nvPr/>
        </p:nvSpPr>
        <p:spPr bwMode="auto">
          <a:xfrm>
            <a:off x="1447800" y="4476750"/>
            <a:ext cx="6096000" cy="16722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E874A-D5D3-CA12-1130-C6C2581EC965}"/>
              </a:ext>
            </a:extLst>
          </p:cNvPr>
          <p:cNvSpPr/>
          <p:nvPr/>
        </p:nvSpPr>
        <p:spPr bwMode="auto">
          <a:xfrm>
            <a:off x="1447800" y="3566753"/>
            <a:ext cx="6096000" cy="147998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4E7B1-0DD9-DC89-EF98-7F5C119F11C1}"/>
              </a:ext>
            </a:extLst>
          </p:cNvPr>
          <p:cNvSpPr/>
          <p:nvPr/>
        </p:nvSpPr>
        <p:spPr bwMode="auto">
          <a:xfrm>
            <a:off x="1447800" y="2305028"/>
            <a:ext cx="6096000" cy="190522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D25C2-7CC2-B92A-ACF5-F41A1501A039}"/>
              </a:ext>
            </a:extLst>
          </p:cNvPr>
          <p:cNvSpPr txBox="1"/>
          <p:nvPr/>
        </p:nvSpPr>
        <p:spPr>
          <a:xfrm>
            <a:off x="724829" y="841036"/>
            <a:ext cx="79619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LLFS is a longitudinal study comprising of participants with ancestral longevity and their spouses.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Upon combining gene expression data from the visit 1 with other clinical datasets, we arrived at a sample of 1302 participants.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26E2E-F23E-B691-C25A-C1070A4F91E6}"/>
              </a:ext>
            </a:extLst>
          </p:cNvPr>
          <p:cNvSpPr txBox="1"/>
          <p:nvPr/>
        </p:nvSpPr>
        <p:spPr>
          <a:xfrm>
            <a:off x="4800600" y="19107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CMV Status</a:t>
            </a:r>
          </a:p>
        </p:txBody>
      </p:sp>
    </p:spTree>
    <p:extLst>
      <p:ext uri="{BB962C8B-B14F-4D97-AF65-F5344CB8AC3E}">
        <p14:creationId xmlns:p14="http://schemas.microsoft.com/office/powerpoint/2010/main" val="33894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01C-8B18-96B7-9D2B-08B0487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4169"/>
            <a:ext cx="7772400" cy="857250"/>
          </a:xfrm>
        </p:spPr>
        <p:txBody>
          <a:bodyPr/>
          <a:lstStyle/>
          <a:p>
            <a:r>
              <a:rPr lang="en-US" sz="3200" b="1" dirty="0"/>
              <a:t>Evaluation in the LLFS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8586-6F75-1353-9363-6FE1E214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0030"/>
            <a:ext cx="7772400" cy="1295400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LLFS participants are very different from normal population, so if our results could be replicated in LLFS, it indicates that our findings applies to even special populations.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We evaluated the model trained in HRS in the LLFS dataset.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67DAB-A368-A245-AA4E-84C78DC1A776}"/>
              </a:ext>
            </a:extLst>
          </p:cNvPr>
          <p:cNvSpPr txBox="1"/>
          <p:nvPr/>
        </p:nvSpPr>
        <p:spPr>
          <a:xfrm>
            <a:off x="1157569" y="4491154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LLFS ROC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D9F7C-6A00-95B8-869D-6D4E1447DB12}"/>
              </a:ext>
            </a:extLst>
          </p:cNvPr>
          <p:cNvSpPr txBox="1"/>
          <p:nvPr/>
        </p:nvSpPr>
        <p:spPr>
          <a:xfrm>
            <a:off x="4267200" y="2436971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Evaluating latent representations: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9D170A-DCB9-7B21-6B2D-73202E3C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85" y="2453230"/>
            <a:ext cx="2666980" cy="2046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9785C8-A518-081C-73E4-83D05FB9CAE8}"/>
              </a:ext>
            </a:extLst>
          </p:cNvPr>
          <p:cNvSpPr txBox="1"/>
          <p:nvPr/>
        </p:nvSpPr>
        <p:spPr>
          <a:xfrm>
            <a:off x="4267200" y="2736559"/>
            <a:ext cx="403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the LLFS, after adjustment for age, sex, fc, CMV, education, and BMI. The following were the module associations with mortality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E9E111-06EA-BE54-C3F2-4CD5A210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59523"/>
              </p:ext>
            </p:extLst>
          </p:nvPr>
        </p:nvGraphicFramePr>
        <p:xfrm>
          <a:off x="4343400" y="3136669"/>
          <a:ext cx="4025532" cy="13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13585661"/>
                    </a:ext>
                  </a:extLst>
                </a:gridCol>
                <a:gridCol w="713055">
                  <a:extLst>
                    <a:ext uri="{9D8B030D-6E8A-4147-A177-3AD203B41FA5}">
                      <a16:colId xmlns:a16="http://schemas.microsoft.com/office/drawing/2014/main" val="1519082959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2525270674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3412387740"/>
                    </a:ext>
                  </a:extLst>
                </a:gridCol>
                <a:gridCol w="644085">
                  <a:extLst>
                    <a:ext uri="{9D8B030D-6E8A-4147-A177-3AD203B41FA5}">
                      <a16:colId xmlns:a16="http://schemas.microsoft.com/office/drawing/2014/main" val="194010130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Lower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 </a:t>
                      </a:r>
                      <a:r>
                        <a:rPr lang="en-US" sz="1000" dirty="0" err="1"/>
                        <a:t>val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55813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4430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897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5296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62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D10242-30D0-FC48-09E4-CE0E85273C09}"/>
              </a:ext>
            </a:extLst>
          </p:cNvPr>
          <p:cNvSpPr/>
          <p:nvPr/>
        </p:nvSpPr>
        <p:spPr bwMode="auto">
          <a:xfrm>
            <a:off x="4332600" y="3424024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D9763-FCD3-77D4-1379-3966A19E3EF9}"/>
              </a:ext>
            </a:extLst>
          </p:cNvPr>
          <p:cNvSpPr/>
          <p:nvPr/>
        </p:nvSpPr>
        <p:spPr bwMode="auto">
          <a:xfrm>
            <a:off x="4332600" y="4223100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9D8E-1D85-8F3B-E34A-5233F6C6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7150"/>
            <a:ext cx="7772400" cy="857250"/>
          </a:xfrm>
        </p:spPr>
        <p:txBody>
          <a:bodyPr/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3DC1-00FC-4AF6-D00B-324C30B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0" y="819150"/>
            <a:ext cx="7772400" cy="2667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Our findings,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CMV results in the </a:t>
            </a:r>
            <a:r>
              <a:rPr lang="en-US" sz="1800" b="1" dirty="0">
                <a:solidFill>
                  <a:schemeClr val="tx1"/>
                </a:solidFill>
              </a:rPr>
              <a:t>clonal expansion of TCR alpha and beta chains </a:t>
            </a:r>
            <a:r>
              <a:rPr lang="en-US" sz="1800" dirty="0">
                <a:solidFill>
                  <a:schemeClr val="tx1"/>
                </a:solidFill>
              </a:rPr>
              <a:t>and a </a:t>
            </a:r>
            <a:r>
              <a:rPr lang="en-US" sz="1800" b="1" dirty="0">
                <a:solidFill>
                  <a:schemeClr val="tx1"/>
                </a:solidFill>
              </a:rPr>
              <a:t>reduction in CD4 naïve T cells percentage</a:t>
            </a:r>
            <a:r>
              <a:rPr lang="en-US" sz="1800" dirty="0">
                <a:solidFill>
                  <a:schemeClr val="tx1"/>
                </a:solidFill>
              </a:rPr>
              <a:t>, both of which are independently associated with reduced mortality odds.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pathways involved are </a:t>
            </a:r>
            <a:r>
              <a:rPr lang="en-US" sz="1800" b="1" dirty="0">
                <a:solidFill>
                  <a:schemeClr val="tx1"/>
                </a:solidFill>
              </a:rPr>
              <a:t>cell trafficking, immune cell activation and adhesion, and response regulation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Among this, </a:t>
            </a:r>
            <a:r>
              <a:rPr lang="en-US" sz="1800" b="1" dirty="0">
                <a:solidFill>
                  <a:schemeClr val="tx1"/>
                </a:solidFill>
              </a:rPr>
              <a:t>cell trafficking (taxis) pathway drives the association</a:t>
            </a:r>
            <a:r>
              <a:rPr lang="en-US" sz="1800" dirty="0">
                <a:solidFill>
                  <a:schemeClr val="tx1"/>
                </a:solidFill>
              </a:rPr>
              <a:t> between CMV-induced immune changes and mortality. 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941D9-61C6-8EBA-3094-8067E1510124}"/>
              </a:ext>
            </a:extLst>
          </p:cNvPr>
          <p:cNvSpPr txBox="1"/>
          <p:nvPr/>
        </p:nvSpPr>
        <p:spPr>
          <a:xfrm>
            <a:off x="533400" y="3596074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These results suggest that targeting the </a:t>
            </a:r>
            <a:r>
              <a:rPr lang="en-US" sz="1800" dirty="0">
                <a:solidFill>
                  <a:schemeClr val="tx1"/>
                </a:solidFill>
              </a:rPr>
              <a:t>cell trafficking</a:t>
            </a:r>
            <a:r>
              <a:rPr lang="en-US" dirty="0"/>
              <a:t> pathway may be a promising strategy to mitigate mortality risk, particularly in the context of chronic viral infections such as CMV.</a:t>
            </a:r>
          </a:p>
        </p:txBody>
      </p:sp>
    </p:spTree>
    <p:extLst>
      <p:ext uri="{BB962C8B-B14F-4D97-AF65-F5344CB8AC3E}">
        <p14:creationId xmlns:p14="http://schemas.microsoft.com/office/powerpoint/2010/main" val="2353372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F3C-26DB-D7BE-15D2-A5D5116A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603"/>
            <a:ext cx="7772400" cy="857250"/>
          </a:xfrm>
        </p:spPr>
        <p:txBody>
          <a:bodyPr/>
          <a:lstStyle/>
          <a:p>
            <a:r>
              <a:rPr lang="en-US" sz="2800" b="1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70EC-FC6B-0ACA-7320-6EC209A5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666750"/>
            <a:ext cx="8222166" cy="27051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300" b="1" i="0" u="none" strike="noStrike" baseline="0" dirty="0">
                <a:solidFill>
                  <a:schemeClr val="tx1"/>
                </a:solidFill>
              </a:rPr>
              <a:t>Dr. Bharat Thyagarajan,</a:t>
            </a:r>
            <a:r>
              <a:rPr lang="en-US" sz="1300" b="0" i="0" u="none" strike="noStrike" baseline="0" dirty="0">
                <a:solidFill>
                  <a:schemeClr val="tx1"/>
                </a:solidFill>
              </a:rPr>
              <a:t> for providing access to the datasets and for his guidance throughout the project.</a:t>
            </a:r>
          </a:p>
          <a:p>
            <a:pPr algn="just">
              <a:lnSpc>
                <a:spcPct val="150000"/>
              </a:lnSpc>
            </a:pPr>
            <a:r>
              <a:rPr lang="en-US" sz="1300" b="1" i="0" u="none" strike="noStrike" baseline="0" dirty="0">
                <a:solidFill>
                  <a:schemeClr val="tx1"/>
                </a:solidFill>
              </a:rPr>
              <a:t>Dr. Ryan Martinez</a:t>
            </a:r>
            <a:r>
              <a:rPr lang="en-US" sz="1300" b="0" i="0" u="none" strike="noStrike" baseline="0" dirty="0">
                <a:solidFill>
                  <a:schemeClr val="tx1"/>
                </a:solidFill>
              </a:rPr>
              <a:t>, for sharing his immunological expertise.</a:t>
            </a:r>
          </a:p>
          <a:p>
            <a:pPr algn="just">
              <a:lnSpc>
                <a:spcPct val="150000"/>
              </a:lnSpc>
            </a:pPr>
            <a:r>
              <a:rPr lang="en-US" sz="1300" b="1" i="0" u="none" strike="noStrike" baseline="0" dirty="0">
                <a:solidFill>
                  <a:schemeClr val="tx1"/>
                </a:solidFill>
              </a:rPr>
              <a:t>Faculty mem</a:t>
            </a:r>
            <a:r>
              <a:rPr lang="en-US" sz="1300" b="1" dirty="0">
                <a:solidFill>
                  <a:schemeClr val="tx1"/>
                </a:solidFill>
              </a:rPr>
              <a:t>bers of ARDL, </a:t>
            </a:r>
            <a:r>
              <a:rPr lang="en-US" sz="1300" dirty="0">
                <a:solidFill>
                  <a:schemeClr val="tx1"/>
                </a:solidFill>
              </a:rPr>
              <a:t>for their ideas and support in refining this work.</a:t>
            </a:r>
            <a:endParaRPr lang="en-US" sz="1300" b="0" i="0" u="none" strike="noStrike" baseline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300" b="1" dirty="0">
                <a:solidFill>
                  <a:schemeClr val="tx1"/>
                </a:solidFill>
              </a:rPr>
              <a:t>Committee members:</a:t>
            </a:r>
            <a:r>
              <a:rPr lang="en-US" sz="1300" dirty="0">
                <a:solidFill>
                  <a:schemeClr val="tx1"/>
                </a:solidFill>
              </a:rPr>
              <a:t> Dr. Adam Rothman, </a:t>
            </a:r>
            <a:r>
              <a:rPr lang="en-US" sz="1300" i="0" u="none" strike="noStrike" baseline="0" dirty="0">
                <a:solidFill>
                  <a:schemeClr val="tx1"/>
                </a:solidFill>
              </a:rPr>
              <a:t>Dr. Bharat Thyagarajan</a:t>
            </a:r>
            <a:r>
              <a:rPr lang="en-US" sz="1300" b="0" i="0" u="none" strike="noStrike" baseline="0" dirty="0">
                <a:solidFill>
                  <a:schemeClr val="tx1"/>
                </a:solidFill>
              </a:rPr>
              <a:t>, </a:t>
            </a:r>
            <a:r>
              <a:rPr lang="en-US" sz="1300" dirty="0">
                <a:solidFill>
                  <a:schemeClr val="tx1"/>
                </a:solidFill>
              </a:rPr>
              <a:t>Dr. Weihua Guan, Dr. Aaron Molstad, and Dr. Erich Kummerfeld, for their support and valuable feedback.</a:t>
            </a:r>
          </a:p>
          <a:p>
            <a:pPr algn="just">
              <a:lnSpc>
                <a:spcPct val="150000"/>
              </a:lnSpc>
            </a:pPr>
            <a:r>
              <a:rPr lang="en-US" sz="1300" b="1" i="0" u="none" strike="noStrike" baseline="0" dirty="0">
                <a:solidFill>
                  <a:schemeClr val="tx1"/>
                </a:solidFill>
              </a:rPr>
              <a:t>Minnesota Supercomputing Institute (MSI)</a:t>
            </a:r>
            <a:r>
              <a:rPr lang="en-US" sz="1300" b="0" i="0" u="none" strike="noStrike" baseline="0" dirty="0">
                <a:solidFill>
                  <a:schemeClr val="tx1"/>
                </a:solidFill>
              </a:rPr>
              <a:t>, for providing their computing resources.</a:t>
            </a:r>
          </a:p>
          <a:p>
            <a:pPr algn="just">
              <a:lnSpc>
                <a:spcPct val="150000"/>
              </a:lnSpc>
            </a:pPr>
            <a:r>
              <a:rPr lang="en-US" sz="1300" b="0" i="0" u="none" strike="noStrike" baseline="0" dirty="0">
                <a:solidFill>
                  <a:schemeClr val="tx1"/>
                </a:solidFill>
              </a:rPr>
              <a:t>The participants and data collectors of the HRS and LLFS studies, for their invaluable contributions.</a:t>
            </a:r>
          </a:p>
          <a:p>
            <a:pPr algn="just"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</a:rPr>
              <a:t>M</a:t>
            </a:r>
            <a:r>
              <a:rPr lang="en-US" sz="1300" b="0" i="0" u="none" strike="noStrike" baseline="0" dirty="0">
                <a:solidFill>
                  <a:schemeClr val="tx1"/>
                </a:solidFill>
              </a:rPr>
              <a:t>y family, for their endless support during turbulent times.</a:t>
            </a:r>
          </a:p>
          <a:p>
            <a:pPr algn="just">
              <a:lnSpc>
                <a:spcPct val="150000"/>
              </a:lnSpc>
            </a:pPr>
            <a:endParaRPr lang="en-US" sz="1300" b="0" i="0" u="none" strike="noStrike" baseline="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11AC6-E3F4-DD74-227E-37C57BECBB76}"/>
              </a:ext>
            </a:extLst>
          </p:cNvPr>
          <p:cNvSpPr txBox="1"/>
          <p:nvPr/>
        </p:nvSpPr>
        <p:spPr>
          <a:xfrm>
            <a:off x="2010007" y="3696871"/>
            <a:ext cx="6210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This work is supported and funded by National Institutes of Health grants: R01-AG060110, U01-AG009740, </a:t>
            </a:r>
            <a:r>
              <a:rPr lang="de-DE" sz="1400" dirty="0">
                <a:latin typeface="+mn-lt"/>
              </a:rPr>
              <a:t>U01‐AG023746, U01‐AG023712, U01‐AG023749, U01‐AG023755, U01‐AG023744, and U19-AG063893</a:t>
            </a:r>
            <a:endParaRPr lang="en-US" sz="1400" dirty="0">
              <a:latin typeface="+mn-lt"/>
            </a:endParaRPr>
          </a:p>
        </p:txBody>
      </p:sp>
      <p:pic>
        <p:nvPicPr>
          <p:cNvPr id="9" name="Picture 8" descr="A grey and blue logo&#10;&#10;AI-generated content may be incorrect.">
            <a:extLst>
              <a:ext uri="{FF2B5EF4-FFF2-40B4-BE49-F238E27FC236}">
                <a16:creationId xmlns:a16="http://schemas.microsoft.com/office/drawing/2014/main" id="{48593DD3-65F9-D993-EBB6-0C662618E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14750"/>
            <a:ext cx="1371600" cy="10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8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3BCF-0083-6AE0-48CC-FFC04E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1962150"/>
            <a:ext cx="4114800" cy="857250"/>
          </a:xfrm>
        </p:spPr>
        <p:txBody>
          <a:bodyPr/>
          <a:lstStyle/>
          <a:p>
            <a:r>
              <a:rPr lang="en-US" sz="4800" dirty="0"/>
              <a:t>Thank you!!!</a:t>
            </a:r>
          </a:p>
        </p:txBody>
      </p:sp>
      <p:pic>
        <p:nvPicPr>
          <p:cNvPr id="5" name="Picture 4" descr="A cartoon of a beaver with a large letter&#10;&#10;AI-generated content may be incorrect.">
            <a:extLst>
              <a:ext uri="{FF2B5EF4-FFF2-40B4-BE49-F238E27FC236}">
                <a16:creationId xmlns:a16="http://schemas.microsoft.com/office/drawing/2014/main" id="{48C2CF1E-6143-B6BE-92A5-1A96BC80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76350"/>
            <a:ext cx="3166533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2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_HD-end-maroon.png" descr="/Users/ranja/Documents/5-resources/ppt/2018 ppt-with R/new/working files/graphics_HD-end-maroon.png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6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7772400" cy="857250"/>
          </a:xfrm>
        </p:spPr>
        <p:txBody>
          <a:bodyPr/>
          <a:lstStyle/>
          <a:p>
            <a:r>
              <a:rPr lang="en-US" sz="3200" b="1" dirty="0"/>
              <a:t>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1550"/>
            <a:ext cx="6248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Preliminary:</a:t>
            </a:r>
          </a:p>
          <a:p>
            <a:r>
              <a:rPr lang="en-US" sz="1800" dirty="0">
                <a:solidFill>
                  <a:schemeClr val="tx1"/>
                </a:solidFill>
              </a:rPr>
              <a:t>Background</a:t>
            </a:r>
          </a:p>
          <a:p>
            <a:r>
              <a:rPr lang="en-US" sz="1800" dirty="0">
                <a:solidFill>
                  <a:schemeClr val="tx1"/>
                </a:solidFill>
              </a:rPr>
              <a:t>Extracting T-cell clones (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Dataset and EDA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Main: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Combining clonal properties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CMV and T-cell repertoire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Finding influential pathway for mortality-risk </a:t>
            </a:r>
          </a:p>
          <a:p>
            <a:r>
              <a:rPr lang="en-US" sz="1800" dirty="0">
                <a:solidFill>
                  <a:schemeClr val="tx1"/>
                </a:solidFill>
              </a:rPr>
              <a:t>Validation in an independent cohort</a:t>
            </a:r>
          </a:p>
        </p:txBody>
      </p:sp>
    </p:spTree>
    <p:extLst>
      <p:ext uri="{BB962C8B-B14F-4D97-AF65-F5344CB8AC3E}">
        <p14:creationId xmlns:p14="http://schemas.microsoft.com/office/powerpoint/2010/main" val="322129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AF09-D4FA-D003-F3FF-E6349423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62150"/>
            <a:ext cx="7772400" cy="857250"/>
          </a:xfrm>
        </p:spPr>
        <p:txBody>
          <a:bodyPr/>
          <a:lstStyle/>
          <a:p>
            <a:pPr algn="ctr"/>
            <a:r>
              <a:rPr lang="en-US" sz="4000" b="1" dirty="0"/>
              <a:t>Preliminary Analysis</a:t>
            </a:r>
          </a:p>
        </p:txBody>
      </p:sp>
    </p:spTree>
    <p:extLst>
      <p:ext uri="{BB962C8B-B14F-4D97-AF65-F5344CB8AC3E}">
        <p14:creationId xmlns:p14="http://schemas.microsoft.com/office/powerpoint/2010/main" val="35526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7B0F6-20A4-9F6E-F47A-CE4FC1DA9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94D868-988B-0BAA-2687-5AB9A2A2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Background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1906F-5CBC-528D-01F9-F2E8313F2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Preliminary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5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B96C-4456-691D-D91C-97F5A4A4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7556"/>
            <a:ext cx="7772400" cy="581024"/>
          </a:xfrm>
        </p:spPr>
        <p:txBody>
          <a:bodyPr/>
          <a:lstStyle/>
          <a:p>
            <a:r>
              <a:rPr lang="en-US" sz="3200" b="1" dirty="0"/>
              <a:t>Immunophenotyping in HRS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24D8-7F51-4D17-DD06-11D015CF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66750"/>
            <a:ext cx="8027021" cy="2438399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The Health and Retirement Study (HRS) has performed extensive immunophenotyping of T cell subsets.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T-cells have antigenic memory and provide adaptive immune response.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CD4 naïve T cells (CD4N) have been associated with age related diseases, biological aging and mortality.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While immunophenotyping provides information on cell distribution it does not provide information on functionality or quality of T-cell immunity.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Hence, we need T-cell receptor (TCR) sequences, which carries information on antigenic exposures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33F28-A408-193B-30A9-3A91CB39AC3C}"/>
              </a:ext>
            </a:extLst>
          </p:cNvPr>
          <p:cNvSpPr txBox="1"/>
          <p:nvPr/>
        </p:nvSpPr>
        <p:spPr>
          <a:xfrm>
            <a:off x="810311" y="3412513"/>
            <a:ext cx="4447489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640" marR="0" indent="-167640">
              <a:spcAft>
                <a:spcPts val="800"/>
              </a:spcAft>
              <a:buNone/>
              <a:tabLst>
                <a:tab pos="167640" algn="l"/>
              </a:tabLst>
            </a:pPr>
            <a:r>
              <a:rPr lang="en-US" sz="7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pPr marL="167640" marR="0" indent="-167640">
              <a:spcAft>
                <a:spcPts val="800"/>
              </a:spcAft>
              <a:buNone/>
              <a:tabLst>
                <a:tab pos="167640" algn="l"/>
              </a:tabLs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Ramasubramanian, R. </a:t>
            </a:r>
            <a:r>
              <a:rPr lang="en-US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Evaluation of T-cell aging-related immune phenotypes in the context of biological aging and multimorbidity in the Health and Retirement Study. </a:t>
            </a:r>
            <a:r>
              <a:rPr lang="en-US" sz="7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Immun</a:t>
            </a:r>
            <a:r>
              <a:rPr lang="en-US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Ageing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33 (2022).</a:t>
            </a:r>
          </a:p>
          <a:p>
            <a:pPr marL="167640" marR="0" indent="-167640">
              <a:spcAft>
                <a:spcPts val="800"/>
              </a:spcAft>
              <a:buNone/>
              <a:tabLst>
                <a:tab pos="167640" algn="l"/>
              </a:tabLs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Seshadri, G. </a:t>
            </a:r>
            <a:r>
              <a:rPr lang="en-US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Immune cells are associated with mortality: the Health and Retirement Study. </a:t>
            </a:r>
            <a:r>
              <a:rPr lang="en-US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Front. Immunol.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1280144 (2023).</a:t>
            </a:r>
          </a:p>
          <a:p>
            <a:pPr marL="167640" marR="0" indent="-167640">
              <a:spcAft>
                <a:spcPts val="800"/>
              </a:spcAft>
              <a:buNone/>
              <a:tabLst>
                <a:tab pos="167640" algn="l"/>
              </a:tabLst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Nikolich-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Žugich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Ageing and life-long maintenance of T-cell subsets in the face of latent persistent infections. </a:t>
            </a:r>
            <a:r>
              <a:rPr lang="en-US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 Rev Immunol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512–522 (2008).</a:t>
            </a:r>
            <a:endParaRPr lang="en-US" sz="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3BF295-570E-C6AB-DE16-A355E18F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952750"/>
            <a:ext cx="3302621" cy="186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5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DA80-9380-90A8-D786-BCD476CEA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9EC2-D2DE-0C71-5111-1F95A6D3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5970"/>
            <a:ext cx="8075846" cy="389938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T cell receptors (TCRs) are protein complexes on the surface of T cells that identify and bind to foreign substances, helping the body fight infection.</a:t>
            </a:r>
          </a:p>
          <a:p>
            <a:pPr algn="just"/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A T cell clone represents a collection of T cells with the same unique TCR sequence. This unique TCR allows them to recognize a specific antigen.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The diversity and abundance of T-cell clones are crucial for the immune system’s ability to recognize a wide array of pathogens</a:t>
            </a:r>
          </a:p>
          <a:p>
            <a:pPr algn="just"/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8FC77D-6CF2-D7B8-D784-0485B914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8635"/>
            <a:ext cx="7772400" cy="857250"/>
          </a:xfrm>
        </p:spPr>
        <p:txBody>
          <a:bodyPr/>
          <a:lstStyle/>
          <a:p>
            <a:r>
              <a:rPr lang="en-US" sz="3200" b="1" dirty="0"/>
              <a:t>T cell receptors</a:t>
            </a:r>
          </a:p>
        </p:txBody>
      </p:sp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826CA791-A3BB-8E96-8137-39240ADB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9539" y="1504950"/>
            <a:ext cx="3656246" cy="181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41092E-5F9B-8FCB-E2C8-26CEDD742FF4}"/>
              </a:ext>
            </a:extLst>
          </p:cNvPr>
          <p:cNvSpPr txBox="1"/>
          <p:nvPr/>
        </p:nvSpPr>
        <p:spPr>
          <a:xfrm>
            <a:off x="914400" y="1581150"/>
            <a:ext cx="4115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+mn-lt"/>
              </a:rPr>
              <a:t>T cell receptors (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TCRs) consists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a combination of </a:t>
            </a:r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α and β chains (95%)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n-lt"/>
              </a:rPr>
              <a:t>a  combination of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γ and δ chains (5%)</a:t>
            </a:r>
          </a:p>
        </p:txBody>
      </p:sp>
    </p:spTree>
    <p:extLst>
      <p:ext uri="{BB962C8B-B14F-4D97-AF65-F5344CB8AC3E}">
        <p14:creationId xmlns:p14="http://schemas.microsoft.com/office/powerpoint/2010/main" val="3088074994"/>
      </p:ext>
    </p:extLst>
  </p:cSld>
  <p:clrMapOvr>
    <a:masterClrMapping/>
  </p:clrMapOvr>
</p:sld>
</file>

<file path=ppt/theme/theme1.xml><?xml version="1.0" encoding="utf-8"?>
<a:theme xmlns:a="http://schemas.openxmlformats.org/drawingml/2006/main" name="SVP-regents-PowerPoint-HD-3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D7D9D7"/>
      </a:lt2>
      <a:accent1>
        <a:srgbClr val="7A0019"/>
      </a:accent1>
      <a:accent2>
        <a:srgbClr val="FFCC33"/>
      </a:accent2>
      <a:accent3>
        <a:srgbClr val="C82936"/>
      </a:accent3>
      <a:accent4>
        <a:srgbClr val="003D4C"/>
      </a:accent4>
      <a:accent5>
        <a:srgbClr val="79C9C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UMN-HD-1</Template>
  <TotalTime>9328</TotalTime>
  <Words>3066</Words>
  <Application>Microsoft Office PowerPoint</Application>
  <PresentationFormat>On-screen Show (16:9)</PresentationFormat>
  <Paragraphs>363</Paragraphs>
  <Slides>48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Aharoni</vt:lpstr>
      <vt:lpstr>Aptos Display</vt:lpstr>
      <vt:lpstr>Arial</vt:lpstr>
      <vt:lpstr>Calibri</vt:lpstr>
      <vt:lpstr>Corbel</vt:lpstr>
      <vt:lpstr>fkGroteskNeue</vt:lpstr>
      <vt:lpstr>Open Sans</vt:lpstr>
      <vt:lpstr>Source Serif Pro</vt:lpstr>
      <vt:lpstr>Times New Roman</vt:lpstr>
      <vt:lpstr>SVP-regents-PowerPoint-HD-3</vt:lpstr>
      <vt:lpstr>The Impact of CMV on T Cell Repertoire: Insights from Transcriptomic Data Analysis</vt:lpstr>
      <vt:lpstr>Overall Research Question</vt:lpstr>
      <vt:lpstr>Project Steps</vt:lpstr>
      <vt:lpstr>Cohorts</vt:lpstr>
      <vt:lpstr>Synopsis</vt:lpstr>
      <vt:lpstr>Preliminary Analysis</vt:lpstr>
      <vt:lpstr>Background</vt:lpstr>
      <vt:lpstr>Immunophenotyping in HRS</vt:lpstr>
      <vt:lpstr>T cell receptors</vt:lpstr>
      <vt:lpstr>What is T cell repertoire?</vt:lpstr>
      <vt:lpstr>Extracting T-cell clones (MiXCR) </vt:lpstr>
      <vt:lpstr>Immune Profiling</vt:lpstr>
      <vt:lpstr>MiXCR Output</vt:lpstr>
      <vt:lpstr>Dataset and EDA</vt:lpstr>
      <vt:lpstr>Clonal properties in HRS</vt:lpstr>
      <vt:lpstr>HRS participant characteristics</vt:lpstr>
      <vt:lpstr>Clones and Participant Characteristics</vt:lpstr>
      <vt:lpstr>Clones and Participant Characteristics</vt:lpstr>
      <vt:lpstr>Clones and Mortality</vt:lpstr>
      <vt:lpstr>Preliminary Analysis Summary</vt:lpstr>
      <vt:lpstr>Main Analysis</vt:lpstr>
      <vt:lpstr>Combining Clonal Properties</vt:lpstr>
      <vt:lpstr>PowerPoint Presentation</vt:lpstr>
      <vt:lpstr>CMV and T cell repertoire</vt:lpstr>
      <vt:lpstr>1. Evaluating the impact of CMV</vt:lpstr>
      <vt:lpstr>2. Genes in the pathways</vt:lpstr>
      <vt:lpstr>Analysis Flow:</vt:lpstr>
      <vt:lpstr>Genes Expressed in CMV Seropositive</vt:lpstr>
      <vt:lpstr>Co-expression Modules</vt:lpstr>
      <vt:lpstr>Modules associated with TRAB and CD4N</vt:lpstr>
      <vt:lpstr>Modular Pathways</vt:lpstr>
      <vt:lpstr>Modular Pathways</vt:lpstr>
      <vt:lpstr>Modular Pathways</vt:lpstr>
      <vt:lpstr>Modular Pathways</vt:lpstr>
      <vt:lpstr>Finding influential pathway for mortality-risk  </vt:lpstr>
      <vt:lpstr>1. Latent Modeling</vt:lpstr>
      <vt:lpstr>2. Evaluation in the HRS test set</vt:lpstr>
      <vt:lpstr>Comparison with module-eigen genes</vt:lpstr>
      <vt:lpstr>Modules as surrogate for TRAB/CD4N</vt:lpstr>
      <vt:lpstr>Modules as surrogate for TRAB/CD4N</vt:lpstr>
      <vt:lpstr>Modules as surrogate for TRAB/CD4N</vt:lpstr>
      <vt:lpstr>Validation in an independent cohort</vt:lpstr>
      <vt:lpstr>Long-Life Family Study (LLFS)</vt:lpstr>
      <vt:lpstr>Evaluation in the LLFS dataset</vt:lpstr>
      <vt:lpstr>Conclusion</vt:lpstr>
      <vt:lpstr>Acknowledgements</vt:lpstr>
      <vt:lpstr>Thank you!!!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Seshadri</dc:creator>
  <cp:lastModifiedBy>Gokul Seshadri</cp:lastModifiedBy>
  <cp:revision>529</cp:revision>
  <dcterms:created xsi:type="dcterms:W3CDTF">2025-02-05T17:06:47Z</dcterms:created>
  <dcterms:modified xsi:type="dcterms:W3CDTF">2025-04-29T19:24:44Z</dcterms:modified>
</cp:coreProperties>
</file>