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3.jpg" ContentType="image/jpg"/>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38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245077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9" name="Google Shape;59;p7"/>
          <p:cNvSpPr txBox="1"/>
          <p:nvPr/>
        </p:nvSpPr>
        <p:spPr>
          <a:xfrm>
            <a:off x="3603096" y="3729420"/>
            <a:ext cx="4463944" cy="936154"/>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6000" spc="-150" dirty="0" smtClean="0">
                <a:solidFill>
                  <a:srgbClr val="7030A0"/>
                </a:solidFill>
                <a:latin typeface="Segoe UI" pitchFamily="34" charset="0"/>
                <a:ea typeface="Segoe UI" pitchFamily="34" charset="0"/>
                <a:cs typeface="Segoe UI" pitchFamily="34" charset="0"/>
                <a:sym typeface="Trebuchet MS"/>
              </a:rPr>
              <a:t>Final Project</a:t>
            </a:r>
            <a:endParaRPr sz="6000" spc="-150" dirty="0">
              <a:solidFill>
                <a:srgbClr val="7030A0"/>
              </a:solidFill>
              <a:latin typeface="Segoe UI" pitchFamily="34" charset="0"/>
              <a:ea typeface="Segoe UI" pitchFamily="34" charset="0"/>
              <a:cs typeface="Segoe UI" pitchFamily="34" charset="0"/>
              <a:sym typeface="Trebuchet MS"/>
            </a:endParaRPr>
          </a:p>
        </p:txBody>
      </p:sp>
      <p:sp>
        <p:nvSpPr>
          <p:cNvPr id="62" name="Google Shape;62;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
        <p:nvSpPr>
          <p:cNvPr id="2" name="TextBox 1"/>
          <p:cNvSpPr txBox="1"/>
          <p:nvPr/>
        </p:nvSpPr>
        <p:spPr>
          <a:xfrm>
            <a:off x="3800475" y="2817480"/>
            <a:ext cx="2645276" cy="923330"/>
          </a:xfrm>
          <a:prstGeom prst="rect">
            <a:avLst/>
          </a:prstGeom>
          <a:noFill/>
        </p:spPr>
        <p:txBody>
          <a:bodyPr wrap="none" rtlCol="0">
            <a:spAutoFit/>
          </a:bodyPr>
          <a:lstStyle/>
          <a:p>
            <a:pPr algn="ctr"/>
            <a:r>
              <a:rPr lang="en-US" sz="5400" spc="-150" dirty="0" err="1" smtClean="0">
                <a:solidFill>
                  <a:srgbClr val="002060"/>
                </a:solidFill>
                <a:latin typeface="Segoe UI" pitchFamily="34" charset="0"/>
                <a:ea typeface="Segoe UI" pitchFamily="34" charset="0"/>
                <a:cs typeface="Segoe UI" pitchFamily="34" charset="0"/>
              </a:rPr>
              <a:t>Gokul</a:t>
            </a:r>
            <a:r>
              <a:rPr lang="en-US" sz="5400" spc="-150" dirty="0" smtClean="0">
                <a:solidFill>
                  <a:srgbClr val="002060"/>
                </a:solidFill>
                <a:latin typeface="Segoe UI" pitchFamily="34" charset="0"/>
                <a:ea typeface="Segoe UI" pitchFamily="34" charset="0"/>
                <a:cs typeface="Segoe UI" pitchFamily="34" charset="0"/>
              </a:rPr>
              <a:t> M</a:t>
            </a:r>
            <a:endParaRPr lang="en-IN" sz="5400" spc="-150" dirty="0">
              <a:solidFill>
                <a:srgbClr val="00206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IN" b="0" spc="-150" dirty="0">
                <a:solidFill>
                  <a:srgbClr val="7030A0"/>
                </a:solidFill>
                <a:latin typeface="Segoe UI" pitchFamily="34" charset="0"/>
                <a:ea typeface="Segoe UI" pitchFamily="34" charset="0"/>
                <a:cs typeface="Segoe UI" pitchFamily="34" charset="0"/>
              </a:rPr>
              <a:t>Application</a:t>
            </a:r>
          </a:p>
        </p:txBody>
      </p:sp>
      <p:sp>
        <p:nvSpPr>
          <p:cNvPr id="3" name="Rectangle 2"/>
          <p:cNvSpPr/>
          <p:nvPr/>
        </p:nvSpPr>
        <p:spPr>
          <a:xfrm>
            <a:off x="487680" y="1573555"/>
            <a:ext cx="9367520" cy="4242187"/>
          </a:xfrm>
          <a:prstGeom prst="rect">
            <a:avLst/>
          </a:prstGeom>
        </p:spPr>
        <p:txBody>
          <a:bodyPr wrap="square">
            <a:spAutoFit/>
          </a:bodyPr>
          <a:lstStyle/>
          <a:p>
            <a:pPr marL="12700">
              <a:spcBef>
                <a:spcPts val="894"/>
              </a:spcBef>
            </a:pPr>
            <a:r>
              <a:rPr lang="en-IN" sz="2400" spc="-150" dirty="0">
                <a:solidFill>
                  <a:schemeClr val="accent6">
                    <a:lumMod val="75000"/>
                  </a:schemeClr>
                </a:solidFill>
                <a:latin typeface="Segoe UI" pitchFamily="34" charset="0"/>
                <a:ea typeface="Segoe UI" pitchFamily="34" charset="0"/>
                <a:cs typeface="Segoe UI" pitchFamily="34" charset="0"/>
              </a:rPr>
              <a:t>Entertainment Industry:</a:t>
            </a:r>
          </a:p>
          <a:p>
            <a:pPr marL="607060" marR="12065" algn="just">
              <a:lnSpc>
                <a:spcPts val="3750"/>
              </a:lnSpc>
              <a:spcBef>
                <a:spcPts val="985"/>
              </a:spcBef>
            </a:pPr>
            <a:r>
              <a:rPr lang="en-IN" sz="2400" spc="-150" dirty="0">
                <a:solidFill>
                  <a:srgbClr val="002060"/>
                </a:solidFill>
                <a:latin typeface="Segoe UI" pitchFamily="34" charset="0"/>
                <a:ea typeface="Segoe UI" pitchFamily="34" charset="0"/>
                <a:cs typeface="Segoe UI" pitchFamily="34" charset="0"/>
              </a:rPr>
              <a:t>Support filmmakers, game developers, and virtual reality creators in generating visual  assets  and  scenes  based  on  script  descriptions,  enhancing  storytelling experiences.</a:t>
            </a:r>
          </a:p>
          <a:p>
            <a:pPr marL="78105">
              <a:spcBef>
                <a:spcPts val="1800"/>
              </a:spcBef>
            </a:pPr>
            <a:r>
              <a:rPr lang="en-IN" sz="2400" spc="-150" dirty="0">
                <a:solidFill>
                  <a:schemeClr val="accent6">
                    <a:lumMod val="75000"/>
                  </a:schemeClr>
                </a:solidFill>
                <a:latin typeface="Segoe UI" pitchFamily="34" charset="0"/>
                <a:ea typeface="Segoe UI" pitchFamily="34" charset="0"/>
                <a:cs typeface="Segoe UI" pitchFamily="34" charset="0"/>
              </a:rPr>
              <a:t>Interior Design:</a:t>
            </a:r>
          </a:p>
          <a:p>
            <a:pPr marL="606425" marR="5080" algn="just">
              <a:lnSpc>
                <a:spcPts val="3750"/>
              </a:lnSpc>
              <a:spcBef>
                <a:spcPts val="980"/>
              </a:spcBef>
            </a:pPr>
            <a:r>
              <a:rPr lang="en-IN" sz="2400" spc="-150" dirty="0">
                <a:solidFill>
                  <a:srgbClr val="002060"/>
                </a:solidFill>
                <a:latin typeface="Segoe UI" pitchFamily="34" charset="0"/>
                <a:ea typeface="Segoe UI" pitchFamily="34" charset="0"/>
                <a:cs typeface="Segoe UI" pitchFamily="34" charset="0"/>
              </a:rPr>
              <a:t>Facilitate  interior  designers  and  architects  in  visualizing  design  concepts  by generating images based on textual descriptions of desired aesthetics, layouts, and furniture arrangements.</a:t>
            </a:r>
            <a:endParaRPr lang="en-IN" sz="2400" spc="-150" dirty="0">
              <a:solidFill>
                <a:srgbClr val="00206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5" name="Google Shape;195;p1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 name="Title 1"/>
          <p:cNvSpPr>
            <a:spLocks noGrp="1"/>
          </p:cNvSpPr>
          <p:nvPr>
            <p:ph type="title"/>
          </p:nvPr>
        </p:nvSpPr>
        <p:spPr>
          <a:xfrm>
            <a:off x="558165" y="385444"/>
            <a:ext cx="9764395" cy="677108"/>
          </a:xfrm>
        </p:spPr>
        <p:txBody>
          <a:bodyPr/>
          <a:lstStyle/>
          <a:p>
            <a:r>
              <a:rPr lang="en-IN" sz="4400" b="0" spc="-480" dirty="0">
                <a:solidFill>
                  <a:srgbClr val="7030A0"/>
                </a:solidFill>
                <a:latin typeface="Segoe UI" pitchFamily="34" charset="0"/>
                <a:ea typeface="Segoe UI" pitchFamily="34" charset="0"/>
                <a:cs typeface="Segoe UI" pitchFamily="34" charset="0"/>
              </a:rPr>
              <a:t>Result</a:t>
            </a:r>
            <a:endParaRPr lang="en-IN" sz="4400" b="0" dirty="0">
              <a:solidFill>
                <a:srgbClr val="7030A0"/>
              </a:solidFill>
              <a:latin typeface="Segoe UI" pitchFamily="34" charset="0"/>
              <a:ea typeface="Segoe UI" pitchFamily="34" charset="0"/>
              <a:cs typeface="Segoe UI" pitchFamily="34" charset="0"/>
            </a:endParaRPr>
          </a:p>
        </p:txBody>
      </p:sp>
      <p:sp>
        <p:nvSpPr>
          <p:cNvPr id="3" name="Rectangle 2"/>
          <p:cNvSpPr/>
          <p:nvPr/>
        </p:nvSpPr>
        <p:spPr>
          <a:xfrm>
            <a:off x="518160" y="1257627"/>
            <a:ext cx="10220960" cy="461665"/>
          </a:xfrm>
          <a:prstGeom prst="rect">
            <a:avLst/>
          </a:prstGeom>
        </p:spPr>
        <p:txBody>
          <a:bodyPr wrap="square">
            <a:spAutoFit/>
          </a:bodyPr>
          <a:lstStyle/>
          <a:p>
            <a:r>
              <a:rPr lang="en-IN" sz="2400" spc="-150" dirty="0">
                <a:solidFill>
                  <a:srgbClr val="002060"/>
                </a:solidFill>
                <a:latin typeface="Segoe UI" pitchFamily="34" charset="0"/>
                <a:ea typeface="Segoe UI" pitchFamily="34" charset="0"/>
                <a:cs typeface="Segoe UI" pitchFamily="34" charset="0"/>
              </a:rPr>
              <a:t>prompt = "Real little elephant with wings, ﬂying over the city with fantastic design"</a:t>
            </a:r>
          </a:p>
        </p:txBody>
      </p:sp>
      <p:grpSp>
        <p:nvGrpSpPr>
          <p:cNvPr id="11" name="object 3"/>
          <p:cNvGrpSpPr/>
          <p:nvPr/>
        </p:nvGrpSpPr>
        <p:grpSpPr>
          <a:xfrm>
            <a:off x="2684206" y="1719292"/>
            <a:ext cx="5232400" cy="4600228"/>
            <a:chOff x="5189766" y="3304032"/>
            <a:chExt cx="6981824" cy="6197837"/>
          </a:xfrm>
        </p:grpSpPr>
        <p:pic>
          <p:nvPicPr>
            <p:cNvPr id="12" name="object 4"/>
            <p:cNvPicPr/>
            <p:nvPr/>
          </p:nvPicPr>
          <p:blipFill>
            <a:blip r:embed="rId3" cstate="print"/>
            <a:stretch>
              <a:fillRect/>
            </a:stretch>
          </p:blipFill>
          <p:spPr>
            <a:xfrm>
              <a:off x="8385048" y="3304032"/>
              <a:ext cx="438911" cy="652271"/>
            </a:xfrm>
            <a:prstGeom prst="rect">
              <a:avLst/>
            </a:prstGeom>
          </p:spPr>
        </p:pic>
        <p:pic>
          <p:nvPicPr>
            <p:cNvPr id="13" name="object 5"/>
            <p:cNvPicPr/>
            <p:nvPr/>
          </p:nvPicPr>
          <p:blipFill>
            <a:blip r:embed="rId4" cstate="print"/>
            <a:stretch>
              <a:fillRect/>
            </a:stretch>
          </p:blipFill>
          <p:spPr>
            <a:xfrm>
              <a:off x="5189766" y="3986894"/>
              <a:ext cx="6981824" cy="5514975"/>
            </a:xfrm>
            <a:prstGeom prst="rect">
              <a:avLst/>
            </a:prstGeom>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9" name="Google Shape;59;p7"/>
          <p:cNvSpPr txBox="1"/>
          <p:nvPr/>
        </p:nvSpPr>
        <p:spPr>
          <a:xfrm>
            <a:off x="3461384" y="3241390"/>
            <a:ext cx="5398135" cy="112082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7200" spc="-150" dirty="0" smtClean="0">
                <a:solidFill>
                  <a:srgbClr val="7030A0"/>
                </a:solidFill>
                <a:latin typeface="Segoe UI" pitchFamily="34" charset="0"/>
                <a:ea typeface="Segoe UI" pitchFamily="34" charset="0"/>
                <a:cs typeface="Segoe UI" pitchFamily="34" charset="0"/>
                <a:sym typeface="Trebuchet MS"/>
              </a:rPr>
              <a:t>Thank You!</a:t>
            </a:r>
            <a:endParaRPr sz="7200" spc="-150" dirty="0">
              <a:solidFill>
                <a:srgbClr val="7030A0"/>
              </a:solidFill>
              <a:latin typeface="Segoe UI" pitchFamily="34" charset="0"/>
              <a:ea typeface="Segoe UI" pitchFamily="34" charset="0"/>
              <a:cs typeface="Segoe UI" pitchFamily="34" charset="0"/>
              <a:sym typeface="Trebuchet MS"/>
            </a:endParaRPr>
          </a:p>
        </p:txBody>
      </p:sp>
      <p:sp>
        <p:nvSpPr>
          <p:cNvPr id="62" name="Google Shape;62;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666749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7" name="Google Shape;8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3" name="TextBox 2"/>
          <p:cNvSpPr txBox="1"/>
          <p:nvPr/>
        </p:nvSpPr>
        <p:spPr>
          <a:xfrm>
            <a:off x="1438243" y="2492846"/>
            <a:ext cx="7944548" cy="1872307"/>
          </a:xfrm>
          <a:prstGeom prst="rect">
            <a:avLst/>
          </a:prstGeom>
          <a:noFill/>
        </p:spPr>
        <p:txBody>
          <a:bodyPr wrap="square" rtlCol="0">
            <a:spAutoFit/>
          </a:bodyPr>
          <a:lstStyle/>
          <a:p>
            <a:pPr marL="12700">
              <a:spcBef>
                <a:spcPts val="3050"/>
              </a:spcBef>
            </a:pPr>
            <a:r>
              <a:rPr lang="en-IN" sz="5400" spc="-145" dirty="0" smtClean="0">
                <a:solidFill>
                  <a:schemeClr val="accent1">
                    <a:lumMod val="50000"/>
                  </a:schemeClr>
                </a:solidFill>
                <a:latin typeface="Segoe UI" pitchFamily="34" charset="0"/>
                <a:ea typeface="Segoe UI" pitchFamily="34" charset="0"/>
                <a:cs typeface="Segoe UI" pitchFamily="34" charset="0"/>
              </a:rPr>
              <a:t>    </a:t>
            </a:r>
            <a:r>
              <a:rPr lang="en-IN" sz="6000" spc="-145" dirty="0" smtClean="0">
                <a:solidFill>
                  <a:schemeClr val="accent1">
                    <a:lumMod val="50000"/>
                  </a:schemeClr>
                </a:solidFill>
                <a:latin typeface="Segoe UI" pitchFamily="34" charset="0"/>
                <a:ea typeface="Segoe UI" pitchFamily="34" charset="0"/>
                <a:cs typeface="Segoe UI" pitchFamily="34" charset="0"/>
              </a:rPr>
              <a:t>GANs</a:t>
            </a:r>
            <a:r>
              <a:rPr lang="en-IN" sz="6000" spc="-360" dirty="0" smtClean="0">
                <a:solidFill>
                  <a:schemeClr val="accent1">
                    <a:lumMod val="50000"/>
                  </a:schemeClr>
                </a:solidFill>
                <a:latin typeface="Segoe UI" pitchFamily="34" charset="0"/>
                <a:ea typeface="Segoe UI" pitchFamily="34" charset="0"/>
                <a:cs typeface="Segoe UI" pitchFamily="34" charset="0"/>
              </a:rPr>
              <a:t> </a:t>
            </a:r>
            <a:r>
              <a:rPr lang="en-IN" sz="6000" spc="-785" dirty="0">
                <a:solidFill>
                  <a:schemeClr val="accent1">
                    <a:lumMod val="50000"/>
                  </a:schemeClr>
                </a:solidFill>
                <a:latin typeface="Segoe UI" pitchFamily="34" charset="0"/>
                <a:ea typeface="Segoe UI" pitchFamily="34" charset="0"/>
                <a:cs typeface="Segoe UI" pitchFamily="34" charset="0"/>
              </a:rPr>
              <a:t>T</a:t>
            </a:r>
            <a:r>
              <a:rPr lang="en-IN" sz="6000" spc="-15" dirty="0">
                <a:solidFill>
                  <a:schemeClr val="accent1">
                    <a:lumMod val="50000"/>
                  </a:schemeClr>
                </a:solidFill>
                <a:latin typeface="Segoe UI" pitchFamily="34" charset="0"/>
                <a:ea typeface="Segoe UI" pitchFamily="34" charset="0"/>
                <a:cs typeface="Segoe UI" pitchFamily="34" charset="0"/>
              </a:rPr>
              <a:t>e</a:t>
            </a:r>
            <a:r>
              <a:rPr lang="en-IN" sz="6000" spc="-25" dirty="0">
                <a:solidFill>
                  <a:schemeClr val="accent1">
                    <a:lumMod val="50000"/>
                  </a:schemeClr>
                </a:solidFill>
                <a:latin typeface="Segoe UI" pitchFamily="34" charset="0"/>
                <a:ea typeface="Segoe UI" pitchFamily="34" charset="0"/>
                <a:cs typeface="Segoe UI" pitchFamily="34" charset="0"/>
              </a:rPr>
              <a:t>x</a:t>
            </a:r>
            <a:r>
              <a:rPr lang="en-IN" sz="6000" spc="-15" dirty="0">
                <a:solidFill>
                  <a:schemeClr val="accent1">
                    <a:lumMod val="50000"/>
                  </a:schemeClr>
                </a:solidFill>
                <a:latin typeface="Segoe UI" pitchFamily="34" charset="0"/>
                <a:ea typeface="Segoe UI" pitchFamily="34" charset="0"/>
                <a:cs typeface="Segoe UI" pitchFamily="34" charset="0"/>
              </a:rPr>
              <a:t>t</a:t>
            </a:r>
            <a:r>
              <a:rPr lang="en-IN" sz="6000" spc="-355" dirty="0">
                <a:solidFill>
                  <a:schemeClr val="accent1">
                    <a:lumMod val="50000"/>
                  </a:schemeClr>
                </a:solidFill>
                <a:latin typeface="Segoe UI" pitchFamily="34" charset="0"/>
                <a:ea typeface="Segoe UI" pitchFamily="34" charset="0"/>
                <a:cs typeface="Segoe UI" pitchFamily="34" charset="0"/>
              </a:rPr>
              <a:t> </a:t>
            </a:r>
            <a:r>
              <a:rPr lang="en-IN" sz="6000" spc="315" dirty="0">
                <a:solidFill>
                  <a:schemeClr val="accent1">
                    <a:lumMod val="50000"/>
                  </a:schemeClr>
                </a:solidFill>
                <a:latin typeface="Segoe UI" pitchFamily="34" charset="0"/>
                <a:ea typeface="Segoe UI" pitchFamily="34" charset="0"/>
                <a:cs typeface="Segoe UI" pitchFamily="34" charset="0"/>
              </a:rPr>
              <a:t>to</a:t>
            </a:r>
            <a:r>
              <a:rPr lang="en-IN" sz="6000" spc="-355" dirty="0">
                <a:solidFill>
                  <a:schemeClr val="accent1">
                    <a:lumMod val="50000"/>
                  </a:schemeClr>
                </a:solidFill>
                <a:latin typeface="Segoe UI" pitchFamily="34" charset="0"/>
                <a:ea typeface="Segoe UI" pitchFamily="34" charset="0"/>
                <a:cs typeface="Segoe UI" pitchFamily="34" charset="0"/>
              </a:rPr>
              <a:t> </a:t>
            </a:r>
            <a:r>
              <a:rPr lang="en-IN" sz="6000" spc="250" dirty="0">
                <a:solidFill>
                  <a:schemeClr val="accent1">
                    <a:lumMod val="50000"/>
                  </a:schemeClr>
                </a:solidFill>
                <a:latin typeface="Segoe UI" pitchFamily="34" charset="0"/>
                <a:ea typeface="Segoe UI" pitchFamily="34" charset="0"/>
                <a:cs typeface="Segoe UI" pitchFamily="34" charset="0"/>
              </a:rPr>
              <a:t>Image</a:t>
            </a:r>
            <a:endParaRPr lang="en-IN" sz="6000" dirty="0">
              <a:solidFill>
                <a:schemeClr val="accent1">
                  <a:lumMod val="50000"/>
                </a:schemeClr>
              </a:solidFill>
              <a:latin typeface="Segoe UI" pitchFamily="34" charset="0"/>
              <a:ea typeface="Segoe UI" pitchFamily="34" charset="0"/>
              <a:cs typeface="Segoe UI" pitchFamily="34" charset="0"/>
            </a:endParaRPr>
          </a:p>
          <a:p>
            <a:pPr marL="2710815">
              <a:spcBef>
                <a:spcPts val="1385"/>
              </a:spcBef>
            </a:pPr>
            <a:r>
              <a:rPr lang="en-IN" sz="2400" dirty="0">
                <a:solidFill>
                  <a:srgbClr val="7030A0"/>
                </a:solidFill>
                <a:latin typeface="Segoe UI" pitchFamily="34" charset="0"/>
                <a:ea typeface="Segoe UI" pitchFamily="34" charset="0"/>
                <a:cs typeface="Segoe UI" pitchFamily="34" charset="0"/>
              </a:rPr>
              <a:t>-</a:t>
            </a:r>
            <a:r>
              <a:rPr lang="en-IN" sz="2400" spc="-30" dirty="0">
                <a:solidFill>
                  <a:srgbClr val="7030A0"/>
                </a:solidFill>
                <a:latin typeface="Segoe UI" pitchFamily="34" charset="0"/>
                <a:ea typeface="Segoe UI" pitchFamily="34" charset="0"/>
                <a:cs typeface="Segoe UI" pitchFamily="34" charset="0"/>
              </a:rPr>
              <a:t> </a:t>
            </a:r>
            <a:r>
              <a:rPr lang="en-IN" sz="2400" dirty="0">
                <a:solidFill>
                  <a:srgbClr val="7030A0"/>
                </a:solidFill>
                <a:latin typeface="Segoe UI" pitchFamily="34" charset="0"/>
                <a:ea typeface="Segoe UI" pitchFamily="34" charset="0"/>
                <a:cs typeface="Segoe UI" pitchFamily="34" charset="0"/>
              </a:rPr>
              <a:t>Generative</a:t>
            </a:r>
            <a:r>
              <a:rPr lang="en-IN" sz="2400" spc="-30" dirty="0">
                <a:solidFill>
                  <a:srgbClr val="7030A0"/>
                </a:solidFill>
                <a:latin typeface="Segoe UI" pitchFamily="34" charset="0"/>
                <a:ea typeface="Segoe UI" pitchFamily="34" charset="0"/>
                <a:cs typeface="Segoe UI" pitchFamily="34" charset="0"/>
              </a:rPr>
              <a:t> </a:t>
            </a:r>
            <a:r>
              <a:rPr lang="en-IN" sz="2400" dirty="0">
                <a:solidFill>
                  <a:srgbClr val="7030A0"/>
                </a:solidFill>
                <a:latin typeface="Segoe UI" pitchFamily="34" charset="0"/>
                <a:ea typeface="Segoe UI" pitchFamily="34" charset="0"/>
                <a:cs typeface="Segoe UI" pitchFamily="34" charset="0"/>
              </a:rPr>
              <a:t>Adversarial</a:t>
            </a:r>
            <a:r>
              <a:rPr lang="en-IN" sz="2400" spc="-25" dirty="0">
                <a:solidFill>
                  <a:srgbClr val="7030A0"/>
                </a:solidFill>
                <a:latin typeface="Segoe UI" pitchFamily="34" charset="0"/>
                <a:ea typeface="Segoe UI" pitchFamily="34" charset="0"/>
                <a:cs typeface="Segoe UI" pitchFamily="34" charset="0"/>
              </a:rPr>
              <a:t> </a:t>
            </a:r>
            <a:r>
              <a:rPr lang="en-IN" sz="2400" spc="-10" dirty="0">
                <a:solidFill>
                  <a:srgbClr val="7030A0"/>
                </a:solidFill>
                <a:latin typeface="Segoe UI" pitchFamily="34" charset="0"/>
                <a:ea typeface="Segoe UI" pitchFamily="34" charset="0"/>
                <a:cs typeface="Segoe UI" pitchFamily="34" charset="0"/>
              </a:rPr>
              <a:t>Networks</a:t>
            </a:r>
            <a:endParaRPr lang="en-IN" sz="2400" dirty="0">
              <a:solidFill>
                <a:srgbClr val="7030A0"/>
              </a:solidFill>
              <a:latin typeface="Segoe UI" pitchFamily="34" charset="0"/>
              <a:ea typeface="Segoe UI" pitchFamily="34" charset="0"/>
              <a:cs typeface="Segoe UI" pitchFamily="34" charset="0"/>
            </a:endParaRPr>
          </a:p>
          <a:p>
            <a:endParaRPr lang="en-IN" sz="20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5" name="Google Shape;95;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6" name="Google Shape;96;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7" name="Google Shape;97;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8" name="Google Shape;98;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9" name="Google Shape;99;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0" name="Google Shape;100;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1" name="Google Shape;101;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2" name="Google Shape;102;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03" name="Google Shape;103;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4" name="Google Shape;10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6" name="Google Shape;106;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07" name="Google Shape;107;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9"/>
          <p:cNvGrpSpPr/>
          <p:nvPr/>
        </p:nvGrpSpPr>
        <p:grpSpPr>
          <a:xfrm>
            <a:off x="47625" y="3819523"/>
            <a:ext cx="4124325" cy="3009898"/>
            <a:chOff x="47625" y="3819523"/>
            <a:chExt cx="4124325" cy="3009898"/>
          </a:xfrm>
        </p:grpSpPr>
        <p:pic>
          <p:nvPicPr>
            <p:cNvPr id="109" name="Google Shape;109;p9"/>
            <p:cNvPicPr preferRelativeResize="0"/>
            <p:nvPr/>
          </p:nvPicPr>
          <p:blipFill rotWithShape="1">
            <a:blip r:embed="rId4">
              <a:alphaModFix/>
            </a:blip>
            <a:srcRect/>
            <a:stretch/>
          </p:blipFill>
          <p:spPr>
            <a:xfrm>
              <a:off x="466725" y="6511925"/>
              <a:ext cx="3705225" cy="295275"/>
            </a:xfrm>
            <a:prstGeom prst="rect">
              <a:avLst/>
            </a:prstGeom>
            <a:noFill/>
            <a:ln>
              <a:noFill/>
            </a:ln>
          </p:spPr>
        </p:pic>
        <p:pic>
          <p:nvPicPr>
            <p:cNvPr id="110" name="Google Shape;110;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2" name="Title 1"/>
          <p:cNvSpPr>
            <a:spLocks noGrp="1"/>
          </p:cNvSpPr>
          <p:nvPr>
            <p:ph type="title"/>
          </p:nvPr>
        </p:nvSpPr>
        <p:spPr>
          <a:xfrm>
            <a:off x="558165" y="385444"/>
            <a:ext cx="9764395" cy="677108"/>
          </a:xfrm>
        </p:spPr>
        <p:txBody>
          <a:bodyPr/>
          <a:lstStyle/>
          <a:p>
            <a:r>
              <a:rPr lang="en-IN" sz="4400" b="0" spc="-150" dirty="0">
                <a:solidFill>
                  <a:srgbClr val="7030A0"/>
                </a:solidFill>
                <a:latin typeface="Arial"/>
                <a:cs typeface="Arial"/>
              </a:rPr>
              <a:t>Agenda</a:t>
            </a:r>
            <a:endParaRPr lang="en-IN" sz="1800" b="0" spc="-150" dirty="0">
              <a:solidFill>
                <a:srgbClr val="7030A0"/>
              </a:solidFill>
            </a:endParaRPr>
          </a:p>
        </p:txBody>
      </p:sp>
      <p:sp>
        <p:nvSpPr>
          <p:cNvPr id="3" name="Rectangle 2"/>
          <p:cNvSpPr/>
          <p:nvPr/>
        </p:nvSpPr>
        <p:spPr>
          <a:xfrm>
            <a:off x="2049780" y="1252895"/>
            <a:ext cx="7132320" cy="5119350"/>
          </a:xfrm>
          <a:prstGeom prst="rect">
            <a:avLst/>
          </a:prstGeom>
        </p:spPr>
        <p:txBody>
          <a:bodyPr wrap="square">
            <a:spAutoFit/>
          </a:bodyPr>
          <a:lstStyle/>
          <a:p>
            <a:pPr marL="335915" indent="-323215">
              <a:lnSpc>
                <a:spcPts val="5565"/>
              </a:lnSpc>
              <a:spcBef>
                <a:spcPts val="100"/>
              </a:spcBef>
              <a:buChar char="•"/>
              <a:tabLst>
                <a:tab pos="335915" algn="l"/>
              </a:tabLst>
            </a:pPr>
            <a:r>
              <a:rPr lang="en-IN" sz="2400" spc="-150" dirty="0">
                <a:solidFill>
                  <a:srgbClr val="002060"/>
                </a:solidFill>
                <a:latin typeface="Segoe UI" pitchFamily="34" charset="0"/>
                <a:ea typeface="Segoe UI" pitchFamily="34" charset="0"/>
                <a:cs typeface="Segoe UI" pitchFamily="34" charset="0"/>
              </a:rPr>
              <a:t>Problem Statement</a:t>
            </a:r>
          </a:p>
          <a:p>
            <a:pPr marL="335915" indent="-323215">
              <a:lnSpc>
                <a:spcPts val="5550"/>
              </a:lnSpc>
              <a:buChar char="•"/>
              <a:tabLst>
                <a:tab pos="335915" algn="l"/>
              </a:tabLst>
            </a:pPr>
            <a:r>
              <a:rPr lang="en-IN" sz="2400" spc="-150" dirty="0">
                <a:solidFill>
                  <a:srgbClr val="002060"/>
                </a:solidFill>
                <a:latin typeface="Segoe UI" pitchFamily="34" charset="0"/>
                <a:ea typeface="Segoe UI" pitchFamily="34" charset="0"/>
                <a:cs typeface="Segoe UI" pitchFamily="34" charset="0"/>
              </a:rPr>
              <a:t>Project Overview</a:t>
            </a:r>
          </a:p>
          <a:p>
            <a:pPr marL="335915" indent="-323215">
              <a:lnSpc>
                <a:spcPts val="5565"/>
              </a:lnSpc>
              <a:buChar char="•"/>
              <a:tabLst>
                <a:tab pos="335915" algn="l"/>
              </a:tabLst>
            </a:pPr>
            <a:r>
              <a:rPr lang="en-IN" sz="2400" spc="-150" dirty="0">
                <a:solidFill>
                  <a:srgbClr val="002060"/>
                </a:solidFill>
                <a:latin typeface="Segoe UI" pitchFamily="34" charset="0"/>
                <a:ea typeface="Segoe UI" pitchFamily="34" charset="0"/>
                <a:cs typeface="Segoe UI" pitchFamily="34" charset="0"/>
              </a:rPr>
              <a:t>End users</a:t>
            </a:r>
          </a:p>
          <a:p>
            <a:pPr marL="335915" indent="-323215">
              <a:lnSpc>
                <a:spcPts val="5565"/>
              </a:lnSpc>
              <a:spcBef>
                <a:spcPts val="45"/>
              </a:spcBef>
              <a:buChar char="•"/>
              <a:tabLst>
                <a:tab pos="335915" algn="l"/>
              </a:tabLst>
            </a:pPr>
            <a:r>
              <a:rPr lang="en-IN" sz="2400" spc="-150" dirty="0">
                <a:solidFill>
                  <a:srgbClr val="002060"/>
                </a:solidFill>
                <a:latin typeface="Segoe UI" pitchFamily="34" charset="0"/>
                <a:ea typeface="Segoe UI" pitchFamily="34" charset="0"/>
                <a:cs typeface="Segoe UI" pitchFamily="34" charset="0"/>
              </a:rPr>
              <a:t>My Solution and it's Value Propositions</a:t>
            </a:r>
          </a:p>
          <a:p>
            <a:pPr marL="335915" indent="-323215">
              <a:lnSpc>
                <a:spcPts val="5550"/>
              </a:lnSpc>
              <a:buChar char="•"/>
              <a:tabLst>
                <a:tab pos="335915" algn="l"/>
              </a:tabLst>
            </a:pPr>
            <a:r>
              <a:rPr lang="en-IN" sz="2400" spc="-150" dirty="0">
                <a:solidFill>
                  <a:srgbClr val="002060"/>
                </a:solidFill>
                <a:latin typeface="Segoe UI" pitchFamily="34" charset="0"/>
                <a:ea typeface="Segoe UI" pitchFamily="34" charset="0"/>
                <a:cs typeface="Segoe UI" pitchFamily="34" charset="0"/>
              </a:rPr>
              <a:t>The Wow in My Solution</a:t>
            </a:r>
          </a:p>
          <a:p>
            <a:pPr marL="335915" indent="-323215">
              <a:lnSpc>
                <a:spcPts val="5550"/>
              </a:lnSpc>
              <a:buChar char="•"/>
              <a:tabLst>
                <a:tab pos="335915" algn="l"/>
              </a:tabLst>
            </a:pPr>
            <a:r>
              <a:rPr lang="en-IN" sz="2400" spc="-150" dirty="0" err="1">
                <a:solidFill>
                  <a:srgbClr val="002060"/>
                </a:solidFill>
                <a:latin typeface="Segoe UI" pitchFamily="34" charset="0"/>
                <a:ea typeface="Segoe UI" pitchFamily="34" charset="0"/>
                <a:cs typeface="Segoe UI" pitchFamily="34" charset="0"/>
              </a:rPr>
              <a:t>Modeling</a:t>
            </a:r>
            <a:endParaRPr lang="en-IN" sz="2400" spc="-150" dirty="0">
              <a:solidFill>
                <a:srgbClr val="002060"/>
              </a:solidFill>
              <a:latin typeface="Segoe UI" pitchFamily="34" charset="0"/>
              <a:ea typeface="Segoe UI" pitchFamily="34" charset="0"/>
              <a:cs typeface="Segoe UI" pitchFamily="34" charset="0"/>
            </a:endParaRPr>
          </a:p>
          <a:p>
            <a:pPr marL="335915" indent="-323215">
              <a:lnSpc>
                <a:spcPts val="5565"/>
              </a:lnSpc>
              <a:buChar char="•"/>
              <a:tabLst>
                <a:tab pos="335915" algn="l"/>
              </a:tabLst>
            </a:pPr>
            <a:r>
              <a:rPr lang="en-IN" sz="2400" spc="-150" dirty="0">
                <a:solidFill>
                  <a:srgbClr val="002060"/>
                </a:solidFill>
                <a:latin typeface="Segoe UI" pitchFamily="34" charset="0"/>
                <a:ea typeface="Segoe UI" pitchFamily="34" charset="0"/>
                <a:cs typeface="Segoe UI" pitchFamily="34" charset="0"/>
              </a:rPr>
              <a:t>Result</a:t>
            </a:r>
            <a:endParaRPr lang="en-IN" sz="2400" spc="-150" dirty="0">
              <a:solidFill>
                <a:srgbClr val="00206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10"/>
          <p:cNvGrpSpPr/>
          <p:nvPr/>
        </p:nvGrpSpPr>
        <p:grpSpPr>
          <a:xfrm>
            <a:off x="8991600" y="2933700"/>
            <a:ext cx="2762250" cy="3257550"/>
            <a:chOff x="7991475" y="2933700"/>
            <a:chExt cx="2762250" cy="3257550"/>
          </a:xfrm>
        </p:grpSpPr>
        <p:sp>
          <p:nvSpPr>
            <p:cNvPr id="118" name="Google Shape;11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9" name="Google Shape;11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0" name="Google Shape;120;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10"/>
          <p:cNvSpPr txBox="1">
            <a:spLocks noGrp="1"/>
          </p:cNvSpPr>
          <p:nvPr>
            <p:ph type="title"/>
          </p:nvPr>
        </p:nvSpPr>
        <p:spPr>
          <a:xfrm>
            <a:off x="701992" y="533401"/>
            <a:ext cx="6019165" cy="693770"/>
          </a:xfrm>
          <a:prstGeom prst="rect">
            <a:avLst/>
          </a:prstGeom>
          <a:noFill/>
          <a:ln>
            <a:noFill/>
          </a:ln>
        </p:spPr>
        <p:txBody>
          <a:bodyPr spcFirstLastPara="1" wrap="square" lIns="0" tIns="16500" rIns="0" bIns="0" anchor="t" anchorCtr="0">
            <a:spAutoFit/>
          </a:bodyPr>
          <a:lstStyle/>
          <a:p>
            <a:pPr lvl="0"/>
            <a:r>
              <a:rPr lang="en-IN" sz="4400" b="0" spc="-150" dirty="0">
                <a:solidFill>
                  <a:srgbClr val="7030A0"/>
                </a:solidFill>
                <a:latin typeface="Arial"/>
                <a:cs typeface="Arial"/>
              </a:rPr>
              <a:t>Problem Statement</a:t>
            </a:r>
            <a:endParaRPr sz="4250" b="0" spc="-150" dirty="0">
              <a:solidFill>
                <a:srgbClr val="7030A0"/>
              </a:solidFill>
            </a:endParaRPr>
          </a:p>
        </p:txBody>
      </p:sp>
      <p:pic>
        <p:nvPicPr>
          <p:cNvPr id="123" name="Google Shape;123;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4" name="Google Shape;124;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2" name="Rectangle 1"/>
          <p:cNvSpPr/>
          <p:nvPr/>
        </p:nvSpPr>
        <p:spPr>
          <a:xfrm>
            <a:off x="614680" y="2112427"/>
            <a:ext cx="8097520" cy="3108543"/>
          </a:xfrm>
          <a:prstGeom prst="rect">
            <a:avLst/>
          </a:prstGeom>
        </p:spPr>
        <p:txBody>
          <a:bodyPr wrap="square">
            <a:spAutoFit/>
          </a:bodyPr>
          <a:lstStyle/>
          <a:p>
            <a:pPr marL="12700" marR="5080" algn="just">
              <a:lnSpc>
                <a:spcPct val="100299"/>
              </a:lnSpc>
              <a:spcBef>
                <a:spcPts val="95"/>
              </a:spcBef>
            </a:pPr>
            <a:r>
              <a:rPr lang="en-IN" sz="2800" spc="-150" dirty="0">
                <a:solidFill>
                  <a:srgbClr val="002060"/>
                </a:solidFill>
                <a:latin typeface="Segoe UI" pitchFamily="34" charset="0"/>
                <a:ea typeface="Segoe UI" pitchFamily="34" charset="0"/>
                <a:cs typeface="Segoe UI" pitchFamily="34" charset="0"/>
              </a:rPr>
              <a:t>Develop a GAN model to generate realistic images from textual descriptions. Given a dataset of paired descriptions and images, train the  model  to  translate  text  inputs  into  </a:t>
            </a:r>
            <a:r>
              <a:rPr lang="en-IN" sz="2800" spc="-150" dirty="0" smtClean="0">
                <a:solidFill>
                  <a:srgbClr val="002060"/>
                </a:solidFill>
                <a:latin typeface="Segoe UI" pitchFamily="34" charset="0"/>
                <a:ea typeface="Segoe UI" pitchFamily="34" charset="0"/>
                <a:cs typeface="Segoe UI" pitchFamily="34" charset="0"/>
              </a:rPr>
              <a:t>corresponding visual representations. Evaluate  the  </a:t>
            </a:r>
            <a:r>
              <a:rPr lang="en-IN" sz="2800" spc="-150" dirty="0">
                <a:solidFill>
                  <a:srgbClr val="002060"/>
                </a:solidFill>
                <a:latin typeface="Segoe UI" pitchFamily="34" charset="0"/>
                <a:ea typeface="Segoe UI" pitchFamily="34" charset="0"/>
                <a:cs typeface="Segoe UI" pitchFamily="34" charset="0"/>
              </a:rPr>
              <a:t>model's  performance  in  producing high-quality  images  that  accurately  reﬂect  the  provided  textual input.</a:t>
            </a:r>
            <a:endParaRPr lang="en-IN" sz="2800" spc="-150" dirty="0">
              <a:solidFill>
                <a:srgbClr val="00206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11"/>
          <p:cNvGrpSpPr/>
          <p:nvPr/>
        </p:nvGrpSpPr>
        <p:grpSpPr>
          <a:xfrm>
            <a:off x="8658225" y="2647950"/>
            <a:ext cx="3533775" cy="3810000"/>
            <a:chOff x="8658225" y="2647950"/>
            <a:chExt cx="3533775" cy="3810000"/>
          </a:xfrm>
        </p:grpSpPr>
        <p:sp>
          <p:nvSpPr>
            <p:cNvPr id="130" name="Google Shape;130;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1" name="Google Shape;131;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32" name="Google Shape;132;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pic>
        <p:nvPicPr>
          <p:cNvPr id="135" name="Google Shape;135;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6" name="Google Shape;136;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2" name="Title 1"/>
          <p:cNvSpPr>
            <a:spLocks noGrp="1"/>
          </p:cNvSpPr>
          <p:nvPr>
            <p:ph type="title"/>
          </p:nvPr>
        </p:nvSpPr>
        <p:spPr>
          <a:xfrm>
            <a:off x="558165" y="385444"/>
            <a:ext cx="9764395" cy="738664"/>
          </a:xfrm>
        </p:spPr>
        <p:txBody>
          <a:bodyPr/>
          <a:lstStyle/>
          <a:p>
            <a:r>
              <a:rPr lang="en-IN" b="0" spc="-150" dirty="0">
                <a:solidFill>
                  <a:srgbClr val="7030A0"/>
                </a:solidFill>
                <a:latin typeface="Arial"/>
                <a:cs typeface="Arial"/>
              </a:rPr>
              <a:t>Problem Overview</a:t>
            </a:r>
            <a:endParaRPr lang="en-IN" b="0" spc="-150" dirty="0">
              <a:solidFill>
                <a:srgbClr val="7030A0"/>
              </a:solidFill>
            </a:endParaRPr>
          </a:p>
        </p:txBody>
      </p:sp>
      <p:sp>
        <p:nvSpPr>
          <p:cNvPr id="11" name="Rectangle 10"/>
          <p:cNvSpPr/>
          <p:nvPr/>
        </p:nvSpPr>
        <p:spPr>
          <a:xfrm>
            <a:off x="459105" y="1582142"/>
            <a:ext cx="8097520" cy="3970318"/>
          </a:xfrm>
          <a:prstGeom prst="rect">
            <a:avLst/>
          </a:prstGeom>
        </p:spPr>
        <p:txBody>
          <a:bodyPr wrap="square">
            <a:spAutoFit/>
          </a:bodyPr>
          <a:lstStyle/>
          <a:p>
            <a:pPr marL="12700" marR="5080" algn="just">
              <a:lnSpc>
                <a:spcPct val="100299"/>
              </a:lnSpc>
              <a:spcBef>
                <a:spcPts val="100"/>
              </a:spcBef>
            </a:pPr>
            <a:r>
              <a:rPr lang="en-IN" sz="2800" spc="-150" dirty="0">
                <a:solidFill>
                  <a:srgbClr val="002060"/>
                </a:solidFill>
                <a:latin typeface="Segoe UI" pitchFamily="34" charset="0"/>
                <a:ea typeface="Segoe UI" pitchFamily="34" charset="0"/>
                <a:cs typeface="Segoe UI" pitchFamily="34" charset="0"/>
              </a:rPr>
              <a:t>This project aims to develop a text-to-image generation system using Generative Adversarial Networks (GANs). Leveraging a dataset of paired  textual  descriptions  and  images,  the  GAN  model  will  be trained to generate realistic images based on input text. The system will  undergo  evaluation  to  ensure  the  fidelity  and  quality  of generated images. The ultimate goal is to create a robust and efficient tool capable of translating textual descriptions into visually accurate representations</a:t>
            </a:r>
            <a:r>
              <a:rPr lang="en-IN" sz="2800" spc="-150" dirty="0">
                <a:solidFill>
                  <a:srgbClr val="002060"/>
                </a:solidFill>
                <a:latin typeface="Times New Roman"/>
                <a:cs typeface="Times New Roman"/>
              </a:rPr>
              <a:t>.</a:t>
            </a:r>
            <a:endParaRPr lang="en-IN" sz="2800" spc="-150" dirty="0">
              <a:solidFill>
                <a:srgbClr val="002060"/>
              </a:solidFill>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5" name="Google Shape;145;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6" name="Google Shape;146;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2" name="Title 1"/>
          <p:cNvSpPr>
            <a:spLocks noGrp="1"/>
          </p:cNvSpPr>
          <p:nvPr>
            <p:ph type="title"/>
          </p:nvPr>
        </p:nvSpPr>
        <p:spPr>
          <a:xfrm>
            <a:off x="558165" y="385444"/>
            <a:ext cx="9764395" cy="738664"/>
          </a:xfrm>
        </p:spPr>
        <p:txBody>
          <a:bodyPr/>
          <a:lstStyle/>
          <a:p>
            <a:r>
              <a:rPr lang="en-IN" sz="4400" b="0" spc="-150" dirty="0">
                <a:solidFill>
                  <a:srgbClr val="7030A0"/>
                </a:solidFill>
                <a:latin typeface="Arial"/>
                <a:cs typeface="Arial"/>
              </a:rPr>
              <a:t>End</a:t>
            </a:r>
            <a:r>
              <a:rPr lang="en-IN" b="0" spc="-150" dirty="0">
                <a:solidFill>
                  <a:srgbClr val="7030A0"/>
                </a:solidFill>
                <a:latin typeface="Arial"/>
                <a:cs typeface="Arial"/>
              </a:rPr>
              <a:t> Users</a:t>
            </a:r>
            <a:endParaRPr lang="en-IN" b="0" spc="-150" dirty="0">
              <a:solidFill>
                <a:srgbClr val="7030A0"/>
              </a:solidFill>
            </a:endParaRPr>
          </a:p>
        </p:txBody>
      </p:sp>
      <p:sp>
        <p:nvSpPr>
          <p:cNvPr id="10" name="Rectangle 9"/>
          <p:cNvSpPr/>
          <p:nvPr/>
        </p:nvSpPr>
        <p:spPr>
          <a:xfrm>
            <a:off x="459104" y="1500862"/>
            <a:ext cx="9680576" cy="4735014"/>
          </a:xfrm>
          <a:prstGeom prst="rect">
            <a:avLst/>
          </a:prstGeom>
        </p:spPr>
        <p:txBody>
          <a:bodyPr wrap="square">
            <a:spAutoFit/>
          </a:bodyPr>
          <a:lstStyle/>
          <a:p>
            <a:pPr marL="12700">
              <a:spcBef>
                <a:spcPts val="780"/>
              </a:spcBef>
            </a:pPr>
            <a:r>
              <a:rPr lang="en-IN" sz="2000" spc="-150" dirty="0">
                <a:solidFill>
                  <a:schemeClr val="accent6">
                    <a:lumMod val="75000"/>
                  </a:schemeClr>
                </a:solidFill>
                <a:latin typeface="Segoe UI" pitchFamily="34" charset="0"/>
                <a:ea typeface="Segoe UI" pitchFamily="34" charset="0"/>
                <a:cs typeface="Segoe UI" pitchFamily="34" charset="0"/>
              </a:rPr>
              <a:t>Content </a:t>
            </a:r>
            <a:r>
              <a:rPr lang="en-IN" sz="2000" spc="-150" dirty="0" smtClean="0">
                <a:solidFill>
                  <a:schemeClr val="accent6">
                    <a:lumMod val="75000"/>
                  </a:schemeClr>
                </a:solidFill>
                <a:latin typeface="Segoe UI" pitchFamily="34" charset="0"/>
                <a:ea typeface="Segoe UI" pitchFamily="34" charset="0"/>
                <a:cs typeface="Segoe UI" pitchFamily="34" charset="0"/>
              </a:rPr>
              <a:t>Creators:</a:t>
            </a:r>
          </a:p>
          <a:p>
            <a:pPr marL="446405" marR="5715" algn="just">
              <a:lnSpc>
                <a:spcPts val="3829"/>
              </a:lnSpc>
              <a:spcBef>
                <a:spcPts val="785"/>
              </a:spcBef>
            </a:pPr>
            <a:r>
              <a:rPr lang="en-IN" sz="2000" spc="-150" dirty="0" smtClean="0">
                <a:solidFill>
                  <a:srgbClr val="002060"/>
                </a:solidFill>
                <a:latin typeface="Segoe UI" pitchFamily="34" charset="0"/>
                <a:ea typeface="Segoe UI" pitchFamily="34" charset="0"/>
                <a:cs typeface="Segoe UI" pitchFamily="34" charset="0"/>
              </a:rPr>
              <a:t>Authors, journalists, and storytellers can utilize the text-to-image generation system to visualize their narratives, articles, or stories, enhancing their engagement and impact.</a:t>
            </a:r>
          </a:p>
          <a:p>
            <a:pPr marL="27305">
              <a:spcBef>
                <a:spcPts val="990"/>
              </a:spcBef>
            </a:pPr>
            <a:r>
              <a:rPr lang="en-IN" sz="2000" spc="-150" dirty="0" smtClean="0">
                <a:solidFill>
                  <a:schemeClr val="accent6">
                    <a:lumMod val="75000"/>
                  </a:schemeClr>
                </a:solidFill>
                <a:latin typeface="Segoe UI" pitchFamily="34" charset="0"/>
                <a:ea typeface="Segoe UI" pitchFamily="34" charset="0"/>
                <a:cs typeface="Segoe UI" pitchFamily="34" charset="0"/>
              </a:rPr>
              <a:t>Designers </a:t>
            </a:r>
            <a:r>
              <a:rPr lang="en-IN" sz="2000" spc="-150" dirty="0">
                <a:solidFill>
                  <a:schemeClr val="accent6">
                    <a:lumMod val="75000"/>
                  </a:schemeClr>
                </a:solidFill>
                <a:latin typeface="Segoe UI" pitchFamily="34" charset="0"/>
                <a:ea typeface="Segoe UI" pitchFamily="34" charset="0"/>
                <a:cs typeface="Segoe UI" pitchFamily="34" charset="0"/>
              </a:rPr>
              <a:t>and Artists:</a:t>
            </a:r>
          </a:p>
          <a:p>
            <a:pPr marL="446405" marR="5080" algn="just">
              <a:lnSpc>
                <a:spcPts val="3829"/>
              </a:lnSpc>
              <a:spcBef>
                <a:spcPts val="450"/>
              </a:spcBef>
            </a:pPr>
            <a:r>
              <a:rPr lang="en-IN" sz="2000" spc="-150" dirty="0">
                <a:solidFill>
                  <a:srgbClr val="002060"/>
                </a:solidFill>
                <a:latin typeface="Segoe UI" pitchFamily="34" charset="0"/>
                <a:ea typeface="Segoe UI" pitchFamily="34" charset="0"/>
                <a:cs typeface="Segoe UI" pitchFamily="34" charset="0"/>
              </a:rPr>
              <a:t>Graphic designers, illustrators, and artists can benefit from the system to quickly generate visual concepts and prototypes based on textual descriptions, aiding in their creative process.</a:t>
            </a:r>
          </a:p>
          <a:p>
            <a:pPr marL="41910">
              <a:spcBef>
                <a:spcPts val="425"/>
              </a:spcBef>
            </a:pPr>
            <a:r>
              <a:rPr lang="en-IN" sz="2000" spc="-150" dirty="0">
                <a:solidFill>
                  <a:schemeClr val="accent6">
                    <a:lumMod val="75000"/>
                  </a:schemeClr>
                </a:solidFill>
                <a:latin typeface="Segoe UI" pitchFamily="34" charset="0"/>
                <a:ea typeface="Segoe UI" pitchFamily="34" charset="0"/>
                <a:cs typeface="Segoe UI" pitchFamily="34" charset="0"/>
              </a:rPr>
              <a:t>Educators:</a:t>
            </a:r>
          </a:p>
          <a:p>
            <a:pPr marL="446405" marR="5080" algn="just">
              <a:lnSpc>
                <a:spcPts val="3829"/>
              </a:lnSpc>
              <a:spcBef>
                <a:spcPts val="215"/>
              </a:spcBef>
            </a:pPr>
            <a:r>
              <a:rPr lang="en-IN" sz="2000" spc="-150" dirty="0">
                <a:solidFill>
                  <a:srgbClr val="002060"/>
                </a:solidFill>
                <a:latin typeface="Segoe UI" pitchFamily="34" charset="0"/>
                <a:ea typeface="Segoe UI" pitchFamily="34" charset="0"/>
                <a:cs typeface="Segoe UI" pitchFamily="34" charset="0"/>
              </a:rPr>
              <a:t>Teachers and educators can employ the system to create visual aids and illustrations for educational materials, improving the effectiveness of teaching and learning through multimedia content.</a:t>
            </a:r>
            <a:endParaRPr lang="en-IN" sz="2000" spc="-150" dirty="0">
              <a:solidFill>
                <a:srgbClr val="00206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3"/>
          <p:cNvPicPr preferRelativeResize="0"/>
          <p:nvPr/>
        </p:nvPicPr>
        <p:blipFill rotWithShape="1">
          <a:blip r:embed="rId3">
            <a:alphaModFix/>
          </a:blip>
          <a:srcRect/>
          <a:stretch/>
        </p:blipFill>
        <p:spPr>
          <a:xfrm>
            <a:off x="0" y="1476375"/>
            <a:ext cx="2695574" cy="3248025"/>
          </a:xfrm>
          <a:prstGeom prst="rect">
            <a:avLst/>
          </a:prstGeom>
          <a:noFill/>
          <a:ln>
            <a:noFill/>
          </a:ln>
        </p:spPr>
      </p:pic>
      <p:pic>
        <p:nvPicPr>
          <p:cNvPr id="156" name="Google Shape;156;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57" name="Google Shape;157;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2" name="Title 1"/>
          <p:cNvSpPr>
            <a:spLocks noGrp="1"/>
          </p:cNvSpPr>
          <p:nvPr>
            <p:ph type="title"/>
          </p:nvPr>
        </p:nvSpPr>
        <p:spPr>
          <a:xfrm>
            <a:off x="558165" y="385444"/>
            <a:ext cx="9764395" cy="677108"/>
          </a:xfrm>
        </p:spPr>
        <p:txBody>
          <a:bodyPr/>
          <a:lstStyle/>
          <a:p>
            <a:r>
              <a:rPr lang="en-IN" sz="4400" b="0" spc="-150" dirty="0">
                <a:solidFill>
                  <a:srgbClr val="7030A0"/>
                </a:solidFill>
                <a:latin typeface="Segoe UI" pitchFamily="34" charset="0"/>
                <a:ea typeface="Segoe UI" pitchFamily="34" charset="0"/>
                <a:cs typeface="Segoe UI" pitchFamily="34" charset="0"/>
              </a:rPr>
              <a:t>My Solution and its Value Propositions</a:t>
            </a:r>
          </a:p>
        </p:txBody>
      </p:sp>
      <p:sp>
        <p:nvSpPr>
          <p:cNvPr id="4" name="Rectangle 3"/>
          <p:cNvSpPr/>
          <p:nvPr/>
        </p:nvSpPr>
        <p:spPr>
          <a:xfrm>
            <a:off x="2819400" y="1695450"/>
            <a:ext cx="7736840" cy="3685624"/>
          </a:xfrm>
          <a:prstGeom prst="rect">
            <a:avLst/>
          </a:prstGeom>
        </p:spPr>
        <p:txBody>
          <a:bodyPr wrap="square">
            <a:spAutoFit/>
          </a:bodyPr>
          <a:lstStyle/>
          <a:p>
            <a:pPr marL="12700" marR="6350" algn="just">
              <a:spcBef>
                <a:spcPts val="100"/>
              </a:spcBef>
            </a:pPr>
            <a:r>
              <a:rPr lang="en-IN" sz="2400" spc="-150" dirty="0">
                <a:solidFill>
                  <a:schemeClr val="accent6">
                    <a:lumMod val="75000"/>
                  </a:schemeClr>
                </a:solidFill>
                <a:latin typeface="Segoe UI" pitchFamily="34" charset="0"/>
                <a:ea typeface="Segoe UI" pitchFamily="34" charset="0"/>
                <a:cs typeface="Segoe UI" pitchFamily="34" charset="0"/>
              </a:rPr>
              <a:t>Solution: </a:t>
            </a:r>
            <a:r>
              <a:rPr lang="en-IN" sz="2400" spc="-150" dirty="0">
                <a:solidFill>
                  <a:srgbClr val="002060"/>
                </a:solidFill>
                <a:latin typeface="Segoe UI" pitchFamily="34" charset="0"/>
                <a:ea typeface="Segoe UI" pitchFamily="34" charset="0"/>
                <a:cs typeface="Segoe UI" pitchFamily="34" charset="0"/>
              </a:rPr>
              <a:t>is a state-of-the-art text-to-image generation system powered by advanced Generative Adversarial Networks (GANs). Leveraging </a:t>
            </a:r>
            <a:r>
              <a:rPr lang="en-IN" sz="2400" spc="-150" dirty="0" smtClean="0">
                <a:solidFill>
                  <a:srgbClr val="002060"/>
                </a:solidFill>
                <a:latin typeface="Segoe UI" pitchFamily="34" charset="0"/>
                <a:ea typeface="Segoe UI" pitchFamily="34" charset="0"/>
                <a:cs typeface="Segoe UI" pitchFamily="34" charset="0"/>
              </a:rPr>
              <a:t>cutting-edge neural </a:t>
            </a:r>
            <a:r>
              <a:rPr lang="en-IN" sz="2400" spc="-150" dirty="0">
                <a:solidFill>
                  <a:srgbClr val="002060"/>
                </a:solidFill>
                <a:latin typeface="Segoe UI" pitchFamily="34" charset="0"/>
                <a:ea typeface="Segoe UI" pitchFamily="34" charset="0"/>
                <a:cs typeface="Segoe UI" pitchFamily="34" charset="0"/>
              </a:rPr>
              <a:t>network and deep learning techniques, our system translates textual descriptions into highly realistic and visually accurate images.</a:t>
            </a:r>
          </a:p>
          <a:p>
            <a:pPr marL="51435" marR="5080" algn="just">
              <a:lnSpc>
                <a:spcPct val="99800"/>
              </a:lnSpc>
              <a:spcBef>
                <a:spcPts val="2095"/>
              </a:spcBef>
            </a:pPr>
            <a:r>
              <a:rPr lang="en-IN" sz="2400" spc="-150" dirty="0">
                <a:solidFill>
                  <a:schemeClr val="accent6">
                    <a:lumMod val="75000"/>
                  </a:schemeClr>
                </a:solidFill>
                <a:latin typeface="Segoe UI" pitchFamily="34" charset="0"/>
                <a:ea typeface="Segoe UI" pitchFamily="34" charset="0"/>
                <a:cs typeface="Segoe UI" pitchFamily="34" charset="0"/>
              </a:rPr>
              <a:t>Value: </a:t>
            </a:r>
            <a:r>
              <a:rPr lang="en-IN" sz="2400" spc="-150" dirty="0">
                <a:solidFill>
                  <a:srgbClr val="002060"/>
                </a:solidFill>
                <a:latin typeface="Segoe UI" pitchFamily="34" charset="0"/>
                <a:ea typeface="Segoe UI" pitchFamily="34" charset="0"/>
                <a:cs typeface="Segoe UI" pitchFamily="34" charset="0"/>
              </a:rPr>
              <a:t>Efficiency of our system streamlines the process of generating images from textual descriptions, saving users valuable time and resources compared to traditional manual image creation methods</a:t>
            </a:r>
            <a:r>
              <a:rPr lang="en-IN" sz="2400" spc="-150" dirty="0">
                <a:solidFill>
                  <a:srgbClr val="7030A0"/>
                </a:solidFill>
                <a:latin typeface="Segoe UI" pitchFamily="34" charset="0"/>
                <a:ea typeface="Segoe UI" pitchFamily="34" charset="0"/>
                <a:cs typeface="Segoe UI" pitchFamily="34" charset="0"/>
              </a:rPr>
              <a:t>.</a:t>
            </a:r>
            <a:endParaRPr lang="en-IN" sz="2400" spc="-150" dirty="0">
              <a:solidFill>
                <a:srgbClr val="7030A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66" name="Google Shape;166;p14"/>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68" name="Google Shape;168;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2" name="Title 1"/>
          <p:cNvSpPr>
            <a:spLocks noGrp="1"/>
          </p:cNvSpPr>
          <p:nvPr>
            <p:ph type="title"/>
          </p:nvPr>
        </p:nvSpPr>
        <p:spPr>
          <a:xfrm>
            <a:off x="558165" y="385444"/>
            <a:ext cx="9764395" cy="677108"/>
          </a:xfrm>
        </p:spPr>
        <p:txBody>
          <a:bodyPr/>
          <a:lstStyle/>
          <a:p>
            <a:r>
              <a:rPr lang="en-IN" sz="4400" b="0" spc="-150" dirty="0">
                <a:solidFill>
                  <a:srgbClr val="7030A0"/>
                </a:solidFill>
                <a:latin typeface="Segoe UI" pitchFamily="34" charset="0"/>
                <a:ea typeface="Segoe UI" pitchFamily="34" charset="0"/>
                <a:cs typeface="Segoe UI" pitchFamily="34" charset="0"/>
              </a:rPr>
              <a:t>The Wow in My Solution</a:t>
            </a:r>
          </a:p>
        </p:txBody>
      </p:sp>
      <p:sp>
        <p:nvSpPr>
          <p:cNvPr id="10" name="Rectangle 9"/>
          <p:cNvSpPr/>
          <p:nvPr/>
        </p:nvSpPr>
        <p:spPr>
          <a:xfrm>
            <a:off x="2308224" y="1817068"/>
            <a:ext cx="8207375" cy="3539430"/>
          </a:xfrm>
          <a:prstGeom prst="rect">
            <a:avLst/>
          </a:prstGeom>
        </p:spPr>
        <p:txBody>
          <a:bodyPr wrap="square">
            <a:spAutoFit/>
          </a:bodyPr>
          <a:lstStyle/>
          <a:p>
            <a:pPr marL="12700" marR="5080" algn="just">
              <a:spcBef>
                <a:spcPts val="100"/>
              </a:spcBef>
            </a:pPr>
            <a:r>
              <a:rPr lang="en-IN" sz="2800" spc="-150" dirty="0">
                <a:solidFill>
                  <a:srgbClr val="002060"/>
                </a:solidFill>
                <a:latin typeface="Segoe UI" pitchFamily="34" charset="0"/>
                <a:ea typeface="Segoe UI" pitchFamily="34" charset="0"/>
                <a:cs typeface="Segoe UI" pitchFamily="34" charset="0"/>
              </a:rPr>
              <a:t>Harnessing cutting-edge AI, our solution transforms text into stunning, lifelike  images,  transcending  traditional  boundaries  of  image generation. With seamless integration and intuitive user experience, it empowers users to effortlessly create captivating visuals from mere words. Its ability to capture intricate details and nuances astonishes users, revolutionizing their creative workﬂows and unleashing endless possibilities.</a:t>
            </a:r>
            <a:endParaRPr lang="en-IN" sz="2800" spc="-150" dirty="0">
              <a:solidFill>
                <a:srgbClr val="00206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6" name="Google Shape;176;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8" name="Google Shape;178;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79" name="Google Shape;179;p15"/>
          <p:cNvSpPr txBox="1">
            <a:spLocks noGrp="1"/>
          </p:cNvSpPr>
          <p:nvPr>
            <p:ph type="ctrTitle"/>
          </p:nvPr>
        </p:nvSpPr>
        <p:spPr>
          <a:xfrm>
            <a:off x="739774" y="291147"/>
            <a:ext cx="3303905"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spc="-150" dirty="0" smtClean="0">
                <a:solidFill>
                  <a:srgbClr val="7030A0"/>
                </a:solidFill>
                <a:latin typeface="Segoe UI" pitchFamily="34" charset="0"/>
                <a:ea typeface="Segoe UI" pitchFamily="34" charset="0"/>
                <a:cs typeface="Segoe UI" pitchFamily="34" charset="0"/>
              </a:rPr>
              <a:t>MODELING</a:t>
            </a:r>
            <a:endParaRPr sz="4400" b="0" spc="-150" dirty="0">
              <a:solidFill>
                <a:srgbClr val="7030A0"/>
              </a:solidFill>
              <a:latin typeface="Segoe UI" pitchFamily="34" charset="0"/>
              <a:ea typeface="Segoe UI" pitchFamily="34" charset="0"/>
              <a:cs typeface="Segoe UI"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555" y="2559130"/>
            <a:ext cx="7031354" cy="3615957"/>
          </a:xfrm>
          <a:prstGeom prst="rect">
            <a:avLst/>
          </a:prstGeom>
        </p:spPr>
      </p:pic>
      <p:sp>
        <p:nvSpPr>
          <p:cNvPr id="4" name="TextBox 3"/>
          <p:cNvSpPr txBox="1"/>
          <p:nvPr/>
        </p:nvSpPr>
        <p:spPr>
          <a:xfrm>
            <a:off x="3048000" y="1351278"/>
            <a:ext cx="4916731" cy="584775"/>
          </a:xfrm>
          <a:prstGeom prst="rect">
            <a:avLst/>
          </a:prstGeom>
          <a:noFill/>
        </p:spPr>
        <p:txBody>
          <a:bodyPr wrap="none" rtlCol="0">
            <a:spAutoFit/>
          </a:bodyPr>
          <a:lstStyle/>
          <a:p>
            <a:r>
              <a:rPr lang="en-US" sz="3200" spc="-150" dirty="0" smtClean="0">
                <a:solidFill>
                  <a:srgbClr val="002060"/>
                </a:solidFill>
                <a:latin typeface="Segoe UI" pitchFamily="34" charset="0"/>
                <a:ea typeface="Segoe UI" pitchFamily="34" charset="0"/>
                <a:cs typeface="Segoe UI" pitchFamily="34" charset="0"/>
              </a:rPr>
              <a:t>Deep Neural Network Model</a:t>
            </a:r>
            <a:endParaRPr lang="en-IN" sz="3200" spc="-150" dirty="0">
              <a:solidFill>
                <a:srgbClr val="00206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502</Words>
  <Application>Microsoft Office PowerPoint</Application>
  <PresentationFormat>Custom</PresentationFormat>
  <Paragraphs>51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Agenda</vt:lpstr>
      <vt:lpstr>Problem Statement</vt:lpstr>
      <vt:lpstr>Problem Overview</vt:lpstr>
      <vt:lpstr>End Users</vt:lpstr>
      <vt:lpstr>My Solution and its Value Propositions</vt:lpstr>
      <vt:lpstr>The Wow in My Solution</vt:lpstr>
      <vt:lpstr>MODELING</vt:lpstr>
      <vt:lpstr>Application</vt:lpstr>
      <vt:lpstr>Result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2021PITIT185</cp:lastModifiedBy>
  <cp:revision>8</cp:revision>
  <dcterms:modified xsi:type="dcterms:W3CDTF">2024-04-02T09:18:42Z</dcterms:modified>
</cp:coreProperties>
</file>