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8" r:id="rId2"/>
    <p:sldId id="329" r:id="rId3"/>
    <p:sldId id="334" r:id="rId4"/>
    <p:sldId id="331" r:id="rId5"/>
    <p:sldId id="332" r:id="rId6"/>
    <p:sldId id="333" r:id="rId7"/>
    <p:sldId id="335" r:id="rId8"/>
    <p:sldId id="337" r:id="rId9"/>
    <p:sldId id="338" r:id="rId10"/>
    <p:sldId id="342" r:id="rId11"/>
    <p:sldId id="339" r:id="rId12"/>
    <p:sldId id="340" r:id="rId13"/>
    <p:sldId id="341" r:id="rId14"/>
    <p:sldId id="343" r:id="rId15"/>
    <p:sldId id="344" r:id="rId16"/>
    <p:sldId id="345" r:id="rId17"/>
    <p:sldId id="346" r:id="rId18"/>
    <p:sldId id="355" r:id="rId19"/>
    <p:sldId id="347" r:id="rId20"/>
    <p:sldId id="348" r:id="rId21"/>
    <p:sldId id="356" r:id="rId22"/>
    <p:sldId id="349" r:id="rId23"/>
    <p:sldId id="357" r:id="rId24"/>
    <p:sldId id="350" r:id="rId25"/>
    <p:sldId id="351" r:id="rId26"/>
    <p:sldId id="352" r:id="rId27"/>
    <p:sldId id="353" r:id="rId28"/>
    <p:sldId id="358" r:id="rId29"/>
    <p:sldId id="26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38" autoAdjust="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pPr/>
              <a:t>4/28/2020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pPr/>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8</a:t>
            </a:fld>
            <a:endParaRPr lang="en-US"/>
          </a:p>
        </p:txBody>
      </p:sp>
    </p:spTree>
    <p:extLst>
      <p:ext uri="{BB962C8B-B14F-4D97-AF65-F5344CB8AC3E}">
        <p14:creationId xmlns:p14="http://schemas.microsoft.com/office/powerpoint/2010/main" val="423042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19</a:t>
            </a:fld>
            <a:endParaRPr lang="en-US"/>
          </a:p>
        </p:txBody>
      </p:sp>
    </p:spTree>
    <p:extLst>
      <p:ext uri="{BB962C8B-B14F-4D97-AF65-F5344CB8AC3E}">
        <p14:creationId xmlns:p14="http://schemas.microsoft.com/office/powerpoint/2010/main" val="1960479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22</a:t>
            </a:fld>
            <a:endParaRPr lang="en-US"/>
          </a:p>
        </p:txBody>
      </p:sp>
    </p:spTree>
    <p:extLst>
      <p:ext uri="{BB962C8B-B14F-4D97-AF65-F5344CB8AC3E}">
        <p14:creationId xmlns:p14="http://schemas.microsoft.com/office/powerpoint/2010/main" val="17929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9</a:t>
            </a:fld>
            <a:endParaRPr lang="en-US"/>
          </a:p>
        </p:txBody>
      </p:sp>
    </p:spTree>
    <p:extLst>
      <p:ext uri="{BB962C8B-B14F-4D97-AF65-F5344CB8AC3E}">
        <p14:creationId xmlns:p14="http://schemas.microsoft.com/office/powerpoint/2010/main" val="270118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10</a:t>
            </a:fld>
            <a:endParaRPr lang="en-US"/>
          </a:p>
        </p:txBody>
      </p:sp>
    </p:spTree>
    <p:extLst>
      <p:ext uri="{BB962C8B-B14F-4D97-AF65-F5344CB8AC3E}">
        <p14:creationId xmlns:p14="http://schemas.microsoft.com/office/powerpoint/2010/main" val="1044142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11</a:t>
            </a:fld>
            <a:endParaRPr lang="en-US"/>
          </a:p>
        </p:txBody>
      </p:sp>
    </p:spTree>
    <p:extLst>
      <p:ext uri="{BB962C8B-B14F-4D97-AF65-F5344CB8AC3E}">
        <p14:creationId xmlns:p14="http://schemas.microsoft.com/office/powerpoint/2010/main" val="1402438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12</a:t>
            </a:fld>
            <a:endParaRPr lang="en-US"/>
          </a:p>
        </p:txBody>
      </p:sp>
    </p:spTree>
    <p:extLst>
      <p:ext uri="{BB962C8B-B14F-4D97-AF65-F5344CB8AC3E}">
        <p14:creationId xmlns:p14="http://schemas.microsoft.com/office/powerpoint/2010/main" val="318369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13</a:t>
            </a:fld>
            <a:endParaRPr lang="en-US"/>
          </a:p>
        </p:txBody>
      </p:sp>
    </p:spTree>
    <p:extLst>
      <p:ext uri="{BB962C8B-B14F-4D97-AF65-F5344CB8AC3E}">
        <p14:creationId xmlns:p14="http://schemas.microsoft.com/office/powerpoint/2010/main" val="747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14</a:t>
            </a:fld>
            <a:endParaRPr lang="en-US"/>
          </a:p>
        </p:txBody>
      </p:sp>
    </p:spTree>
    <p:extLst>
      <p:ext uri="{BB962C8B-B14F-4D97-AF65-F5344CB8AC3E}">
        <p14:creationId xmlns:p14="http://schemas.microsoft.com/office/powerpoint/2010/main" val="380180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15</a:t>
            </a:fld>
            <a:endParaRPr lang="en-US"/>
          </a:p>
        </p:txBody>
      </p:sp>
    </p:spTree>
    <p:extLst>
      <p:ext uri="{BB962C8B-B14F-4D97-AF65-F5344CB8AC3E}">
        <p14:creationId xmlns:p14="http://schemas.microsoft.com/office/powerpoint/2010/main" val="294752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16</a:t>
            </a:fld>
            <a:endParaRPr lang="en-US"/>
          </a:p>
        </p:txBody>
      </p:sp>
    </p:spTree>
    <p:extLst>
      <p:ext uri="{BB962C8B-B14F-4D97-AF65-F5344CB8AC3E}">
        <p14:creationId xmlns:p14="http://schemas.microsoft.com/office/powerpoint/2010/main" val="161280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pPr/>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pPr/>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785794"/>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985344" y="1916832"/>
            <a:ext cx="8030570" cy="523220"/>
          </a:xfrm>
          <a:prstGeom prst="rect">
            <a:avLst/>
          </a:prstGeom>
          <a:noFill/>
        </p:spPr>
        <p:txBody>
          <a:bodyPr wrap="square" rtlCol="0">
            <a:spAutoFit/>
          </a:bodyPr>
          <a:lstStyle/>
          <a:p>
            <a:pPr algn="ct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47954" y="2758527"/>
            <a:ext cx="2519354" cy="3170099"/>
          </a:xfrm>
          <a:prstGeom prst="rect">
            <a:avLst/>
          </a:prstGeom>
          <a:noFill/>
        </p:spPr>
        <p:txBody>
          <a:bodyPr wrap="square" rtlCol="0">
            <a:spAutoFit/>
          </a:bodyPr>
          <a:lstStyle/>
          <a:p>
            <a:r>
              <a:rPr lang="en-IN" sz="2000" b="1" u="sng" dirty="0">
                <a:solidFill>
                  <a:srgbClr val="FF0000"/>
                </a:solidFill>
              </a:rPr>
              <a:t>GROUP MEMBERS:                                                              </a:t>
            </a:r>
          </a:p>
          <a:p>
            <a:endParaRPr lang="en-IN" sz="2000" b="1" u="sng" dirty="0">
              <a:solidFill>
                <a:srgbClr val="FF0000"/>
              </a:solidFill>
            </a:endParaRPr>
          </a:p>
          <a:p>
            <a:r>
              <a:rPr lang="en-US" sz="2000" dirty="0">
                <a:solidFill>
                  <a:schemeClr val="tx2">
                    <a:lumMod val="50000"/>
                  </a:schemeClr>
                </a:solidFill>
              </a:rPr>
              <a:t>Gokul Mahendran</a:t>
            </a:r>
          </a:p>
          <a:p>
            <a:r>
              <a:rPr lang="en-US" sz="2000" dirty="0">
                <a:solidFill>
                  <a:schemeClr val="tx2">
                    <a:lumMod val="50000"/>
                  </a:schemeClr>
                </a:solidFill>
              </a:rPr>
              <a:t>Krishna Raj P</a:t>
            </a:r>
          </a:p>
          <a:p>
            <a:r>
              <a:rPr lang="en-US" sz="2000" dirty="0">
                <a:solidFill>
                  <a:schemeClr val="tx2">
                    <a:lumMod val="50000"/>
                  </a:schemeClr>
                </a:solidFill>
              </a:rPr>
              <a:t>Nantha Kumar S</a:t>
            </a:r>
          </a:p>
          <a:p>
            <a:r>
              <a:rPr lang="en-US" sz="2000" dirty="0">
                <a:solidFill>
                  <a:schemeClr val="tx2">
                    <a:lumMod val="50000"/>
                  </a:schemeClr>
                </a:solidFill>
              </a:rPr>
              <a:t>Rishi Kumar Raman</a:t>
            </a:r>
          </a:p>
          <a:p>
            <a:r>
              <a:rPr lang="en-US" sz="2000" dirty="0">
                <a:solidFill>
                  <a:schemeClr val="tx2">
                    <a:lumMod val="50000"/>
                  </a:schemeClr>
                </a:solidFill>
              </a:rPr>
              <a:t>Vivekananth</a:t>
            </a:r>
          </a:p>
          <a:p>
            <a:endParaRPr lang="en-IN" sz="2000" dirty="0">
              <a:solidFill>
                <a:schemeClr val="tx2">
                  <a:lumMod val="50000"/>
                </a:schemeClr>
              </a:solidFill>
            </a:endParaRPr>
          </a:p>
          <a:p>
            <a:endParaRPr lang="en-IN" sz="2000" dirty="0">
              <a:solidFill>
                <a:schemeClr val="tx2">
                  <a:lumMod val="50000"/>
                </a:schemeClr>
              </a:solidFill>
            </a:endParaRPr>
          </a:p>
          <a:p>
            <a:endParaRPr lang="en-US" sz="2000" dirty="0">
              <a:solidFill>
                <a:schemeClr val="tx2">
                  <a:lumMod val="50000"/>
                </a:schemeClr>
              </a:solidFill>
            </a:endParaRPr>
          </a:p>
        </p:txBody>
      </p:sp>
      <p:sp>
        <p:nvSpPr>
          <p:cNvPr id="11" name="TextBox 10"/>
          <p:cNvSpPr txBox="1"/>
          <p:nvPr/>
        </p:nvSpPr>
        <p:spPr>
          <a:xfrm>
            <a:off x="5000629" y="2758527"/>
            <a:ext cx="3429023" cy="1200329"/>
          </a:xfrm>
          <a:prstGeom prst="rect">
            <a:avLst/>
          </a:prstGeom>
          <a:noFill/>
        </p:spPr>
        <p:txBody>
          <a:bodyPr wrap="square" rtlCol="0">
            <a:spAutoFit/>
          </a:bodyPr>
          <a:lstStyle/>
          <a:p>
            <a:pPr algn="r"/>
            <a:r>
              <a:rPr lang="en-IN" b="1" u="sng" dirty="0">
                <a:solidFill>
                  <a:srgbClr val="FF0000"/>
                </a:solidFill>
              </a:rPr>
              <a:t>MENTOR:                                                              </a:t>
            </a:r>
          </a:p>
          <a:p>
            <a:pPr algn="r"/>
            <a:endParaRPr lang="en-IN" b="1" u="sng" dirty="0">
              <a:solidFill>
                <a:srgbClr val="FF0000"/>
              </a:solidFill>
            </a:endParaRPr>
          </a:p>
          <a:p>
            <a:pPr algn="r"/>
            <a:r>
              <a:rPr lang="en-IN" dirty="0">
                <a:solidFill>
                  <a:schemeClr val="tx2">
                    <a:lumMod val="50000"/>
                  </a:schemeClr>
                </a:solidFill>
              </a:rPr>
              <a:t>Mr. Romil Gupta</a:t>
            </a:r>
          </a:p>
          <a:p>
            <a:endParaRPr lang="en-US" dirty="0"/>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3034732" cy="369332"/>
          </a:xfrm>
          <a:prstGeom prst="rect">
            <a:avLst/>
          </a:prstGeom>
          <a:noFill/>
        </p:spPr>
        <p:txBody>
          <a:bodyPr wrap="square" rtlCol="0">
            <a:spAutoFit/>
          </a:bodyPr>
          <a:lstStyle/>
          <a:p>
            <a:r>
              <a:rPr lang="en-US" b="1" dirty="0"/>
              <a:t>Age at time of disbursement</a:t>
            </a:r>
          </a:p>
        </p:txBody>
      </p:sp>
      <p:pic>
        <p:nvPicPr>
          <p:cNvPr id="9" name="Picture 8">
            <a:extLst>
              <a:ext uri="{FF2B5EF4-FFF2-40B4-BE49-F238E27FC236}">
                <a16:creationId xmlns:a16="http://schemas.microsoft.com/office/drawing/2014/main" id="{5ADB7F71-50B8-48B3-A0EF-83A83B0F92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5576" y="752475"/>
            <a:ext cx="7488832" cy="2676525"/>
          </a:xfrm>
          <a:prstGeom prst="rect">
            <a:avLst/>
          </a:prstGeom>
          <a:noFill/>
          <a:ln>
            <a:noFill/>
          </a:ln>
        </p:spPr>
      </p:pic>
      <p:pic>
        <p:nvPicPr>
          <p:cNvPr id="10" name="Picture 9">
            <a:extLst>
              <a:ext uri="{FF2B5EF4-FFF2-40B4-BE49-F238E27FC236}">
                <a16:creationId xmlns:a16="http://schemas.microsoft.com/office/drawing/2014/main" id="{9E75D819-D174-49FD-9FF2-C3E468A9AA3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99592" y="3518351"/>
            <a:ext cx="7344816" cy="2657475"/>
          </a:xfrm>
          <a:prstGeom prst="rect">
            <a:avLst/>
          </a:prstGeom>
          <a:noFill/>
          <a:ln>
            <a:noFill/>
          </a:ln>
        </p:spPr>
      </p:pic>
    </p:spTree>
    <p:extLst>
      <p:ext uri="{BB962C8B-B14F-4D97-AF65-F5344CB8AC3E}">
        <p14:creationId xmlns:p14="http://schemas.microsoft.com/office/powerpoint/2010/main" val="3667146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3178748" cy="369332"/>
          </a:xfrm>
          <a:prstGeom prst="rect">
            <a:avLst/>
          </a:prstGeom>
          <a:noFill/>
        </p:spPr>
        <p:txBody>
          <a:bodyPr wrap="square" rtlCol="0">
            <a:spAutoFit/>
          </a:bodyPr>
          <a:lstStyle/>
          <a:p>
            <a:r>
              <a:rPr lang="en-US" b="1" dirty="0"/>
              <a:t>PERFORM CNS SCORE</a:t>
            </a:r>
            <a:endParaRPr lang="en-US" dirty="0"/>
          </a:p>
        </p:txBody>
      </p:sp>
      <p:pic>
        <p:nvPicPr>
          <p:cNvPr id="12" name="Picture 11">
            <a:extLst>
              <a:ext uri="{FF2B5EF4-FFF2-40B4-BE49-F238E27FC236}">
                <a16:creationId xmlns:a16="http://schemas.microsoft.com/office/drawing/2014/main" id="{721CDE30-F1AF-4FFA-BD6A-3C66FB1934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3568" y="695815"/>
            <a:ext cx="6912768" cy="2771775"/>
          </a:xfrm>
          <a:prstGeom prst="rect">
            <a:avLst/>
          </a:prstGeom>
          <a:noFill/>
          <a:ln>
            <a:noFill/>
          </a:ln>
        </p:spPr>
      </p:pic>
      <p:pic>
        <p:nvPicPr>
          <p:cNvPr id="13" name="Picture 12">
            <a:extLst>
              <a:ext uri="{FF2B5EF4-FFF2-40B4-BE49-F238E27FC236}">
                <a16:creationId xmlns:a16="http://schemas.microsoft.com/office/drawing/2014/main" id="{6FBC1EAC-BA3B-4F95-994A-C4A610AD4AC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3568" y="3645037"/>
            <a:ext cx="6912769" cy="2543175"/>
          </a:xfrm>
          <a:prstGeom prst="rect">
            <a:avLst/>
          </a:prstGeom>
          <a:noFill/>
          <a:ln>
            <a:noFill/>
          </a:ln>
        </p:spPr>
      </p:pic>
    </p:spTree>
    <p:extLst>
      <p:ext uri="{BB962C8B-B14F-4D97-AF65-F5344CB8AC3E}">
        <p14:creationId xmlns:p14="http://schemas.microsoft.com/office/powerpoint/2010/main" val="384919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3178748" cy="369332"/>
          </a:xfrm>
          <a:prstGeom prst="rect">
            <a:avLst/>
          </a:prstGeom>
          <a:noFill/>
        </p:spPr>
        <p:txBody>
          <a:bodyPr wrap="square" rtlCol="0">
            <a:spAutoFit/>
          </a:bodyPr>
          <a:lstStyle/>
          <a:p>
            <a:r>
              <a:rPr lang="en-US" b="1" dirty="0"/>
              <a:t>PRI CURRENT BALANCE</a:t>
            </a:r>
            <a:endParaRPr lang="en-US" dirty="0"/>
          </a:p>
        </p:txBody>
      </p:sp>
      <p:pic>
        <p:nvPicPr>
          <p:cNvPr id="5" name="Picture 4">
            <a:extLst>
              <a:ext uri="{FF2B5EF4-FFF2-40B4-BE49-F238E27FC236}">
                <a16:creationId xmlns:a16="http://schemas.microsoft.com/office/drawing/2014/main" id="{7E258FDD-1E6E-4A46-8917-C6B95189DC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1600" y="836712"/>
            <a:ext cx="6984776" cy="2736304"/>
          </a:xfrm>
          <a:prstGeom prst="rect">
            <a:avLst/>
          </a:prstGeom>
          <a:noFill/>
          <a:ln>
            <a:noFill/>
          </a:ln>
        </p:spPr>
      </p:pic>
      <p:pic>
        <p:nvPicPr>
          <p:cNvPr id="6" name="Picture 5">
            <a:extLst>
              <a:ext uri="{FF2B5EF4-FFF2-40B4-BE49-F238E27FC236}">
                <a16:creationId xmlns:a16="http://schemas.microsoft.com/office/drawing/2014/main" id="{9511179D-96E3-4ADE-B708-C8DE2932013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71600" y="4029478"/>
            <a:ext cx="6984776" cy="2207834"/>
          </a:xfrm>
          <a:prstGeom prst="rect">
            <a:avLst/>
          </a:prstGeom>
          <a:noFill/>
          <a:ln>
            <a:noFill/>
          </a:ln>
        </p:spPr>
      </p:pic>
    </p:spTree>
    <p:extLst>
      <p:ext uri="{BB962C8B-B14F-4D97-AF65-F5344CB8AC3E}">
        <p14:creationId xmlns:p14="http://schemas.microsoft.com/office/powerpoint/2010/main" val="308956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3178748" cy="369332"/>
          </a:xfrm>
          <a:prstGeom prst="rect">
            <a:avLst/>
          </a:prstGeom>
          <a:noFill/>
        </p:spPr>
        <p:txBody>
          <a:bodyPr wrap="square" rtlCol="0">
            <a:spAutoFit/>
          </a:bodyPr>
          <a:lstStyle/>
          <a:p>
            <a:r>
              <a:rPr lang="en-US" b="1" dirty="0"/>
              <a:t>AVERAGE ACCT AGE</a:t>
            </a:r>
            <a:endParaRPr lang="en-US" dirty="0"/>
          </a:p>
        </p:txBody>
      </p:sp>
      <p:pic>
        <p:nvPicPr>
          <p:cNvPr id="7" name="Picture 6">
            <a:extLst>
              <a:ext uri="{FF2B5EF4-FFF2-40B4-BE49-F238E27FC236}">
                <a16:creationId xmlns:a16="http://schemas.microsoft.com/office/drawing/2014/main" id="{A7224234-792B-4F29-8D68-B12AC398E8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836712"/>
            <a:ext cx="6984776" cy="2592288"/>
          </a:xfrm>
          <a:prstGeom prst="rect">
            <a:avLst/>
          </a:prstGeom>
          <a:noFill/>
          <a:ln>
            <a:noFill/>
          </a:ln>
        </p:spPr>
      </p:pic>
      <p:pic>
        <p:nvPicPr>
          <p:cNvPr id="9" name="Picture 8">
            <a:extLst>
              <a:ext uri="{FF2B5EF4-FFF2-40B4-BE49-F238E27FC236}">
                <a16:creationId xmlns:a16="http://schemas.microsoft.com/office/drawing/2014/main" id="{4D160063-EE25-4CC5-A2A0-73B8FBA1F65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7584" y="3597229"/>
            <a:ext cx="6984776" cy="2543175"/>
          </a:xfrm>
          <a:prstGeom prst="rect">
            <a:avLst/>
          </a:prstGeom>
          <a:noFill/>
          <a:ln>
            <a:noFill/>
          </a:ln>
        </p:spPr>
      </p:pic>
    </p:spTree>
    <p:extLst>
      <p:ext uri="{BB962C8B-B14F-4D97-AF65-F5344CB8AC3E}">
        <p14:creationId xmlns:p14="http://schemas.microsoft.com/office/powerpoint/2010/main" val="2504253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A67C11-FF71-4A1F-9D97-8EFA41D7E7D1}"/>
              </a:ext>
            </a:extLst>
          </p:cNvPr>
          <p:cNvSpPr txBox="1"/>
          <p:nvPr/>
        </p:nvSpPr>
        <p:spPr>
          <a:xfrm>
            <a:off x="229484" y="252984"/>
            <a:ext cx="3550427" cy="461665"/>
          </a:xfrm>
          <a:prstGeom prst="rect">
            <a:avLst/>
          </a:prstGeom>
          <a:noFill/>
        </p:spPr>
        <p:txBody>
          <a:bodyPr wrap="square" rtlCol="0">
            <a:spAutoFit/>
          </a:bodyPr>
          <a:lstStyle/>
          <a:p>
            <a:r>
              <a:rPr lang="en-US" sz="2400" b="1" dirty="0"/>
              <a:t>Categorical Columns</a:t>
            </a:r>
          </a:p>
        </p:txBody>
      </p:sp>
      <p:sp>
        <p:nvSpPr>
          <p:cNvPr id="8" name="TextBox 7">
            <a:extLst>
              <a:ext uri="{FF2B5EF4-FFF2-40B4-BE49-F238E27FC236}">
                <a16:creationId xmlns:a16="http://schemas.microsoft.com/office/drawing/2014/main" id="{541B11CF-DC9F-4B5B-AF0B-998008DD7DA0}"/>
              </a:ext>
            </a:extLst>
          </p:cNvPr>
          <p:cNvSpPr txBox="1"/>
          <p:nvPr/>
        </p:nvSpPr>
        <p:spPr>
          <a:xfrm>
            <a:off x="255620" y="733262"/>
            <a:ext cx="3740316" cy="369332"/>
          </a:xfrm>
          <a:prstGeom prst="rect">
            <a:avLst/>
          </a:prstGeom>
          <a:noFill/>
        </p:spPr>
        <p:txBody>
          <a:bodyPr wrap="square" rtlCol="0">
            <a:spAutoFit/>
          </a:bodyPr>
          <a:lstStyle/>
          <a:p>
            <a:r>
              <a:rPr lang="en-US" b="1" dirty="0"/>
              <a:t>PERFORM CNS SCORE DESCRIPTION</a:t>
            </a:r>
          </a:p>
        </p:txBody>
      </p:sp>
      <p:pic>
        <p:nvPicPr>
          <p:cNvPr id="12" name="slide2" descr="Category_variable">
            <a:extLst>
              <a:ext uri="{FF2B5EF4-FFF2-40B4-BE49-F238E27FC236}">
                <a16:creationId xmlns:a16="http://schemas.microsoft.com/office/drawing/2014/main" id="{B3BE1BBD-3C71-4A29-9AA3-890F31E1CD97}"/>
              </a:ext>
            </a:extLst>
          </p:cNvPr>
          <p:cNvPicPr/>
          <p:nvPr/>
        </p:nvPicPr>
        <p:blipFill>
          <a:blip r:embed="rId3">
            <a:extLst>
              <a:ext uri="{28A0092B-C50C-407E-A947-70E740481C1C}">
                <a14:useLocalDpi xmlns:a14="http://schemas.microsoft.com/office/drawing/2010/main" val="0"/>
              </a:ext>
            </a:extLst>
          </a:blip>
          <a:stretch>
            <a:fillRect/>
          </a:stretch>
        </p:blipFill>
        <p:spPr>
          <a:xfrm>
            <a:off x="539552" y="1233487"/>
            <a:ext cx="8604448" cy="5147841"/>
          </a:xfrm>
          <a:prstGeom prst="rect">
            <a:avLst/>
          </a:prstGeom>
        </p:spPr>
      </p:pic>
    </p:spTree>
    <p:extLst>
      <p:ext uri="{BB962C8B-B14F-4D97-AF65-F5344CB8AC3E}">
        <p14:creationId xmlns:p14="http://schemas.microsoft.com/office/powerpoint/2010/main" val="344495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A67C11-FF71-4A1F-9D97-8EFA41D7E7D1}"/>
              </a:ext>
            </a:extLst>
          </p:cNvPr>
          <p:cNvSpPr txBox="1"/>
          <p:nvPr/>
        </p:nvSpPr>
        <p:spPr>
          <a:xfrm>
            <a:off x="229484" y="252984"/>
            <a:ext cx="3550427" cy="461665"/>
          </a:xfrm>
          <a:prstGeom prst="rect">
            <a:avLst/>
          </a:prstGeom>
          <a:noFill/>
        </p:spPr>
        <p:txBody>
          <a:bodyPr wrap="square" rtlCol="0">
            <a:spAutoFit/>
          </a:bodyPr>
          <a:lstStyle/>
          <a:p>
            <a:r>
              <a:rPr lang="en-US" sz="2400" b="1" dirty="0"/>
              <a:t>After Feature Extraction</a:t>
            </a:r>
          </a:p>
        </p:txBody>
      </p:sp>
      <p:sp>
        <p:nvSpPr>
          <p:cNvPr id="8" name="TextBox 7">
            <a:extLst>
              <a:ext uri="{FF2B5EF4-FFF2-40B4-BE49-F238E27FC236}">
                <a16:creationId xmlns:a16="http://schemas.microsoft.com/office/drawing/2014/main" id="{541B11CF-DC9F-4B5B-AF0B-998008DD7DA0}"/>
              </a:ext>
            </a:extLst>
          </p:cNvPr>
          <p:cNvSpPr txBox="1"/>
          <p:nvPr/>
        </p:nvSpPr>
        <p:spPr>
          <a:xfrm>
            <a:off x="255620" y="733262"/>
            <a:ext cx="3740316" cy="369332"/>
          </a:xfrm>
          <a:prstGeom prst="rect">
            <a:avLst/>
          </a:prstGeom>
          <a:noFill/>
        </p:spPr>
        <p:txBody>
          <a:bodyPr wrap="square" rtlCol="0">
            <a:spAutoFit/>
          </a:bodyPr>
          <a:lstStyle/>
          <a:p>
            <a:r>
              <a:rPr lang="en-US" b="1" dirty="0"/>
              <a:t>PERFORM CNS SCORE DESCRIPTION</a:t>
            </a:r>
          </a:p>
        </p:txBody>
      </p:sp>
      <p:pic>
        <p:nvPicPr>
          <p:cNvPr id="5" name="Picture 4">
            <a:extLst>
              <a:ext uri="{FF2B5EF4-FFF2-40B4-BE49-F238E27FC236}">
                <a16:creationId xmlns:a16="http://schemas.microsoft.com/office/drawing/2014/main" id="{B6D185A8-5C90-4051-8264-DB44D66704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6912768" cy="3384375"/>
          </a:xfrm>
          <a:prstGeom prst="rect">
            <a:avLst/>
          </a:prstGeom>
          <a:noFill/>
          <a:ln>
            <a:noFill/>
          </a:ln>
        </p:spPr>
      </p:pic>
    </p:spTree>
    <p:extLst>
      <p:ext uri="{BB962C8B-B14F-4D97-AF65-F5344CB8AC3E}">
        <p14:creationId xmlns:p14="http://schemas.microsoft.com/office/powerpoint/2010/main" val="85801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251520" y="476672"/>
            <a:ext cx="3740316" cy="369332"/>
          </a:xfrm>
          <a:prstGeom prst="rect">
            <a:avLst/>
          </a:prstGeom>
          <a:noFill/>
        </p:spPr>
        <p:txBody>
          <a:bodyPr wrap="square" rtlCol="0">
            <a:spAutoFit/>
          </a:bodyPr>
          <a:lstStyle/>
          <a:p>
            <a:r>
              <a:rPr lang="en-US" b="1" dirty="0"/>
              <a:t>Employment Type</a:t>
            </a:r>
          </a:p>
        </p:txBody>
      </p:sp>
      <p:pic>
        <p:nvPicPr>
          <p:cNvPr id="5" name="slide2" descr="Dashboard 2">
            <a:extLst>
              <a:ext uri="{FF2B5EF4-FFF2-40B4-BE49-F238E27FC236}">
                <a16:creationId xmlns:a16="http://schemas.microsoft.com/office/drawing/2014/main" id="{FD2D235E-AD74-4AC7-BE98-99660EC702ED}"/>
              </a:ext>
            </a:extLst>
          </p:cNvPr>
          <p:cNvPicPr/>
          <p:nvPr/>
        </p:nvPicPr>
        <p:blipFill>
          <a:blip r:embed="rId3">
            <a:extLst>
              <a:ext uri="{28A0092B-C50C-407E-A947-70E740481C1C}">
                <a14:useLocalDpi xmlns:a14="http://schemas.microsoft.com/office/drawing/2010/main" val="0"/>
              </a:ext>
            </a:extLst>
          </a:blip>
          <a:stretch>
            <a:fillRect/>
          </a:stretch>
        </p:blipFill>
        <p:spPr>
          <a:xfrm>
            <a:off x="827585" y="846004"/>
            <a:ext cx="4324582" cy="5031268"/>
          </a:xfrm>
          <a:prstGeom prst="rect">
            <a:avLst/>
          </a:prstGeom>
        </p:spPr>
      </p:pic>
      <p:pic>
        <p:nvPicPr>
          <p:cNvPr id="6" name="Picture 5">
            <a:extLst>
              <a:ext uri="{FF2B5EF4-FFF2-40B4-BE49-F238E27FC236}">
                <a16:creationId xmlns:a16="http://schemas.microsoft.com/office/drawing/2014/main" id="{7B227CFB-FC0C-4BAF-AA33-E6CD66C96B0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32130" y="1215336"/>
            <a:ext cx="4324582" cy="4157880"/>
          </a:xfrm>
          <a:prstGeom prst="rect">
            <a:avLst/>
          </a:prstGeom>
          <a:noFill/>
          <a:ln>
            <a:noFill/>
          </a:ln>
        </p:spPr>
      </p:pic>
    </p:spTree>
    <p:extLst>
      <p:ext uri="{BB962C8B-B14F-4D97-AF65-F5344CB8AC3E}">
        <p14:creationId xmlns:p14="http://schemas.microsoft.com/office/powerpoint/2010/main" val="2289509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7EBB-F8E9-4AAA-956E-3C900F3175B1}"/>
              </a:ext>
            </a:extLst>
          </p:cNvPr>
          <p:cNvSpPr>
            <a:spLocks noGrp="1"/>
          </p:cNvSpPr>
          <p:nvPr>
            <p:ph type="title"/>
          </p:nvPr>
        </p:nvSpPr>
        <p:spPr>
          <a:xfrm>
            <a:off x="251520" y="457200"/>
            <a:ext cx="7211144" cy="1143000"/>
          </a:xfrm>
        </p:spPr>
        <p:txBody>
          <a:bodyPr>
            <a:normAutofit/>
          </a:bodyPr>
          <a:lstStyle/>
          <a:p>
            <a:r>
              <a:rPr lang="en-US" b="1" dirty="0"/>
              <a:t>STATISTICAL DATA ANALYSIS</a:t>
            </a:r>
            <a:endParaRPr lang="en-US" dirty="0"/>
          </a:p>
        </p:txBody>
      </p:sp>
      <p:sp>
        <p:nvSpPr>
          <p:cNvPr id="7" name="TextBox 6">
            <a:extLst>
              <a:ext uri="{FF2B5EF4-FFF2-40B4-BE49-F238E27FC236}">
                <a16:creationId xmlns:a16="http://schemas.microsoft.com/office/drawing/2014/main" id="{83A67C11-FF71-4A1F-9D97-8EFA41D7E7D1}"/>
              </a:ext>
            </a:extLst>
          </p:cNvPr>
          <p:cNvSpPr txBox="1"/>
          <p:nvPr/>
        </p:nvSpPr>
        <p:spPr>
          <a:xfrm>
            <a:off x="611560" y="1389520"/>
            <a:ext cx="2674640" cy="461665"/>
          </a:xfrm>
          <a:prstGeom prst="rect">
            <a:avLst/>
          </a:prstGeom>
          <a:noFill/>
        </p:spPr>
        <p:txBody>
          <a:bodyPr wrap="square" rtlCol="0">
            <a:spAutoFit/>
          </a:bodyPr>
          <a:lstStyle/>
          <a:p>
            <a:r>
              <a:rPr lang="en-US" sz="2400" b="1" dirty="0"/>
              <a:t>Numerical Columns</a:t>
            </a:r>
          </a:p>
        </p:txBody>
      </p:sp>
      <p:sp>
        <p:nvSpPr>
          <p:cNvPr id="8" name="TextBox 7">
            <a:extLst>
              <a:ext uri="{FF2B5EF4-FFF2-40B4-BE49-F238E27FC236}">
                <a16:creationId xmlns:a16="http://schemas.microsoft.com/office/drawing/2014/main" id="{541B11CF-DC9F-4B5B-AF0B-998008DD7DA0}"/>
              </a:ext>
            </a:extLst>
          </p:cNvPr>
          <p:cNvSpPr txBox="1"/>
          <p:nvPr/>
        </p:nvSpPr>
        <p:spPr>
          <a:xfrm>
            <a:off x="647181" y="1851185"/>
            <a:ext cx="2551112" cy="369332"/>
          </a:xfrm>
          <a:prstGeom prst="rect">
            <a:avLst/>
          </a:prstGeom>
          <a:noFill/>
        </p:spPr>
        <p:txBody>
          <a:bodyPr wrap="square" rtlCol="0">
            <a:spAutoFit/>
          </a:bodyPr>
          <a:lstStyle/>
          <a:p>
            <a:r>
              <a:rPr lang="en-US" b="1" dirty="0"/>
              <a:t>OneWay-Anova Test</a:t>
            </a:r>
          </a:p>
        </p:txBody>
      </p:sp>
      <p:pic>
        <p:nvPicPr>
          <p:cNvPr id="10" name="Picture 9">
            <a:extLst>
              <a:ext uri="{FF2B5EF4-FFF2-40B4-BE49-F238E27FC236}">
                <a16:creationId xmlns:a16="http://schemas.microsoft.com/office/drawing/2014/main" id="{2D4BA273-2B7B-43CE-BA88-60F3F86F66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826" y="2438243"/>
            <a:ext cx="5145310" cy="4123690"/>
          </a:xfrm>
          <a:prstGeom prst="rect">
            <a:avLst/>
          </a:prstGeom>
          <a:noFill/>
          <a:ln>
            <a:noFill/>
          </a:ln>
        </p:spPr>
      </p:pic>
    </p:spTree>
    <p:extLst>
      <p:ext uri="{BB962C8B-B14F-4D97-AF65-F5344CB8AC3E}">
        <p14:creationId xmlns:p14="http://schemas.microsoft.com/office/powerpoint/2010/main" val="46448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051C2-48C5-4154-9B1C-0E58E6F2C065}"/>
              </a:ext>
            </a:extLst>
          </p:cNvPr>
          <p:cNvSpPr>
            <a:spLocks noGrp="1"/>
          </p:cNvSpPr>
          <p:nvPr>
            <p:ph idx="1"/>
          </p:nvPr>
        </p:nvSpPr>
        <p:spPr>
          <a:xfrm>
            <a:off x="457200" y="980729"/>
            <a:ext cx="8229600" cy="4176464"/>
          </a:xfrm>
        </p:spPr>
        <p:txBody>
          <a:bodyPr>
            <a:normAutofit/>
          </a:bodyPr>
          <a:lstStyle/>
          <a:p>
            <a:pPr>
              <a:buFont typeface="Wingdings" pitchFamily="2" charset="2"/>
              <a:buChar char="Ø"/>
            </a:pPr>
            <a:r>
              <a:rPr lang="en-US" sz="2400" dirty="0">
                <a:solidFill>
                  <a:schemeClr val="accent1">
                    <a:lumMod val="75000"/>
                  </a:schemeClr>
                </a:solidFill>
              </a:rPr>
              <a:t>All our variables have rejected the null hypothesis and the hypothesis is in favor of alternate hypothesis which states that the mean of two groups are not equal which will help in splitting our target variable. </a:t>
            </a:r>
          </a:p>
          <a:p>
            <a:pPr>
              <a:buFont typeface="Wingdings" pitchFamily="2" charset="2"/>
              <a:buChar char="Ø"/>
            </a:pPr>
            <a:r>
              <a:rPr lang="en-US" sz="2400" dirty="0">
                <a:solidFill>
                  <a:schemeClr val="accent1">
                    <a:lumMod val="75000"/>
                  </a:schemeClr>
                </a:solidFill>
              </a:rPr>
              <a:t>These test does explain significance but not strength of the variable associated with the target variable. So, we perform point biserial test to explain the strength.</a:t>
            </a:r>
          </a:p>
          <a:p>
            <a:pPr>
              <a:buFont typeface="Wingdings" pitchFamily="2" charset="2"/>
              <a:buChar char="Ø"/>
            </a:pPr>
            <a:r>
              <a:rPr lang="en-US" sz="2400" dirty="0">
                <a:solidFill>
                  <a:schemeClr val="accent1">
                    <a:lumMod val="75000"/>
                  </a:schemeClr>
                </a:solidFill>
              </a:rPr>
              <a:t>The point biserial correlation coefficient is a special case of Pearson’s correlation coefficient. It measures the relationship between two variables</a:t>
            </a:r>
          </a:p>
          <a:p>
            <a:pPr marL="0" indent="0">
              <a:buNone/>
            </a:pPr>
            <a:endParaRPr lang="en-US" dirty="0"/>
          </a:p>
        </p:txBody>
      </p:sp>
      <p:sp>
        <p:nvSpPr>
          <p:cNvPr id="5" name="TextBox 4">
            <a:extLst>
              <a:ext uri="{FF2B5EF4-FFF2-40B4-BE49-F238E27FC236}">
                <a16:creationId xmlns:a16="http://schemas.microsoft.com/office/drawing/2014/main" id="{F03DCEB7-0D71-411B-8682-176EC5269D98}"/>
              </a:ext>
            </a:extLst>
          </p:cNvPr>
          <p:cNvSpPr txBox="1"/>
          <p:nvPr/>
        </p:nvSpPr>
        <p:spPr>
          <a:xfrm>
            <a:off x="251520" y="547171"/>
            <a:ext cx="4320480" cy="369332"/>
          </a:xfrm>
          <a:prstGeom prst="rect">
            <a:avLst/>
          </a:prstGeom>
          <a:noFill/>
        </p:spPr>
        <p:txBody>
          <a:bodyPr wrap="square" rtlCol="0">
            <a:spAutoFit/>
          </a:bodyPr>
          <a:lstStyle/>
          <a:p>
            <a:r>
              <a:rPr lang="en-US" b="1" dirty="0"/>
              <a:t>Analysis from OneWay-Anova Test</a:t>
            </a:r>
            <a:endParaRPr lang="en-US" dirty="0"/>
          </a:p>
        </p:txBody>
      </p:sp>
    </p:spTree>
    <p:extLst>
      <p:ext uri="{BB962C8B-B14F-4D97-AF65-F5344CB8AC3E}">
        <p14:creationId xmlns:p14="http://schemas.microsoft.com/office/powerpoint/2010/main" val="264666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251520" y="296653"/>
            <a:ext cx="4320480" cy="369332"/>
          </a:xfrm>
          <a:prstGeom prst="rect">
            <a:avLst/>
          </a:prstGeom>
          <a:noFill/>
        </p:spPr>
        <p:txBody>
          <a:bodyPr wrap="square" rtlCol="0">
            <a:spAutoFit/>
          </a:bodyPr>
          <a:lstStyle/>
          <a:p>
            <a:r>
              <a:rPr lang="en-US" b="1" dirty="0"/>
              <a:t>Point Biserial R Test for Numerical Variables</a:t>
            </a:r>
            <a:endParaRPr lang="en-US" dirty="0"/>
          </a:p>
        </p:txBody>
      </p:sp>
      <p:pic>
        <p:nvPicPr>
          <p:cNvPr id="7" name="Picture 6">
            <a:extLst>
              <a:ext uri="{FF2B5EF4-FFF2-40B4-BE49-F238E27FC236}">
                <a16:creationId xmlns:a16="http://schemas.microsoft.com/office/drawing/2014/main" id="{1A03B171-0EB8-4561-85A6-32CC88C55C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107" y="665985"/>
            <a:ext cx="5472608" cy="4599221"/>
          </a:xfrm>
          <a:prstGeom prst="rect">
            <a:avLst/>
          </a:prstGeom>
          <a:noFill/>
          <a:ln>
            <a:noFill/>
          </a:ln>
        </p:spPr>
      </p:pic>
      <p:sp>
        <p:nvSpPr>
          <p:cNvPr id="2" name="TextBox 1">
            <a:extLst>
              <a:ext uri="{FF2B5EF4-FFF2-40B4-BE49-F238E27FC236}">
                <a16:creationId xmlns:a16="http://schemas.microsoft.com/office/drawing/2014/main" id="{06ABA83B-ACF6-4802-9405-2D76F36EE6C9}"/>
              </a:ext>
            </a:extLst>
          </p:cNvPr>
          <p:cNvSpPr txBox="1"/>
          <p:nvPr/>
        </p:nvSpPr>
        <p:spPr>
          <a:xfrm>
            <a:off x="539552" y="5265206"/>
            <a:ext cx="5976664" cy="2123658"/>
          </a:xfrm>
          <a:prstGeom prst="rect">
            <a:avLst/>
          </a:prstGeom>
          <a:noFill/>
        </p:spPr>
        <p:txBody>
          <a:bodyPr wrap="square" rtlCol="0">
            <a:spAutoFit/>
          </a:bodyPr>
          <a:lstStyle/>
          <a:p>
            <a:pPr marL="342900" indent="-342900">
              <a:spcBef>
                <a:spcPct val="20000"/>
              </a:spcBef>
              <a:buFont typeface="Wingdings" pitchFamily="2" charset="2"/>
              <a:buChar char="Ø"/>
            </a:pPr>
            <a:r>
              <a:rPr lang="en-US" sz="2400" dirty="0">
                <a:solidFill>
                  <a:schemeClr val="accent1">
                    <a:lumMod val="75000"/>
                  </a:schemeClr>
                </a:solidFill>
              </a:rPr>
              <a:t>It is clear that </a:t>
            </a:r>
            <a:r>
              <a:rPr lang="en-US" sz="2400" dirty="0" err="1">
                <a:solidFill>
                  <a:schemeClr val="accent1">
                    <a:lumMod val="75000"/>
                  </a:schemeClr>
                </a:solidFill>
              </a:rPr>
              <a:t>ltv</a:t>
            </a:r>
            <a:r>
              <a:rPr lang="en-US" sz="2400" dirty="0">
                <a:solidFill>
                  <a:schemeClr val="accent1">
                    <a:lumMod val="75000"/>
                  </a:schemeClr>
                </a:solidFill>
              </a:rPr>
              <a:t>, disbursed amount and CNS.SCORE are most important variable, while Secondary loan associated variable seems to be less important.</a:t>
            </a:r>
          </a:p>
          <a:p>
            <a:r>
              <a:rPr lang="en-US" dirty="0"/>
              <a:t> </a:t>
            </a:r>
          </a:p>
          <a:p>
            <a:endParaRPr lang="en-US" dirty="0"/>
          </a:p>
        </p:txBody>
      </p:sp>
    </p:spTree>
    <p:extLst>
      <p:ext uri="{BB962C8B-B14F-4D97-AF65-F5344CB8AC3E}">
        <p14:creationId xmlns:p14="http://schemas.microsoft.com/office/powerpoint/2010/main" val="289275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3698-D24E-48D7-8E9B-B13DDF8A7E0E}"/>
              </a:ext>
            </a:extLst>
          </p:cNvPr>
          <p:cNvSpPr>
            <a:spLocks noGrp="1"/>
          </p:cNvSpPr>
          <p:nvPr>
            <p:ph type="title"/>
          </p:nvPr>
        </p:nvSpPr>
        <p:spPr>
          <a:xfrm>
            <a:off x="457200" y="261938"/>
            <a:ext cx="3034680" cy="1143000"/>
          </a:xfrm>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2367F7B2-A869-4C40-B23D-4345580A9A46}"/>
              </a:ext>
            </a:extLst>
          </p:cNvPr>
          <p:cNvSpPr>
            <a:spLocks noGrp="1"/>
          </p:cNvSpPr>
          <p:nvPr>
            <p:ph sz="half" idx="1"/>
          </p:nvPr>
        </p:nvSpPr>
        <p:spPr>
          <a:xfrm>
            <a:off x="457200" y="1600200"/>
            <a:ext cx="8229600" cy="4525963"/>
          </a:xfrm>
        </p:spPr>
        <p:txBody>
          <a:bodyPr/>
          <a:lstStyle/>
          <a:p>
            <a:pPr>
              <a:buFont typeface="Wingdings" pitchFamily="2" charset="2"/>
              <a:buChar char="Ø"/>
            </a:pPr>
            <a:r>
              <a:rPr lang="en-US" sz="2400" dirty="0">
                <a:solidFill>
                  <a:schemeClr val="accent1">
                    <a:lumMod val="75000"/>
                  </a:schemeClr>
                </a:solidFill>
              </a:rPr>
              <a:t>Vehicle loans are the new front in asset quality problems for banks. To be more precise, Financial institutions incur significant losses due to the default of vehicle loans.</a:t>
            </a:r>
          </a:p>
          <a:p>
            <a:pPr>
              <a:buFont typeface="Wingdings" pitchFamily="2" charset="2"/>
              <a:buChar char="Ø"/>
            </a:pPr>
            <a:r>
              <a:rPr lang="en-US" sz="2400" dirty="0">
                <a:solidFill>
                  <a:schemeClr val="accent1">
                    <a:lumMod val="75000"/>
                  </a:schemeClr>
                </a:solidFill>
              </a:rPr>
              <a:t>This warrants a study to estimate the determinants of vehicle loan default. The problem here is to accurately predict the probability of loanee/borrower defaulting on a vehicle loan in the first EMI (Equated Monthly Instalments) on the due date.</a:t>
            </a:r>
          </a:p>
          <a:p>
            <a:pPr>
              <a:buFont typeface="Wingdings" pitchFamily="2" charset="2"/>
              <a:buChar char="Ø"/>
            </a:pPr>
            <a:r>
              <a:rPr lang="en-US" sz="2400" dirty="0">
                <a:solidFill>
                  <a:schemeClr val="accent1">
                    <a:lumMod val="75000"/>
                  </a:schemeClr>
                </a:solidFill>
              </a:rPr>
              <a:t>The dataset represents Vehicle Loan Default of L&amp;T financial institution. </a:t>
            </a:r>
          </a:p>
        </p:txBody>
      </p:sp>
    </p:spTree>
    <p:extLst>
      <p:ext uri="{BB962C8B-B14F-4D97-AF65-F5344CB8AC3E}">
        <p14:creationId xmlns:p14="http://schemas.microsoft.com/office/powerpoint/2010/main" val="4025601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7EBB-F8E9-4AAA-956E-3C900F3175B1}"/>
              </a:ext>
            </a:extLst>
          </p:cNvPr>
          <p:cNvSpPr>
            <a:spLocks noGrp="1"/>
          </p:cNvSpPr>
          <p:nvPr>
            <p:ph type="title"/>
          </p:nvPr>
        </p:nvSpPr>
        <p:spPr>
          <a:xfrm>
            <a:off x="251520" y="457200"/>
            <a:ext cx="7211144" cy="1143000"/>
          </a:xfrm>
        </p:spPr>
        <p:txBody>
          <a:bodyPr>
            <a:normAutofit/>
          </a:bodyPr>
          <a:lstStyle/>
          <a:p>
            <a:r>
              <a:rPr lang="en-US" b="1" dirty="0"/>
              <a:t>STATISTICAL DATA ANALYSIS</a:t>
            </a:r>
            <a:endParaRPr lang="en-US" dirty="0"/>
          </a:p>
        </p:txBody>
      </p:sp>
      <p:sp>
        <p:nvSpPr>
          <p:cNvPr id="7" name="TextBox 6">
            <a:extLst>
              <a:ext uri="{FF2B5EF4-FFF2-40B4-BE49-F238E27FC236}">
                <a16:creationId xmlns:a16="http://schemas.microsoft.com/office/drawing/2014/main" id="{83A67C11-FF71-4A1F-9D97-8EFA41D7E7D1}"/>
              </a:ext>
            </a:extLst>
          </p:cNvPr>
          <p:cNvSpPr txBox="1"/>
          <p:nvPr/>
        </p:nvSpPr>
        <p:spPr>
          <a:xfrm>
            <a:off x="611560" y="1389520"/>
            <a:ext cx="2808312" cy="461665"/>
          </a:xfrm>
          <a:prstGeom prst="rect">
            <a:avLst/>
          </a:prstGeom>
          <a:noFill/>
        </p:spPr>
        <p:txBody>
          <a:bodyPr wrap="square" rtlCol="0">
            <a:spAutoFit/>
          </a:bodyPr>
          <a:lstStyle/>
          <a:p>
            <a:r>
              <a:rPr lang="en-US" sz="2400" b="1" dirty="0"/>
              <a:t>Categorical Columns</a:t>
            </a:r>
          </a:p>
        </p:txBody>
      </p:sp>
      <p:sp>
        <p:nvSpPr>
          <p:cNvPr id="8" name="TextBox 7">
            <a:extLst>
              <a:ext uri="{FF2B5EF4-FFF2-40B4-BE49-F238E27FC236}">
                <a16:creationId xmlns:a16="http://schemas.microsoft.com/office/drawing/2014/main" id="{541B11CF-DC9F-4B5B-AF0B-998008DD7DA0}"/>
              </a:ext>
            </a:extLst>
          </p:cNvPr>
          <p:cNvSpPr txBox="1"/>
          <p:nvPr/>
        </p:nvSpPr>
        <p:spPr>
          <a:xfrm>
            <a:off x="647181" y="1851185"/>
            <a:ext cx="2551112" cy="369332"/>
          </a:xfrm>
          <a:prstGeom prst="rect">
            <a:avLst/>
          </a:prstGeom>
          <a:noFill/>
        </p:spPr>
        <p:txBody>
          <a:bodyPr wrap="square" rtlCol="0">
            <a:spAutoFit/>
          </a:bodyPr>
          <a:lstStyle/>
          <a:p>
            <a:r>
              <a:rPr lang="en-US" b="1" dirty="0"/>
              <a:t>Chi-Square Test</a:t>
            </a:r>
          </a:p>
        </p:txBody>
      </p:sp>
      <p:pic>
        <p:nvPicPr>
          <p:cNvPr id="11" name="Picture 10">
            <a:extLst>
              <a:ext uri="{FF2B5EF4-FFF2-40B4-BE49-F238E27FC236}">
                <a16:creationId xmlns:a16="http://schemas.microsoft.com/office/drawing/2014/main" id="{77076791-289C-44EB-ABD0-251539541A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52653"/>
            <a:ext cx="3333115" cy="3601323"/>
          </a:xfrm>
          <a:prstGeom prst="rect">
            <a:avLst/>
          </a:prstGeom>
          <a:noFill/>
          <a:ln>
            <a:noFill/>
          </a:ln>
        </p:spPr>
      </p:pic>
      <p:pic>
        <p:nvPicPr>
          <p:cNvPr id="12" name="Picture 11">
            <a:extLst>
              <a:ext uri="{FF2B5EF4-FFF2-40B4-BE49-F238E27FC236}">
                <a16:creationId xmlns:a16="http://schemas.microsoft.com/office/drawing/2014/main" id="{486E4F59-F291-4FEE-A24A-8246EE7883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60760"/>
            <a:ext cx="3096344" cy="3393216"/>
          </a:xfrm>
          <a:prstGeom prst="rect">
            <a:avLst/>
          </a:prstGeom>
          <a:noFill/>
          <a:ln>
            <a:noFill/>
          </a:ln>
        </p:spPr>
      </p:pic>
    </p:spTree>
    <p:extLst>
      <p:ext uri="{BB962C8B-B14F-4D97-AF65-F5344CB8AC3E}">
        <p14:creationId xmlns:p14="http://schemas.microsoft.com/office/powerpoint/2010/main" val="3601044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051C2-48C5-4154-9B1C-0E58E6F2C065}"/>
              </a:ext>
            </a:extLst>
          </p:cNvPr>
          <p:cNvSpPr>
            <a:spLocks noGrp="1"/>
          </p:cNvSpPr>
          <p:nvPr>
            <p:ph idx="1"/>
          </p:nvPr>
        </p:nvSpPr>
        <p:spPr>
          <a:xfrm>
            <a:off x="457200" y="980728"/>
            <a:ext cx="8229600" cy="4824535"/>
          </a:xfrm>
        </p:spPr>
        <p:txBody>
          <a:bodyPr>
            <a:normAutofit fontScale="92500"/>
          </a:bodyPr>
          <a:lstStyle/>
          <a:p>
            <a:pPr>
              <a:buFont typeface="Wingdings" pitchFamily="2" charset="2"/>
              <a:buChar char="Ø"/>
            </a:pPr>
            <a:r>
              <a:rPr lang="en-US" sz="2400" dirty="0">
                <a:solidFill>
                  <a:schemeClr val="accent1">
                    <a:lumMod val="75000"/>
                  </a:schemeClr>
                </a:solidFill>
              </a:rPr>
              <a:t>The Chi-Square test of independence is used to determine if there is a significant relationship between two nominal (categorical) variables.  </a:t>
            </a:r>
          </a:p>
          <a:p>
            <a:pPr>
              <a:buFont typeface="Wingdings" pitchFamily="2" charset="2"/>
              <a:buChar char="Ø"/>
            </a:pPr>
            <a:r>
              <a:rPr lang="en-US" sz="2400" dirty="0">
                <a:solidFill>
                  <a:schemeClr val="accent1">
                    <a:lumMod val="75000"/>
                  </a:schemeClr>
                </a:solidFill>
              </a:rPr>
              <a:t>The frequency of each category for one nominal variable is compared across the categories of the second nominal variable. </a:t>
            </a:r>
          </a:p>
          <a:p>
            <a:pPr>
              <a:buFont typeface="Wingdings" pitchFamily="2" charset="2"/>
              <a:buChar char="Ø"/>
            </a:pPr>
            <a:r>
              <a:rPr lang="en-US" sz="2400" dirty="0">
                <a:solidFill>
                  <a:schemeClr val="accent1">
                    <a:lumMod val="75000"/>
                  </a:schemeClr>
                </a:solidFill>
              </a:rPr>
              <a:t>The data can be displayed in a contingency table where each row represents a category for one variable and each column represents a category for the other variable. </a:t>
            </a:r>
          </a:p>
          <a:p>
            <a:pPr>
              <a:buFont typeface="Wingdings" pitchFamily="2" charset="2"/>
              <a:buChar char="Ø"/>
            </a:pPr>
            <a:r>
              <a:rPr lang="en-US" sz="2400" dirty="0">
                <a:solidFill>
                  <a:schemeClr val="accent1">
                    <a:lumMod val="75000"/>
                  </a:schemeClr>
                </a:solidFill>
              </a:rPr>
              <a:t>From the test, we can see Pan flag, </a:t>
            </a:r>
            <a:r>
              <a:rPr lang="en-US" sz="2400" dirty="0" err="1">
                <a:solidFill>
                  <a:schemeClr val="accent1">
                    <a:lumMod val="75000"/>
                  </a:schemeClr>
                </a:solidFill>
              </a:rPr>
              <a:t>Unique_id</a:t>
            </a:r>
            <a:r>
              <a:rPr lang="en-US" sz="2400" dirty="0">
                <a:solidFill>
                  <a:schemeClr val="accent1">
                    <a:lumMod val="75000"/>
                  </a:schemeClr>
                </a:solidFill>
              </a:rPr>
              <a:t>, </a:t>
            </a:r>
            <a:r>
              <a:rPr lang="en-US" sz="2400" dirty="0" err="1">
                <a:solidFill>
                  <a:schemeClr val="accent1">
                    <a:lumMod val="75000"/>
                  </a:schemeClr>
                </a:solidFill>
              </a:rPr>
              <a:t>mobileflag</a:t>
            </a:r>
            <a:r>
              <a:rPr lang="en-US" sz="2400" dirty="0">
                <a:solidFill>
                  <a:schemeClr val="accent1">
                    <a:lumMod val="75000"/>
                  </a:schemeClr>
                </a:solidFill>
              </a:rPr>
              <a:t> and </a:t>
            </a:r>
            <a:r>
              <a:rPr lang="en-US" sz="2400" dirty="0" err="1">
                <a:solidFill>
                  <a:schemeClr val="accent1">
                    <a:lumMod val="75000"/>
                  </a:schemeClr>
                </a:solidFill>
              </a:rPr>
              <a:t>Sec.Overdue.Accts</a:t>
            </a:r>
            <a:r>
              <a:rPr lang="en-US" sz="2400" dirty="0">
                <a:solidFill>
                  <a:schemeClr val="accent1">
                    <a:lumMod val="75000"/>
                  </a:schemeClr>
                </a:solidFill>
              </a:rPr>
              <a:t> have failed the test and so they are insignificant variables to the target variable.</a:t>
            </a:r>
          </a:p>
          <a:p>
            <a:pPr>
              <a:buFont typeface="Wingdings" pitchFamily="2" charset="2"/>
              <a:buChar char="Ø"/>
            </a:pPr>
            <a:r>
              <a:rPr lang="en-US" sz="2400" dirty="0">
                <a:solidFill>
                  <a:schemeClr val="accent1">
                    <a:lumMod val="75000"/>
                  </a:schemeClr>
                </a:solidFill>
              </a:rPr>
              <a:t>The strength of categorical variables can be explained with Cramer’s test. </a:t>
            </a:r>
          </a:p>
          <a:p>
            <a:pPr>
              <a:buFont typeface="Wingdings" pitchFamily="2" charset="2"/>
              <a:buChar char="Ø"/>
            </a:pPr>
            <a:endParaRPr lang="en-US" sz="2400" dirty="0">
              <a:solidFill>
                <a:schemeClr val="accent1">
                  <a:lumMod val="75000"/>
                </a:schemeClr>
              </a:solidFill>
            </a:endParaRPr>
          </a:p>
        </p:txBody>
      </p:sp>
      <p:sp>
        <p:nvSpPr>
          <p:cNvPr id="5" name="TextBox 4">
            <a:extLst>
              <a:ext uri="{FF2B5EF4-FFF2-40B4-BE49-F238E27FC236}">
                <a16:creationId xmlns:a16="http://schemas.microsoft.com/office/drawing/2014/main" id="{F03DCEB7-0D71-411B-8682-176EC5269D98}"/>
              </a:ext>
            </a:extLst>
          </p:cNvPr>
          <p:cNvSpPr txBox="1"/>
          <p:nvPr/>
        </p:nvSpPr>
        <p:spPr>
          <a:xfrm>
            <a:off x="251520" y="547171"/>
            <a:ext cx="4320480" cy="369332"/>
          </a:xfrm>
          <a:prstGeom prst="rect">
            <a:avLst/>
          </a:prstGeom>
          <a:noFill/>
        </p:spPr>
        <p:txBody>
          <a:bodyPr wrap="square" rtlCol="0">
            <a:spAutoFit/>
          </a:bodyPr>
          <a:lstStyle/>
          <a:p>
            <a:r>
              <a:rPr lang="en-US" b="1" dirty="0"/>
              <a:t>Analysis from Categorical Columns</a:t>
            </a:r>
            <a:endParaRPr lang="en-US" dirty="0"/>
          </a:p>
        </p:txBody>
      </p:sp>
    </p:spTree>
    <p:extLst>
      <p:ext uri="{BB962C8B-B14F-4D97-AF65-F5344CB8AC3E}">
        <p14:creationId xmlns:p14="http://schemas.microsoft.com/office/powerpoint/2010/main" val="3203415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251520" y="476672"/>
            <a:ext cx="4320480" cy="369332"/>
          </a:xfrm>
          <a:prstGeom prst="rect">
            <a:avLst/>
          </a:prstGeom>
          <a:noFill/>
        </p:spPr>
        <p:txBody>
          <a:bodyPr wrap="square" rtlCol="0">
            <a:spAutoFit/>
          </a:bodyPr>
          <a:lstStyle/>
          <a:p>
            <a:r>
              <a:rPr lang="en-US" b="1" dirty="0"/>
              <a:t>Cramer’s test for Categorical Variables</a:t>
            </a:r>
            <a:endParaRPr lang="en-US" dirty="0"/>
          </a:p>
        </p:txBody>
      </p:sp>
      <p:pic>
        <p:nvPicPr>
          <p:cNvPr id="4" name="Picture 3">
            <a:extLst>
              <a:ext uri="{FF2B5EF4-FFF2-40B4-BE49-F238E27FC236}">
                <a16:creationId xmlns:a16="http://schemas.microsoft.com/office/drawing/2014/main" id="{A9F6B6B9-6B76-43C7-8A2B-F4CD607B35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268760"/>
            <a:ext cx="3168352" cy="4464496"/>
          </a:xfrm>
          <a:prstGeom prst="rect">
            <a:avLst/>
          </a:prstGeom>
          <a:noFill/>
          <a:ln>
            <a:noFill/>
          </a:ln>
        </p:spPr>
      </p:pic>
      <p:pic>
        <p:nvPicPr>
          <p:cNvPr id="5" name="Picture 4">
            <a:extLst>
              <a:ext uri="{FF2B5EF4-FFF2-40B4-BE49-F238E27FC236}">
                <a16:creationId xmlns:a16="http://schemas.microsoft.com/office/drawing/2014/main" id="{A8B62FD7-77B1-4D64-9B57-AC774DE4C52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32042" y="1268760"/>
            <a:ext cx="2808310" cy="3312368"/>
          </a:xfrm>
          <a:prstGeom prst="rect">
            <a:avLst/>
          </a:prstGeom>
          <a:noFill/>
          <a:ln>
            <a:noFill/>
          </a:ln>
        </p:spPr>
      </p:pic>
    </p:spTree>
    <p:extLst>
      <p:ext uri="{BB962C8B-B14F-4D97-AF65-F5344CB8AC3E}">
        <p14:creationId xmlns:p14="http://schemas.microsoft.com/office/powerpoint/2010/main" val="732846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051C2-48C5-4154-9B1C-0E58E6F2C065}"/>
              </a:ext>
            </a:extLst>
          </p:cNvPr>
          <p:cNvSpPr>
            <a:spLocks noGrp="1"/>
          </p:cNvSpPr>
          <p:nvPr>
            <p:ph idx="1"/>
          </p:nvPr>
        </p:nvSpPr>
        <p:spPr>
          <a:xfrm>
            <a:off x="457200" y="980728"/>
            <a:ext cx="8229600" cy="4824535"/>
          </a:xfrm>
        </p:spPr>
        <p:txBody>
          <a:bodyPr>
            <a:normAutofit/>
          </a:bodyPr>
          <a:lstStyle/>
          <a:p>
            <a:pPr fontAlgn="base">
              <a:buFont typeface="Wingdings" pitchFamily="2" charset="2"/>
              <a:buChar char="Ø"/>
            </a:pPr>
            <a:r>
              <a:rPr lang="en-US" sz="2200" dirty="0">
                <a:solidFill>
                  <a:schemeClr val="accent1">
                    <a:lumMod val="75000"/>
                  </a:schemeClr>
                </a:solidFill>
              </a:rPr>
              <a:t>We can see that </a:t>
            </a:r>
            <a:r>
              <a:rPr lang="en-US" sz="2200" dirty="0" err="1">
                <a:solidFill>
                  <a:schemeClr val="accent1">
                    <a:lumMod val="75000"/>
                  </a:schemeClr>
                </a:solidFill>
              </a:rPr>
              <a:t>employee_code_id</a:t>
            </a:r>
            <a:r>
              <a:rPr lang="en-US" sz="2200" dirty="0">
                <a:solidFill>
                  <a:schemeClr val="accent1">
                    <a:lumMod val="75000"/>
                  </a:schemeClr>
                </a:solidFill>
              </a:rPr>
              <a:t>, </a:t>
            </a:r>
            <a:r>
              <a:rPr lang="en-US" sz="2200" dirty="0" err="1">
                <a:solidFill>
                  <a:schemeClr val="accent1">
                    <a:lumMod val="75000"/>
                  </a:schemeClr>
                </a:solidFill>
              </a:rPr>
              <a:t>supplier_id</a:t>
            </a:r>
            <a:r>
              <a:rPr lang="en-US" sz="2200" dirty="0">
                <a:solidFill>
                  <a:schemeClr val="accent1">
                    <a:lumMod val="75000"/>
                  </a:schemeClr>
                </a:solidFill>
              </a:rPr>
              <a:t>, </a:t>
            </a:r>
            <a:r>
              <a:rPr lang="en-US" sz="2200" dirty="0" err="1">
                <a:solidFill>
                  <a:schemeClr val="accent1">
                    <a:lumMod val="75000"/>
                  </a:schemeClr>
                </a:solidFill>
              </a:rPr>
              <a:t>pincode</a:t>
            </a:r>
            <a:r>
              <a:rPr lang="en-US" sz="2200" dirty="0">
                <a:solidFill>
                  <a:schemeClr val="accent1">
                    <a:lumMod val="75000"/>
                  </a:schemeClr>
                </a:solidFill>
              </a:rPr>
              <a:t> and branch seems to be strong with target. </a:t>
            </a:r>
          </a:p>
          <a:p>
            <a:pPr fontAlgn="base">
              <a:buFont typeface="Wingdings" pitchFamily="2" charset="2"/>
              <a:buChar char="Ø"/>
            </a:pPr>
            <a:r>
              <a:rPr lang="en-US" sz="2200" dirty="0">
                <a:solidFill>
                  <a:schemeClr val="accent1">
                    <a:lumMod val="75000"/>
                  </a:schemeClr>
                </a:solidFill>
              </a:rPr>
              <a:t>But these variables have huge unique values in them. Using them effectively in the model is highly difficult as it can increase no of columns which can cause curse of dimensionality. </a:t>
            </a:r>
          </a:p>
          <a:p>
            <a:pPr fontAlgn="base">
              <a:buFont typeface="Wingdings" pitchFamily="2" charset="2"/>
              <a:buChar char="Ø"/>
            </a:pPr>
            <a:r>
              <a:rPr lang="en-US" sz="2200" dirty="0">
                <a:solidFill>
                  <a:schemeClr val="accent1">
                    <a:lumMod val="75000"/>
                  </a:schemeClr>
                </a:solidFill>
              </a:rPr>
              <a:t>Hence, PERFORM.CNS.SCORE.DESC is the most important variable in our case.</a:t>
            </a:r>
          </a:p>
          <a:p>
            <a:pPr>
              <a:buFont typeface="Wingdings" pitchFamily="2" charset="2"/>
              <a:buChar char="Ø"/>
            </a:pPr>
            <a:endParaRPr lang="en-US" sz="2400" dirty="0">
              <a:solidFill>
                <a:schemeClr val="accent1">
                  <a:lumMod val="75000"/>
                </a:schemeClr>
              </a:solidFill>
            </a:endParaRPr>
          </a:p>
        </p:txBody>
      </p:sp>
      <p:sp>
        <p:nvSpPr>
          <p:cNvPr id="5" name="TextBox 4">
            <a:extLst>
              <a:ext uri="{FF2B5EF4-FFF2-40B4-BE49-F238E27FC236}">
                <a16:creationId xmlns:a16="http://schemas.microsoft.com/office/drawing/2014/main" id="{F03DCEB7-0D71-411B-8682-176EC5269D98}"/>
              </a:ext>
            </a:extLst>
          </p:cNvPr>
          <p:cNvSpPr txBox="1"/>
          <p:nvPr/>
        </p:nvSpPr>
        <p:spPr>
          <a:xfrm>
            <a:off x="251520" y="547171"/>
            <a:ext cx="5472608" cy="646331"/>
          </a:xfrm>
          <a:prstGeom prst="rect">
            <a:avLst/>
          </a:prstGeom>
          <a:noFill/>
        </p:spPr>
        <p:txBody>
          <a:bodyPr wrap="square" rtlCol="0">
            <a:spAutoFit/>
          </a:bodyPr>
          <a:lstStyle/>
          <a:p>
            <a:r>
              <a:rPr lang="en-US" b="1" dirty="0"/>
              <a:t>Analysis from Cramer’s test for Categorical Variables</a:t>
            </a:r>
            <a:endParaRPr lang="en-US" dirty="0"/>
          </a:p>
          <a:p>
            <a:endParaRPr lang="en-US" dirty="0"/>
          </a:p>
        </p:txBody>
      </p:sp>
    </p:spTree>
    <p:extLst>
      <p:ext uri="{BB962C8B-B14F-4D97-AF65-F5344CB8AC3E}">
        <p14:creationId xmlns:p14="http://schemas.microsoft.com/office/powerpoint/2010/main" val="328346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4AD883-7E89-478D-B984-F9F5BD1D59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8428" y="1137498"/>
            <a:ext cx="4657627" cy="2291501"/>
          </a:xfrm>
          <a:prstGeom prst="rect">
            <a:avLst/>
          </a:prstGeom>
          <a:noFill/>
          <a:ln>
            <a:noFill/>
          </a:ln>
        </p:spPr>
      </p:pic>
      <p:pic>
        <p:nvPicPr>
          <p:cNvPr id="5" name="Picture 4">
            <a:extLst>
              <a:ext uri="{FF2B5EF4-FFF2-40B4-BE49-F238E27FC236}">
                <a16:creationId xmlns:a16="http://schemas.microsoft.com/office/drawing/2014/main" id="{BDAD5D5F-1302-4CB4-8955-FE584F2600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137498"/>
            <a:ext cx="4286250" cy="2490564"/>
          </a:xfrm>
          <a:prstGeom prst="rect">
            <a:avLst/>
          </a:prstGeom>
          <a:noFill/>
          <a:ln>
            <a:noFill/>
          </a:ln>
        </p:spPr>
      </p:pic>
      <p:pic>
        <p:nvPicPr>
          <p:cNvPr id="6" name="Picture 5">
            <a:extLst>
              <a:ext uri="{FF2B5EF4-FFF2-40B4-BE49-F238E27FC236}">
                <a16:creationId xmlns:a16="http://schemas.microsoft.com/office/drawing/2014/main" id="{8F119216-D58B-463D-87CC-3D17BC51B30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543300"/>
            <a:ext cx="7200800" cy="3054052"/>
          </a:xfrm>
          <a:prstGeom prst="rect">
            <a:avLst/>
          </a:prstGeom>
          <a:noFill/>
          <a:ln>
            <a:noFill/>
          </a:ln>
        </p:spPr>
      </p:pic>
      <p:sp>
        <p:nvSpPr>
          <p:cNvPr id="7" name="TextBox 6">
            <a:extLst>
              <a:ext uri="{FF2B5EF4-FFF2-40B4-BE49-F238E27FC236}">
                <a16:creationId xmlns:a16="http://schemas.microsoft.com/office/drawing/2014/main" id="{9313D6F4-9390-4F47-A140-0A6CF4FA5F3B}"/>
              </a:ext>
            </a:extLst>
          </p:cNvPr>
          <p:cNvSpPr txBox="1"/>
          <p:nvPr/>
        </p:nvSpPr>
        <p:spPr>
          <a:xfrm>
            <a:off x="611560" y="260648"/>
            <a:ext cx="4464496" cy="369332"/>
          </a:xfrm>
          <a:prstGeom prst="rect">
            <a:avLst/>
          </a:prstGeom>
          <a:noFill/>
        </p:spPr>
        <p:txBody>
          <a:bodyPr wrap="square" rtlCol="0">
            <a:spAutoFit/>
          </a:bodyPr>
          <a:lstStyle/>
          <a:p>
            <a:r>
              <a:rPr lang="en-US" b="1" dirty="0"/>
              <a:t>Bivariate analysis and Multivariate analysis</a:t>
            </a:r>
            <a:endParaRPr lang="en-US" sz="2400" b="1" dirty="0"/>
          </a:p>
        </p:txBody>
      </p:sp>
    </p:spTree>
    <p:extLst>
      <p:ext uri="{BB962C8B-B14F-4D97-AF65-F5344CB8AC3E}">
        <p14:creationId xmlns:p14="http://schemas.microsoft.com/office/powerpoint/2010/main" val="2705256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3D6F4-9390-4F47-A140-0A6CF4FA5F3B}"/>
              </a:ext>
            </a:extLst>
          </p:cNvPr>
          <p:cNvSpPr txBox="1"/>
          <p:nvPr/>
        </p:nvSpPr>
        <p:spPr>
          <a:xfrm>
            <a:off x="611560" y="260648"/>
            <a:ext cx="5112568" cy="369332"/>
          </a:xfrm>
          <a:prstGeom prst="rect">
            <a:avLst/>
          </a:prstGeom>
          <a:noFill/>
        </p:spPr>
        <p:txBody>
          <a:bodyPr wrap="square" rtlCol="0">
            <a:spAutoFit/>
          </a:bodyPr>
          <a:lstStyle/>
          <a:p>
            <a:r>
              <a:rPr lang="en-US" b="1" dirty="0"/>
              <a:t>Correlation for Numerical and Categorical Columns</a:t>
            </a:r>
            <a:endParaRPr lang="en-US" dirty="0"/>
          </a:p>
        </p:txBody>
      </p:sp>
      <p:pic>
        <p:nvPicPr>
          <p:cNvPr id="8" name="Picture 7">
            <a:extLst>
              <a:ext uri="{FF2B5EF4-FFF2-40B4-BE49-F238E27FC236}">
                <a16:creationId xmlns:a16="http://schemas.microsoft.com/office/drawing/2014/main" id="{7ED6B883-920C-4ED6-B954-A55A689DFA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7344816" cy="5184576"/>
          </a:xfrm>
          <a:prstGeom prst="rect">
            <a:avLst/>
          </a:prstGeom>
          <a:noFill/>
          <a:ln>
            <a:noFill/>
          </a:ln>
        </p:spPr>
      </p:pic>
    </p:spTree>
    <p:extLst>
      <p:ext uri="{BB962C8B-B14F-4D97-AF65-F5344CB8AC3E}">
        <p14:creationId xmlns:p14="http://schemas.microsoft.com/office/powerpoint/2010/main" val="2612629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3D6F4-9390-4F47-A140-0A6CF4FA5F3B}"/>
              </a:ext>
            </a:extLst>
          </p:cNvPr>
          <p:cNvSpPr txBox="1"/>
          <p:nvPr/>
        </p:nvSpPr>
        <p:spPr>
          <a:xfrm>
            <a:off x="611560" y="260648"/>
            <a:ext cx="5112568" cy="369332"/>
          </a:xfrm>
          <a:prstGeom prst="rect">
            <a:avLst/>
          </a:prstGeom>
          <a:noFill/>
        </p:spPr>
        <p:txBody>
          <a:bodyPr wrap="square" rtlCol="0">
            <a:spAutoFit/>
          </a:bodyPr>
          <a:lstStyle/>
          <a:p>
            <a:r>
              <a:rPr lang="en-US" b="1" dirty="0"/>
              <a:t>Correlation for Numerical and Categorical Columns</a:t>
            </a:r>
            <a:endParaRPr lang="en-US" dirty="0"/>
          </a:p>
        </p:txBody>
      </p:sp>
      <p:pic>
        <p:nvPicPr>
          <p:cNvPr id="4" name="Picture 3">
            <a:extLst>
              <a:ext uri="{FF2B5EF4-FFF2-40B4-BE49-F238E27FC236}">
                <a16:creationId xmlns:a16="http://schemas.microsoft.com/office/drawing/2014/main" id="{E254AB46-E500-4F50-A810-750275D35F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1560" y="764704"/>
            <a:ext cx="7632848" cy="5256584"/>
          </a:xfrm>
          <a:prstGeom prst="rect">
            <a:avLst/>
          </a:prstGeom>
          <a:noFill/>
          <a:ln>
            <a:noFill/>
          </a:ln>
        </p:spPr>
      </p:pic>
    </p:spTree>
    <p:extLst>
      <p:ext uri="{BB962C8B-B14F-4D97-AF65-F5344CB8AC3E}">
        <p14:creationId xmlns:p14="http://schemas.microsoft.com/office/powerpoint/2010/main" val="2982201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3D6F4-9390-4F47-A140-0A6CF4FA5F3B}"/>
              </a:ext>
            </a:extLst>
          </p:cNvPr>
          <p:cNvSpPr txBox="1"/>
          <p:nvPr/>
        </p:nvSpPr>
        <p:spPr>
          <a:xfrm>
            <a:off x="611560" y="260648"/>
            <a:ext cx="5112568" cy="369332"/>
          </a:xfrm>
          <a:prstGeom prst="rect">
            <a:avLst/>
          </a:prstGeom>
          <a:noFill/>
        </p:spPr>
        <p:txBody>
          <a:bodyPr wrap="square" rtlCol="0">
            <a:spAutoFit/>
          </a:bodyPr>
          <a:lstStyle/>
          <a:p>
            <a:r>
              <a:rPr lang="en-US" b="1" dirty="0"/>
              <a:t>Base Model of Different Estimators</a:t>
            </a:r>
            <a:endParaRPr lang="en-US" dirty="0"/>
          </a:p>
        </p:txBody>
      </p:sp>
      <p:pic>
        <p:nvPicPr>
          <p:cNvPr id="5" name="Picture 4">
            <a:extLst>
              <a:ext uri="{FF2B5EF4-FFF2-40B4-BE49-F238E27FC236}">
                <a16:creationId xmlns:a16="http://schemas.microsoft.com/office/drawing/2014/main" id="{0011D5CD-956D-4537-B16F-989F148DEA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1600" y="836712"/>
            <a:ext cx="7200800" cy="4968552"/>
          </a:xfrm>
          <a:prstGeom prst="rect">
            <a:avLst/>
          </a:prstGeom>
          <a:noFill/>
          <a:ln>
            <a:noFill/>
          </a:ln>
        </p:spPr>
      </p:pic>
    </p:spTree>
    <p:extLst>
      <p:ext uri="{BB962C8B-B14F-4D97-AF65-F5344CB8AC3E}">
        <p14:creationId xmlns:p14="http://schemas.microsoft.com/office/powerpoint/2010/main" val="2121732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65F7-F4B7-4F17-BC84-CAD2DE369C65}"/>
              </a:ext>
            </a:extLst>
          </p:cNvPr>
          <p:cNvSpPr>
            <a:spLocks noGrp="1"/>
          </p:cNvSpPr>
          <p:nvPr>
            <p:ph type="title"/>
          </p:nvPr>
        </p:nvSpPr>
        <p:spPr/>
        <p:txBody>
          <a:bodyPr>
            <a:normAutofit/>
          </a:bodyPr>
          <a:lstStyle/>
          <a:p>
            <a:pPr algn="l"/>
            <a:r>
              <a:rPr lang="en-IN" sz="4000" dirty="0"/>
              <a:t>Conclusion</a:t>
            </a:r>
          </a:p>
        </p:txBody>
      </p:sp>
      <p:sp>
        <p:nvSpPr>
          <p:cNvPr id="3" name="Content Placeholder 2">
            <a:extLst>
              <a:ext uri="{FF2B5EF4-FFF2-40B4-BE49-F238E27FC236}">
                <a16:creationId xmlns:a16="http://schemas.microsoft.com/office/drawing/2014/main" id="{B4D84FB1-2752-49CB-B1FA-E9CAA8360EF9}"/>
              </a:ext>
            </a:extLst>
          </p:cNvPr>
          <p:cNvSpPr>
            <a:spLocks noGrp="1"/>
          </p:cNvSpPr>
          <p:nvPr>
            <p:ph idx="1"/>
          </p:nvPr>
        </p:nvSpPr>
        <p:spPr>
          <a:xfrm>
            <a:off x="457200" y="1340769"/>
            <a:ext cx="8229600" cy="2376264"/>
          </a:xfrm>
        </p:spPr>
        <p:txBody>
          <a:bodyPr>
            <a:normAutofit/>
          </a:bodyPr>
          <a:lstStyle/>
          <a:p>
            <a:pPr lvl="0">
              <a:buFont typeface="Wingdings" panose="05000000000000000000" pitchFamily="2" charset="2"/>
              <a:buChar char="v"/>
            </a:pPr>
            <a:r>
              <a:rPr lang="en-US" sz="2000" dirty="0">
                <a:solidFill>
                  <a:schemeClr val="accent1">
                    <a:lumMod val="75000"/>
                  </a:schemeClr>
                </a:solidFill>
              </a:rPr>
              <a:t>Since tree based perform better, we could tune the models using hyper parameters techniques like Random Search CV, Grid Search CV and stacking of various tree models could give a better AUC score.</a:t>
            </a:r>
          </a:p>
          <a:p>
            <a:pPr lvl="0">
              <a:buFont typeface="Wingdings" panose="05000000000000000000" pitchFamily="2" charset="2"/>
              <a:buChar char="v"/>
            </a:pPr>
            <a:r>
              <a:rPr lang="en-US" sz="2000" dirty="0">
                <a:solidFill>
                  <a:schemeClr val="accent1">
                    <a:lumMod val="75000"/>
                  </a:schemeClr>
                </a:solidFill>
              </a:rPr>
              <a:t>As the scope of Feature engineering is low, we can try out multiplying numerical columns, frequency encoding of categorical columns and binning of numerical columns.</a:t>
            </a:r>
          </a:p>
          <a:p>
            <a:pPr marL="0" indent="0">
              <a:buNone/>
            </a:pPr>
            <a:endParaRPr lang="en-IN" sz="2000" dirty="0"/>
          </a:p>
          <a:p>
            <a:endParaRPr lang="en-IN" sz="2000" dirty="0"/>
          </a:p>
        </p:txBody>
      </p:sp>
    </p:spTree>
    <p:extLst>
      <p:ext uri="{BB962C8B-B14F-4D97-AF65-F5344CB8AC3E}">
        <p14:creationId xmlns:p14="http://schemas.microsoft.com/office/powerpoint/2010/main" val="2871848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3698-D24E-48D7-8E9B-B13DDF8A7E0E}"/>
              </a:ext>
            </a:extLst>
          </p:cNvPr>
          <p:cNvSpPr>
            <a:spLocks noGrp="1"/>
          </p:cNvSpPr>
          <p:nvPr>
            <p:ph type="title"/>
          </p:nvPr>
        </p:nvSpPr>
        <p:spPr>
          <a:xfrm>
            <a:off x="107504" y="260648"/>
            <a:ext cx="4104456" cy="1143000"/>
          </a:xfrm>
        </p:spPr>
        <p:txBody>
          <a:bodyPr>
            <a:normAutofit/>
          </a:bodyPr>
          <a:lstStyle/>
          <a:p>
            <a:r>
              <a:rPr lang="en-IN" dirty="0"/>
              <a:t>Data Description</a:t>
            </a:r>
            <a:endParaRPr lang="en-US" dirty="0"/>
          </a:p>
        </p:txBody>
      </p:sp>
      <p:pic>
        <p:nvPicPr>
          <p:cNvPr id="4" name="Content Placeholder 3">
            <a:extLst>
              <a:ext uri="{FF2B5EF4-FFF2-40B4-BE49-F238E27FC236}">
                <a16:creationId xmlns:a16="http://schemas.microsoft.com/office/drawing/2014/main" id="{0FA48DBC-200F-49E9-8AA9-1F9282844A98}"/>
              </a:ext>
            </a:extLst>
          </p:cNvPr>
          <p:cNvPicPr>
            <a:picLocks noGrp="1" noChangeAspect="1"/>
          </p:cNvPicPr>
          <p:nvPr>
            <p:ph sz="half" idx="1"/>
          </p:nvPr>
        </p:nvPicPr>
        <p:blipFill>
          <a:blip r:embed="rId2"/>
          <a:stretch>
            <a:fillRect/>
          </a:stretch>
        </p:blipFill>
        <p:spPr>
          <a:xfrm>
            <a:off x="539552" y="1268760"/>
            <a:ext cx="8147248" cy="5040560"/>
          </a:xfrm>
          <a:prstGeom prst="rect">
            <a:avLst/>
          </a:prstGeom>
        </p:spPr>
      </p:pic>
    </p:spTree>
    <p:extLst>
      <p:ext uri="{BB962C8B-B14F-4D97-AF65-F5344CB8AC3E}">
        <p14:creationId xmlns:p14="http://schemas.microsoft.com/office/powerpoint/2010/main" val="276898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6278AC-8A3C-4F0F-B2D1-7E0D21CDC682}"/>
              </a:ext>
            </a:extLst>
          </p:cNvPr>
          <p:cNvGraphicFramePr>
            <a:graphicFrameLocks noGrp="1"/>
          </p:cNvGraphicFramePr>
          <p:nvPr>
            <p:ph idx="1"/>
            <p:extLst>
              <p:ext uri="{D42A27DB-BD31-4B8C-83A1-F6EECF244321}">
                <p14:modId xmlns:p14="http://schemas.microsoft.com/office/powerpoint/2010/main" val="2421470245"/>
              </p:ext>
            </p:extLst>
          </p:nvPr>
        </p:nvGraphicFramePr>
        <p:xfrm>
          <a:off x="457200" y="332656"/>
          <a:ext cx="8507289" cy="5976664"/>
        </p:xfrm>
        <a:graphic>
          <a:graphicData uri="http://schemas.openxmlformats.org/drawingml/2006/table">
            <a:tbl>
              <a:tblPr firstRow="1" bandRow="1">
                <a:tableStyleId>{5C22544A-7EE6-4342-B048-85BDC9FD1C3A}</a:tableStyleId>
              </a:tblPr>
              <a:tblGrid>
                <a:gridCol w="2835763">
                  <a:extLst>
                    <a:ext uri="{9D8B030D-6E8A-4147-A177-3AD203B41FA5}">
                      <a16:colId xmlns:a16="http://schemas.microsoft.com/office/drawing/2014/main" val="2468306578"/>
                    </a:ext>
                  </a:extLst>
                </a:gridCol>
                <a:gridCol w="2835763">
                  <a:extLst>
                    <a:ext uri="{9D8B030D-6E8A-4147-A177-3AD203B41FA5}">
                      <a16:colId xmlns:a16="http://schemas.microsoft.com/office/drawing/2014/main" val="74277817"/>
                    </a:ext>
                  </a:extLst>
                </a:gridCol>
                <a:gridCol w="2835763">
                  <a:extLst>
                    <a:ext uri="{9D8B030D-6E8A-4147-A177-3AD203B41FA5}">
                      <a16:colId xmlns:a16="http://schemas.microsoft.com/office/drawing/2014/main" val="4186314484"/>
                    </a:ext>
                  </a:extLst>
                </a:gridCol>
              </a:tblGrid>
              <a:tr h="405054">
                <a:tc>
                  <a:txBody>
                    <a:bodyPr/>
                    <a:lstStyle/>
                    <a:p>
                      <a:pPr algn="l" rtl="0" fontAlgn="t"/>
                      <a:r>
                        <a:rPr lang="en-IN" sz="1400" b="1" i="0" u="none" strike="noStrike" dirty="0">
                          <a:solidFill>
                            <a:srgbClr val="FFFFFF"/>
                          </a:solidFill>
                          <a:effectLst/>
                          <a:latin typeface="Calibri" panose="020F0502020204030204" pitchFamily="34" charset="0"/>
                        </a:rPr>
                        <a:t>Feature</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Explanation</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Data types</a:t>
                      </a:r>
                      <a:endParaRPr lang="en-US" sz="1400" b="1" i="0" u="none" strike="noStrike" dirty="0">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3865602929"/>
                  </a:ext>
                </a:extLst>
              </a:tr>
              <a:tr h="246830">
                <a:tc>
                  <a:txBody>
                    <a:bodyPr/>
                    <a:lstStyle/>
                    <a:p>
                      <a:pPr algn="l" rtl="0" fontAlgn="t"/>
                      <a:r>
                        <a:rPr lang="en-US" sz="1400" b="0" i="0" u="none" strike="noStrike" dirty="0" err="1">
                          <a:solidFill>
                            <a:srgbClr val="000000"/>
                          </a:solidFill>
                          <a:effectLst/>
                          <a:latin typeface="Calibri" panose="020F0502020204030204" pitchFamily="34" charset="0"/>
                        </a:rPr>
                        <a:t>DisbursalDate</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Date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object</a:t>
                      </a:r>
                    </a:p>
                  </a:txBody>
                  <a:tcPr marL="9525" marR="9525" marT="9525" marB="0"/>
                </a:tc>
                <a:extLst>
                  <a:ext uri="{0D108BD9-81ED-4DB2-BD59-A6C34878D82A}">
                    <a16:rowId xmlns:a16="http://schemas.microsoft.com/office/drawing/2014/main" val="920925647"/>
                  </a:ext>
                </a:extLst>
              </a:tr>
              <a:tr h="246830">
                <a:tc>
                  <a:txBody>
                    <a:bodyPr/>
                    <a:lstStyle/>
                    <a:p>
                      <a:pPr algn="l" rtl="0" fontAlgn="t"/>
                      <a:r>
                        <a:rPr lang="en-US" sz="1400" b="0" i="0" u="none" strike="noStrike">
                          <a:solidFill>
                            <a:srgbClr val="000000"/>
                          </a:solidFill>
                          <a:effectLst/>
                          <a:latin typeface="Calibri" panose="020F0502020204030204" pitchFamily="34" charset="0"/>
                        </a:rPr>
                        <a:t>State_ID</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State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040215072"/>
                  </a:ext>
                </a:extLst>
              </a:tr>
              <a:tr h="483112">
                <a:tc>
                  <a:txBody>
                    <a:bodyPr/>
                    <a:lstStyle/>
                    <a:p>
                      <a:pPr algn="l" rtl="0" fontAlgn="t"/>
                      <a:r>
                        <a:rPr lang="en-US" sz="1400" b="0" i="0" u="none" strike="noStrike">
                          <a:solidFill>
                            <a:srgbClr val="000000"/>
                          </a:solidFill>
                          <a:effectLst/>
                          <a:latin typeface="Calibri" panose="020F0502020204030204" pitchFamily="34" charset="0"/>
                        </a:rPr>
                        <a:t>Employee_code_ID</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Employee of the organization who logged the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object</a:t>
                      </a:r>
                    </a:p>
                  </a:txBody>
                  <a:tcPr marL="9525" marR="9525" marT="9525" marB="0"/>
                </a:tc>
                <a:extLst>
                  <a:ext uri="{0D108BD9-81ED-4DB2-BD59-A6C34878D82A}">
                    <a16:rowId xmlns:a16="http://schemas.microsoft.com/office/drawing/2014/main" val="1462222288"/>
                  </a:ext>
                </a:extLst>
              </a:tr>
              <a:tr h="483112">
                <a:tc>
                  <a:txBody>
                    <a:bodyPr/>
                    <a:lstStyle/>
                    <a:p>
                      <a:pPr algn="l" rtl="0" fontAlgn="t"/>
                      <a:r>
                        <a:rPr lang="en-US" sz="1400" b="0" i="0" u="none" strike="noStrike">
                          <a:solidFill>
                            <a:srgbClr val="000000"/>
                          </a:solidFill>
                          <a:effectLst/>
                          <a:latin typeface="Calibri" panose="020F0502020204030204" pitchFamily="34" charset="0"/>
                        </a:rPr>
                        <a:t>MobileNo_Avl_Flag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Mobile no.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399000410"/>
                  </a:ext>
                </a:extLst>
              </a:tr>
              <a:tr h="483112">
                <a:tc>
                  <a:txBody>
                    <a:bodyPr/>
                    <a:lstStyle/>
                    <a:p>
                      <a:pPr algn="l" rtl="0" fontAlgn="t"/>
                      <a:r>
                        <a:rPr lang="en-US" sz="1400" b="0" i="0" u="none" strike="noStrike">
                          <a:solidFill>
                            <a:srgbClr val="000000"/>
                          </a:solidFill>
                          <a:effectLst/>
                          <a:latin typeface="Calibri" panose="020F0502020204030204" pitchFamily="34" charset="0"/>
                        </a:rPr>
                        <a:t>Aadhar_flag</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if Aadhar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3712589897"/>
                  </a:ext>
                </a:extLst>
              </a:tr>
              <a:tr h="483112">
                <a:tc>
                  <a:txBody>
                    <a:bodyPr/>
                    <a:lstStyle/>
                    <a:p>
                      <a:pPr algn="l" rtl="0" fontAlgn="t"/>
                      <a:r>
                        <a:rPr lang="en-US" sz="1400" b="0" i="0" u="none" strike="noStrike">
                          <a:solidFill>
                            <a:srgbClr val="000000"/>
                          </a:solidFill>
                          <a:effectLst/>
                          <a:latin typeface="Calibri" panose="020F0502020204030204" pitchFamily="34" charset="0"/>
                        </a:rPr>
                        <a:t>PAN_flag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pan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593524623"/>
                  </a:ext>
                </a:extLst>
              </a:tr>
              <a:tr h="483112">
                <a:tc>
                  <a:txBody>
                    <a:bodyPr/>
                    <a:lstStyle/>
                    <a:p>
                      <a:pPr algn="l" rtl="0" fontAlgn="t"/>
                      <a:r>
                        <a:rPr lang="en-US" sz="1400" b="0" i="0" u="none" strike="noStrike">
                          <a:solidFill>
                            <a:srgbClr val="000000"/>
                          </a:solidFill>
                          <a:effectLst/>
                          <a:latin typeface="Calibri" panose="020F0502020204030204" pitchFamily="34" charset="0"/>
                        </a:rPr>
                        <a:t>VoterID_flag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voter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999925082"/>
                  </a:ext>
                </a:extLst>
              </a:tr>
              <a:tr h="483112">
                <a:tc>
                  <a:txBody>
                    <a:bodyPr/>
                    <a:lstStyle/>
                    <a:p>
                      <a:pPr algn="l" rtl="0" fontAlgn="t"/>
                      <a:r>
                        <a:rPr lang="en-US" sz="1400" b="0" i="0" u="none" strike="noStrike">
                          <a:solidFill>
                            <a:srgbClr val="000000"/>
                          </a:solidFill>
                          <a:effectLst/>
                          <a:latin typeface="Calibri" panose="020F0502020204030204" pitchFamily="34" charset="0"/>
                        </a:rPr>
                        <a:t>Driving_flag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DL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2750591053"/>
                  </a:ext>
                </a:extLst>
              </a:tr>
              <a:tr h="246830">
                <a:tc>
                  <a:txBody>
                    <a:bodyPr/>
                    <a:lstStyle/>
                    <a:p>
                      <a:pPr algn="l" rtl="0" fontAlgn="t"/>
                      <a:r>
                        <a:rPr lang="en-US" sz="1400" b="0" i="0" u="none" strike="noStrike">
                          <a:solidFill>
                            <a:srgbClr val="000000"/>
                          </a:solidFill>
                          <a:effectLst/>
                          <a:latin typeface="Calibri" panose="020F0502020204030204" pitchFamily="34" charset="0"/>
                        </a:rPr>
                        <a:t>Passport_flag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passport was shared by then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2722844940"/>
                  </a:ext>
                </a:extLst>
              </a:tr>
              <a:tr h="246830">
                <a:tc>
                  <a:txBody>
                    <a:bodyPr/>
                    <a:lstStyle/>
                    <a:p>
                      <a:pPr algn="l" rtl="0" fontAlgn="t"/>
                      <a:r>
                        <a:rPr lang="en-US" sz="1400" b="0" i="0" u="none" strike="noStrike">
                          <a:solidFill>
                            <a:srgbClr val="000000"/>
                          </a:solidFill>
                          <a:effectLst/>
                          <a:latin typeface="Calibri" panose="020F0502020204030204" pitchFamily="34" charset="0"/>
                        </a:rPr>
                        <a:t>PERFORM_CNS.SCORE</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Bureau Score</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927624640"/>
                  </a:ext>
                </a:extLst>
              </a:tr>
              <a:tr h="246830">
                <a:tc>
                  <a:txBody>
                    <a:bodyPr/>
                    <a:lstStyle/>
                    <a:p>
                      <a:pPr algn="l" rtl="0" fontAlgn="t"/>
                      <a:r>
                        <a:rPr lang="en-US" sz="1400" b="0" i="0" u="none" strike="noStrike">
                          <a:solidFill>
                            <a:srgbClr val="000000"/>
                          </a:solidFill>
                          <a:effectLst/>
                          <a:latin typeface="Calibri" panose="020F0502020204030204" pitchFamily="34" charset="0"/>
                        </a:rPr>
                        <a:t>PERFORM_CNS.SCORE.DESCRIPTION</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Bureau score description</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904192613"/>
                  </a:ext>
                </a:extLst>
              </a:tr>
              <a:tr h="719394">
                <a:tc>
                  <a:txBody>
                    <a:bodyPr/>
                    <a:lstStyle/>
                    <a:p>
                      <a:pPr algn="l" rtl="0" fontAlgn="t"/>
                      <a:r>
                        <a:rPr lang="en-US" sz="1400" b="0" i="0" u="none" strike="noStrike" dirty="0">
                          <a:solidFill>
                            <a:srgbClr val="000000"/>
                          </a:solidFill>
                          <a:effectLst/>
                          <a:latin typeface="Calibri" panose="020F0502020204030204" pitchFamily="34" charset="0"/>
                        </a:rPr>
                        <a:t>PRI.NO.OF.ACCTS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count of total loans taken by the customer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3553739648"/>
                  </a:ext>
                </a:extLst>
              </a:tr>
              <a:tr h="719394">
                <a:tc>
                  <a:txBody>
                    <a:bodyPr/>
                    <a:lstStyle/>
                    <a:p>
                      <a:pPr algn="l" rtl="0" fontAlgn="t"/>
                      <a:r>
                        <a:rPr lang="en-US" sz="1400" b="0" i="0" u="none" strike="noStrike" dirty="0">
                          <a:solidFill>
                            <a:srgbClr val="000000"/>
                          </a:solidFill>
                          <a:effectLst/>
                          <a:latin typeface="Calibri" panose="020F0502020204030204" pitchFamily="34" charset="0"/>
                        </a:rPr>
                        <a:t>PRI.ACTIVE.ACCTS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count of active loans taken by the customer at the time of disbursement</a:t>
                      </a:r>
                    </a:p>
                  </a:txBody>
                  <a:tcPr marL="9525" marR="9525" marT="9525" marB="0"/>
                </a:tc>
                <a:tc>
                  <a:txBody>
                    <a:bodyPr/>
                    <a:lstStyle/>
                    <a:p>
                      <a:pPr algn="l" rtl="0" fontAlgn="t"/>
                      <a:r>
                        <a:rPr lang="en-IN" sz="1400" b="0" i="0" u="none" strike="noStrike" dirty="0">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2671865242"/>
                  </a:ext>
                </a:extLst>
              </a:tr>
            </a:tbl>
          </a:graphicData>
        </a:graphic>
      </p:graphicFrame>
    </p:spTree>
    <p:extLst>
      <p:ext uri="{BB962C8B-B14F-4D97-AF65-F5344CB8AC3E}">
        <p14:creationId xmlns:p14="http://schemas.microsoft.com/office/powerpoint/2010/main" val="23503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732982-40A6-4E79-BDFD-474EDAFB95AF}"/>
              </a:ext>
            </a:extLst>
          </p:cNvPr>
          <p:cNvGraphicFramePr>
            <a:graphicFrameLocks noGrp="1"/>
          </p:cNvGraphicFramePr>
          <p:nvPr>
            <p:ph idx="1"/>
            <p:extLst>
              <p:ext uri="{D42A27DB-BD31-4B8C-83A1-F6EECF244321}">
                <p14:modId xmlns:p14="http://schemas.microsoft.com/office/powerpoint/2010/main" val="2717633446"/>
              </p:ext>
            </p:extLst>
          </p:nvPr>
        </p:nvGraphicFramePr>
        <p:xfrm>
          <a:off x="457200" y="332657"/>
          <a:ext cx="8507286" cy="6214780"/>
        </p:xfrm>
        <a:graphic>
          <a:graphicData uri="http://schemas.openxmlformats.org/drawingml/2006/table">
            <a:tbl>
              <a:tblPr firstRow="1" bandRow="1">
                <a:tableStyleId>{5C22544A-7EE6-4342-B048-85BDC9FD1C3A}</a:tableStyleId>
              </a:tblPr>
              <a:tblGrid>
                <a:gridCol w="2835762">
                  <a:extLst>
                    <a:ext uri="{9D8B030D-6E8A-4147-A177-3AD203B41FA5}">
                      <a16:colId xmlns:a16="http://schemas.microsoft.com/office/drawing/2014/main" val="547480040"/>
                    </a:ext>
                  </a:extLst>
                </a:gridCol>
                <a:gridCol w="2835762">
                  <a:extLst>
                    <a:ext uri="{9D8B030D-6E8A-4147-A177-3AD203B41FA5}">
                      <a16:colId xmlns:a16="http://schemas.microsoft.com/office/drawing/2014/main" val="1013556626"/>
                    </a:ext>
                  </a:extLst>
                </a:gridCol>
                <a:gridCol w="2835762">
                  <a:extLst>
                    <a:ext uri="{9D8B030D-6E8A-4147-A177-3AD203B41FA5}">
                      <a16:colId xmlns:a16="http://schemas.microsoft.com/office/drawing/2014/main" val="1159276756"/>
                    </a:ext>
                  </a:extLst>
                </a:gridCol>
              </a:tblGrid>
              <a:tr h="295139">
                <a:tc>
                  <a:txBody>
                    <a:bodyPr/>
                    <a:lstStyle/>
                    <a:p>
                      <a:pPr algn="l" rtl="0" fontAlgn="t"/>
                      <a:r>
                        <a:rPr lang="en-IN" sz="1400" b="1" i="0" u="none" strike="noStrike" dirty="0">
                          <a:solidFill>
                            <a:srgbClr val="FFFFFF"/>
                          </a:solidFill>
                          <a:effectLst/>
                          <a:latin typeface="Calibri" panose="020F0502020204030204" pitchFamily="34" charset="0"/>
                        </a:rPr>
                        <a:t>Feature</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Explanation</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Data types</a:t>
                      </a:r>
                      <a:endParaRPr lang="en-US" sz="1400" b="1" i="0" u="none" strike="noStrike" dirty="0">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2750938634"/>
                  </a:ext>
                </a:extLst>
              </a:tr>
              <a:tr h="352015">
                <a:tc>
                  <a:txBody>
                    <a:bodyPr/>
                    <a:lstStyle/>
                    <a:p>
                      <a:pPr algn="l" rtl="0" fontAlgn="t"/>
                      <a:r>
                        <a:rPr lang="en-US" sz="1400" b="0" i="0" u="none" strike="noStrike" dirty="0">
                          <a:solidFill>
                            <a:srgbClr val="000000"/>
                          </a:solidFill>
                          <a:effectLst/>
                          <a:latin typeface="Calibri" panose="020F0502020204030204" pitchFamily="34" charset="0"/>
                        </a:rPr>
                        <a:t>PRI.OVERDUE.ACCTS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count of default accounts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4127925838"/>
                  </a:ext>
                </a:extLst>
              </a:tr>
              <a:tr h="524179">
                <a:tc>
                  <a:txBody>
                    <a:bodyPr/>
                    <a:lstStyle/>
                    <a:p>
                      <a:pPr algn="l" rtl="0" fontAlgn="t"/>
                      <a:r>
                        <a:rPr lang="en-US" sz="1400" b="0" i="0" u="none" strike="noStrike">
                          <a:solidFill>
                            <a:srgbClr val="000000"/>
                          </a:solidFill>
                          <a:effectLst/>
                          <a:latin typeface="Calibri" panose="020F0502020204030204" pitchFamily="34" charset="0"/>
                        </a:rPr>
                        <a:t>PRI.CURRENT.BALANCE</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total Principal outstanding amount of the active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3811679556"/>
                  </a:ext>
                </a:extLst>
              </a:tr>
              <a:tr h="524179">
                <a:tc>
                  <a:txBody>
                    <a:bodyPr/>
                    <a:lstStyle/>
                    <a:p>
                      <a:pPr algn="l" rtl="0" fontAlgn="t"/>
                      <a:r>
                        <a:rPr lang="en-US" sz="1400" b="0" i="0" u="none" strike="noStrike">
                          <a:solidFill>
                            <a:srgbClr val="000000"/>
                          </a:solidFill>
                          <a:effectLst/>
                          <a:latin typeface="Calibri" panose="020F0502020204030204" pitchFamily="34" charset="0"/>
                        </a:rPr>
                        <a:t>PRI.SANCTIONED.AMOUNT</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total amount that was sanctioned for all the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3414903742"/>
                  </a:ext>
                </a:extLst>
              </a:tr>
              <a:tr h="524179">
                <a:tc>
                  <a:txBody>
                    <a:bodyPr/>
                    <a:lstStyle/>
                    <a:p>
                      <a:pPr algn="l" rtl="0" fontAlgn="t"/>
                      <a:r>
                        <a:rPr lang="en-US" sz="1400" b="0" i="0" u="none" strike="noStrike">
                          <a:solidFill>
                            <a:srgbClr val="000000"/>
                          </a:solidFill>
                          <a:effectLst/>
                          <a:latin typeface="Calibri" panose="020F0502020204030204" pitchFamily="34" charset="0"/>
                        </a:rPr>
                        <a:t>PRI.DISBURSED.AMOUNT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total amount that was disbursed for all the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1057294761"/>
                  </a:ext>
                </a:extLst>
              </a:tr>
              <a:tr h="524179">
                <a:tc>
                  <a:txBody>
                    <a:bodyPr/>
                    <a:lstStyle/>
                    <a:p>
                      <a:pPr algn="l" rtl="0" fontAlgn="t"/>
                      <a:r>
                        <a:rPr lang="en-US" sz="1400" b="0" i="0" u="none" strike="noStrike">
                          <a:solidFill>
                            <a:srgbClr val="000000"/>
                          </a:solidFill>
                          <a:effectLst/>
                          <a:latin typeface="Calibri" panose="020F0502020204030204" pitchFamily="34" charset="0"/>
                        </a:rPr>
                        <a:t>SEC.NO.OF.ACCTS</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count of total loans taken by the customer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873216857"/>
                  </a:ext>
                </a:extLst>
              </a:tr>
              <a:tr h="524179">
                <a:tc>
                  <a:txBody>
                    <a:bodyPr/>
                    <a:lstStyle/>
                    <a:p>
                      <a:pPr algn="l" rtl="0" fontAlgn="t"/>
                      <a:r>
                        <a:rPr lang="en-US" sz="1400" b="0" i="0" u="none" strike="noStrike" dirty="0">
                          <a:solidFill>
                            <a:srgbClr val="000000"/>
                          </a:solidFill>
                          <a:effectLst/>
                          <a:latin typeface="Calibri" panose="020F0502020204030204" pitchFamily="34" charset="0"/>
                        </a:rPr>
                        <a:t>SEC.ACTIVE.ACCTS</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count of active loans taken by the customer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593326782"/>
                  </a:ext>
                </a:extLst>
              </a:tr>
              <a:tr h="352015">
                <a:tc>
                  <a:txBody>
                    <a:bodyPr/>
                    <a:lstStyle/>
                    <a:p>
                      <a:pPr algn="l" rtl="0" fontAlgn="t"/>
                      <a:r>
                        <a:rPr lang="en-US" sz="1400" b="0" i="0" u="none" strike="noStrike">
                          <a:solidFill>
                            <a:srgbClr val="000000"/>
                          </a:solidFill>
                          <a:effectLst/>
                          <a:latin typeface="Calibri" panose="020F0502020204030204" pitchFamily="34" charset="0"/>
                        </a:rPr>
                        <a:t>SEC.OVERDUE.ACCTS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count of default accounts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4207488465"/>
                  </a:ext>
                </a:extLst>
              </a:tr>
              <a:tr h="524179">
                <a:tc>
                  <a:txBody>
                    <a:bodyPr/>
                    <a:lstStyle/>
                    <a:p>
                      <a:pPr algn="l" rtl="0" fontAlgn="t"/>
                      <a:r>
                        <a:rPr lang="en-US" sz="1400" b="0" i="0" u="none" strike="noStrike">
                          <a:solidFill>
                            <a:srgbClr val="000000"/>
                          </a:solidFill>
                          <a:effectLst/>
                          <a:latin typeface="Calibri" panose="020F0502020204030204" pitchFamily="34" charset="0"/>
                        </a:rPr>
                        <a:t>SEC.CURRENT.BALANCE</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total Principal outstanding amount of the active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1421195138"/>
                  </a:ext>
                </a:extLst>
              </a:tr>
              <a:tr h="524179">
                <a:tc>
                  <a:txBody>
                    <a:bodyPr/>
                    <a:lstStyle/>
                    <a:p>
                      <a:pPr algn="l" rtl="0" fontAlgn="t"/>
                      <a:r>
                        <a:rPr lang="en-US" sz="1400" b="0" i="0" u="none" strike="noStrike">
                          <a:solidFill>
                            <a:srgbClr val="000000"/>
                          </a:solidFill>
                          <a:effectLst/>
                          <a:latin typeface="Calibri" panose="020F0502020204030204" pitchFamily="34" charset="0"/>
                        </a:rPr>
                        <a:t>SEC.SANCTIONED.AMOUNT</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total amount that was sanctioned for all the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3197348616"/>
                  </a:ext>
                </a:extLst>
              </a:tr>
              <a:tr h="524179">
                <a:tc>
                  <a:txBody>
                    <a:bodyPr/>
                    <a:lstStyle/>
                    <a:p>
                      <a:pPr algn="l" rtl="0" fontAlgn="t"/>
                      <a:r>
                        <a:rPr lang="en-US" sz="1400" b="0" i="0" u="none" strike="noStrike">
                          <a:solidFill>
                            <a:srgbClr val="000000"/>
                          </a:solidFill>
                          <a:effectLst/>
                          <a:latin typeface="Calibri" panose="020F0502020204030204" pitchFamily="34" charset="0"/>
                        </a:rPr>
                        <a:t>SEC.DISBURSED.AMOUNT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total amount that was disbursed for all the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1836950695"/>
                  </a:ext>
                </a:extLst>
              </a:tr>
              <a:tr h="352015">
                <a:tc>
                  <a:txBody>
                    <a:bodyPr/>
                    <a:lstStyle/>
                    <a:p>
                      <a:pPr algn="l" rtl="0" fontAlgn="t"/>
                      <a:r>
                        <a:rPr lang="en-US" sz="1400" b="0" i="0" u="none" strike="noStrike">
                          <a:solidFill>
                            <a:srgbClr val="000000"/>
                          </a:solidFill>
                          <a:effectLst/>
                          <a:latin typeface="Calibri" panose="020F0502020204030204" pitchFamily="34" charset="0"/>
                        </a:rPr>
                        <a:t>PRIMARY.INSTAL.AMT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EMI Amount of the primary loan</a:t>
                      </a:r>
                    </a:p>
                  </a:txBody>
                  <a:tcPr marL="9525" marR="9525" marT="9525" marB="0"/>
                </a:tc>
                <a:tc>
                  <a:txBody>
                    <a:bodyPr/>
                    <a:lstStyle/>
                    <a:p>
                      <a:pPr algn="l" rtl="0" fontAlgn="t"/>
                      <a:r>
                        <a:rPr lang="en-IN" sz="1400" b="0" i="0" u="none" strike="noStrike" dirty="0">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1660587704"/>
                  </a:ext>
                </a:extLst>
              </a:tr>
            </a:tbl>
          </a:graphicData>
        </a:graphic>
      </p:graphicFrame>
    </p:spTree>
    <p:extLst>
      <p:ext uri="{BB962C8B-B14F-4D97-AF65-F5344CB8AC3E}">
        <p14:creationId xmlns:p14="http://schemas.microsoft.com/office/powerpoint/2010/main" val="253188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732982-40A6-4E79-BDFD-474EDAFB95AF}"/>
              </a:ext>
            </a:extLst>
          </p:cNvPr>
          <p:cNvGraphicFramePr>
            <a:graphicFrameLocks noGrp="1"/>
          </p:cNvGraphicFramePr>
          <p:nvPr>
            <p:ph idx="1"/>
            <p:extLst>
              <p:ext uri="{D42A27DB-BD31-4B8C-83A1-F6EECF244321}">
                <p14:modId xmlns:p14="http://schemas.microsoft.com/office/powerpoint/2010/main" val="1666408161"/>
              </p:ext>
            </p:extLst>
          </p:nvPr>
        </p:nvGraphicFramePr>
        <p:xfrm>
          <a:off x="467544" y="332656"/>
          <a:ext cx="8496943" cy="4563555"/>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val="547480040"/>
                    </a:ext>
                  </a:extLst>
                </a:gridCol>
                <a:gridCol w="2465335">
                  <a:extLst>
                    <a:ext uri="{9D8B030D-6E8A-4147-A177-3AD203B41FA5}">
                      <a16:colId xmlns:a16="http://schemas.microsoft.com/office/drawing/2014/main" val="1013556626"/>
                    </a:ext>
                  </a:extLst>
                </a:gridCol>
                <a:gridCol w="2935264">
                  <a:extLst>
                    <a:ext uri="{9D8B030D-6E8A-4147-A177-3AD203B41FA5}">
                      <a16:colId xmlns:a16="http://schemas.microsoft.com/office/drawing/2014/main" val="1159276756"/>
                    </a:ext>
                  </a:extLst>
                </a:gridCol>
              </a:tblGrid>
              <a:tr h="295139">
                <a:tc>
                  <a:txBody>
                    <a:bodyPr/>
                    <a:lstStyle/>
                    <a:p>
                      <a:pPr algn="l" rtl="0" fontAlgn="t"/>
                      <a:r>
                        <a:rPr lang="en-IN" sz="1400" b="1" i="0" u="none" strike="noStrike" dirty="0">
                          <a:solidFill>
                            <a:srgbClr val="FFFFFF"/>
                          </a:solidFill>
                          <a:effectLst/>
                          <a:latin typeface="Calibri" panose="020F0502020204030204" pitchFamily="34" charset="0"/>
                        </a:rPr>
                        <a:t>Feature</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Explanation</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Data types</a:t>
                      </a:r>
                      <a:endParaRPr lang="en-US" sz="1400" b="1" i="0" u="none" strike="noStrike" dirty="0">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2750938634"/>
                  </a:ext>
                </a:extLst>
              </a:tr>
              <a:tr h="352015">
                <a:tc>
                  <a:txBody>
                    <a:bodyPr/>
                    <a:lstStyle/>
                    <a:p>
                      <a:pPr algn="l" rtl="0" fontAlgn="t"/>
                      <a:r>
                        <a:rPr lang="en-US" sz="1400" b="0" i="0" u="none" strike="noStrike" dirty="0">
                          <a:solidFill>
                            <a:srgbClr val="000000"/>
                          </a:solidFill>
                          <a:effectLst/>
                          <a:latin typeface="Calibri" panose="020F0502020204030204" pitchFamily="34" charset="0"/>
                        </a:rPr>
                        <a:t>SEC.INSTAL.AMT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EMI Amount of the secondary loan</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4127925838"/>
                  </a:ext>
                </a:extLst>
              </a:tr>
              <a:tr h="524179">
                <a:tc>
                  <a:txBody>
                    <a:bodyPr/>
                    <a:lstStyle/>
                    <a:p>
                      <a:pPr algn="l" rtl="0" fontAlgn="t"/>
                      <a:r>
                        <a:rPr lang="en-US" sz="1400" b="0" i="0" u="none" strike="noStrike">
                          <a:solidFill>
                            <a:srgbClr val="000000"/>
                          </a:solidFill>
                          <a:effectLst/>
                          <a:latin typeface="Calibri" panose="020F0502020204030204" pitchFamily="34" charset="0"/>
                        </a:rPr>
                        <a:t>NEW.ACCTS.IN.LAST.SIX.MONTHS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New loans taken by the customer in last 6 months before the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3811679556"/>
                  </a:ext>
                </a:extLst>
              </a:tr>
              <a:tr h="524179">
                <a:tc>
                  <a:txBody>
                    <a:bodyPr/>
                    <a:lstStyle/>
                    <a:p>
                      <a:pPr algn="l" rtl="0" fontAlgn="t"/>
                      <a:r>
                        <a:rPr lang="en-US" sz="1400" b="0" i="0" u="none" strike="noStrike">
                          <a:solidFill>
                            <a:srgbClr val="000000"/>
                          </a:solidFill>
                          <a:effectLst/>
                          <a:latin typeface="Calibri" panose="020F0502020204030204" pitchFamily="34" charset="0"/>
                        </a:rPr>
                        <a:t>DELINQUENT.ACCTS.IN.LAST.SIX.MONTHS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Loans defaulted in the last 6 months</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3414903742"/>
                  </a:ext>
                </a:extLst>
              </a:tr>
              <a:tr h="524179">
                <a:tc>
                  <a:txBody>
                    <a:bodyPr/>
                    <a:lstStyle/>
                    <a:p>
                      <a:pPr algn="l" rtl="0" fontAlgn="t"/>
                      <a:r>
                        <a:rPr lang="en-US" sz="1400" b="0" i="0" u="none" strike="noStrike">
                          <a:solidFill>
                            <a:srgbClr val="000000"/>
                          </a:solidFill>
                          <a:effectLst/>
                          <a:latin typeface="Calibri" panose="020F0502020204030204" pitchFamily="34" charset="0"/>
                        </a:rPr>
                        <a:t>AVERAGE.ACCT.AGE</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Average loan tenure</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057294761"/>
                  </a:ext>
                </a:extLst>
              </a:tr>
              <a:tr h="524179">
                <a:tc>
                  <a:txBody>
                    <a:bodyPr/>
                    <a:lstStyle/>
                    <a:p>
                      <a:pPr algn="l" rtl="0" fontAlgn="t"/>
                      <a:r>
                        <a:rPr lang="en-US" sz="1400" b="0" i="0" u="none" strike="noStrike" dirty="0">
                          <a:solidFill>
                            <a:srgbClr val="000000"/>
                          </a:solidFill>
                          <a:effectLst/>
                          <a:latin typeface="Calibri" panose="020F0502020204030204" pitchFamily="34" charset="0"/>
                        </a:rPr>
                        <a:t>CREDIT.HISTORY.LENGTH</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Time since first loan</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873216857"/>
                  </a:ext>
                </a:extLst>
              </a:tr>
              <a:tr h="524179">
                <a:tc>
                  <a:txBody>
                    <a:bodyPr/>
                    <a:lstStyle/>
                    <a:p>
                      <a:pPr algn="l" rtl="0" fontAlgn="t"/>
                      <a:r>
                        <a:rPr lang="en-US" sz="1400" b="0" i="0" u="none" strike="noStrike">
                          <a:solidFill>
                            <a:srgbClr val="000000"/>
                          </a:solidFill>
                          <a:effectLst/>
                          <a:latin typeface="Calibri" panose="020F0502020204030204" pitchFamily="34" charset="0"/>
                        </a:rPr>
                        <a:t>NO.OF_INQUIRIES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Enquires done by the customer for loans</a:t>
                      </a:r>
                    </a:p>
                  </a:txBody>
                  <a:tcPr marL="9525" marR="9525" marT="9525" marB="0"/>
                </a:tc>
                <a:tc>
                  <a:txBody>
                    <a:bodyPr/>
                    <a:lstStyle/>
                    <a:p>
                      <a:pPr algn="l" rtl="0" fontAlgn="t"/>
                      <a:r>
                        <a:rPr lang="en-IN" sz="1400" b="0" i="0" u="none" strike="noStrike" dirty="0">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593326782"/>
                  </a:ext>
                </a:extLst>
              </a:tr>
              <a:tr h="352015">
                <a:tc>
                  <a:txBody>
                    <a:bodyPr/>
                    <a:lstStyle/>
                    <a:p>
                      <a:pPr algn="l" rtl="0" fontAlgn="t"/>
                      <a:r>
                        <a:rPr lang="en-US" sz="1400" b="0" i="0" u="none" strike="noStrike">
                          <a:solidFill>
                            <a:srgbClr val="000000"/>
                          </a:solidFill>
                          <a:effectLst/>
                          <a:latin typeface="Calibri" panose="020F0502020204030204" pitchFamily="34" charset="0"/>
                        </a:rPr>
                        <a:t>SEC.INSTAL.AMT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EMI Amount of the secondary loan</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4207488465"/>
                  </a:ext>
                </a:extLst>
              </a:tr>
              <a:tr h="524179">
                <a:tc>
                  <a:txBody>
                    <a:bodyPr/>
                    <a:lstStyle/>
                    <a:p>
                      <a:pPr algn="l" rtl="0" fontAlgn="t"/>
                      <a:r>
                        <a:rPr lang="en-US" sz="1400" b="0" i="0" u="none" strike="noStrike">
                          <a:solidFill>
                            <a:srgbClr val="000000"/>
                          </a:solidFill>
                          <a:effectLst/>
                          <a:latin typeface="Calibri" panose="020F0502020204030204" pitchFamily="34" charset="0"/>
                        </a:rPr>
                        <a:t>NEW.ACCTS.IN.LAST.SIX.MONTHS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New loans taken by the customer in last 6 months before the disbursement</a:t>
                      </a:r>
                    </a:p>
                  </a:txBody>
                  <a:tcPr marL="9525" marR="9525" marT="9525" marB="0"/>
                </a:tc>
                <a:tc>
                  <a:txBody>
                    <a:bodyPr/>
                    <a:lstStyle/>
                    <a:p>
                      <a:pPr algn="l" rtl="0" fontAlgn="t"/>
                      <a:r>
                        <a:rPr lang="en-IN" sz="1400" b="0" i="0" u="none" strike="noStrike" dirty="0">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421195138"/>
                  </a:ext>
                </a:extLst>
              </a:tr>
            </a:tbl>
          </a:graphicData>
        </a:graphic>
      </p:graphicFrame>
    </p:spTree>
    <p:extLst>
      <p:ext uri="{BB962C8B-B14F-4D97-AF65-F5344CB8AC3E}">
        <p14:creationId xmlns:p14="http://schemas.microsoft.com/office/powerpoint/2010/main" val="427536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7EBB-F8E9-4AAA-956E-3C900F3175B1}"/>
              </a:ext>
            </a:extLst>
          </p:cNvPr>
          <p:cNvSpPr>
            <a:spLocks noGrp="1"/>
          </p:cNvSpPr>
          <p:nvPr>
            <p:ph type="title"/>
          </p:nvPr>
        </p:nvSpPr>
        <p:spPr>
          <a:xfrm>
            <a:off x="251520" y="457200"/>
            <a:ext cx="7211144" cy="1143000"/>
          </a:xfrm>
        </p:spPr>
        <p:txBody>
          <a:bodyPr>
            <a:normAutofit/>
          </a:bodyPr>
          <a:lstStyle/>
          <a:p>
            <a:r>
              <a:rPr lang="en-US" b="1" dirty="0"/>
              <a:t>EXPLORATORY DATA ANALYSIS</a:t>
            </a:r>
            <a:endParaRPr lang="en-US" dirty="0"/>
          </a:p>
        </p:txBody>
      </p:sp>
      <p:pic>
        <p:nvPicPr>
          <p:cNvPr id="4" name="Content Placeholder 3">
            <a:extLst>
              <a:ext uri="{FF2B5EF4-FFF2-40B4-BE49-F238E27FC236}">
                <a16:creationId xmlns:a16="http://schemas.microsoft.com/office/drawing/2014/main" id="{4D62F5B1-57A7-4067-A885-049E17E6A98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48" y="2797827"/>
            <a:ext cx="4978948" cy="3576356"/>
          </a:xfrm>
          <a:prstGeom prst="rect">
            <a:avLst/>
          </a:prstGeom>
          <a:noFill/>
          <a:ln>
            <a:noFill/>
          </a:ln>
        </p:spPr>
      </p:pic>
      <p:sp>
        <p:nvSpPr>
          <p:cNvPr id="7" name="TextBox 6">
            <a:extLst>
              <a:ext uri="{FF2B5EF4-FFF2-40B4-BE49-F238E27FC236}">
                <a16:creationId xmlns:a16="http://schemas.microsoft.com/office/drawing/2014/main" id="{83A67C11-FF71-4A1F-9D97-8EFA41D7E7D1}"/>
              </a:ext>
            </a:extLst>
          </p:cNvPr>
          <p:cNvSpPr txBox="1"/>
          <p:nvPr/>
        </p:nvSpPr>
        <p:spPr>
          <a:xfrm>
            <a:off x="344016" y="1589964"/>
            <a:ext cx="2674640" cy="461665"/>
          </a:xfrm>
          <a:prstGeom prst="rect">
            <a:avLst/>
          </a:prstGeom>
          <a:noFill/>
        </p:spPr>
        <p:txBody>
          <a:bodyPr wrap="square" rtlCol="0">
            <a:spAutoFit/>
          </a:bodyPr>
          <a:lstStyle/>
          <a:p>
            <a:r>
              <a:rPr lang="en-US" sz="2400" b="1" dirty="0"/>
              <a:t>Numerical Columns</a:t>
            </a:r>
          </a:p>
        </p:txBody>
      </p:sp>
      <p:sp>
        <p:nvSpPr>
          <p:cNvPr id="8" name="TextBox 7">
            <a:extLst>
              <a:ext uri="{FF2B5EF4-FFF2-40B4-BE49-F238E27FC236}">
                <a16:creationId xmlns:a16="http://schemas.microsoft.com/office/drawing/2014/main" id="{541B11CF-DC9F-4B5B-AF0B-998008DD7DA0}"/>
              </a:ext>
            </a:extLst>
          </p:cNvPr>
          <p:cNvSpPr txBox="1"/>
          <p:nvPr/>
        </p:nvSpPr>
        <p:spPr>
          <a:xfrm>
            <a:off x="467544" y="2204864"/>
            <a:ext cx="1728192" cy="369332"/>
          </a:xfrm>
          <a:prstGeom prst="rect">
            <a:avLst/>
          </a:prstGeom>
          <a:noFill/>
        </p:spPr>
        <p:txBody>
          <a:bodyPr wrap="square" rtlCol="0">
            <a:spAutoFit/>
          </a:bodyPr>
          <a:lstStyle/>
          <a:p>
            <a:r>
              <a:rPr lang="en-US" b="1" dirty="0"/>
              <a:t>Asset Cost</a:t>
            </a:r>
          </a:p>
        </p:txBody>
      </p:sp>
      <p:pic>
        <p:nvPicPr>
          <p:cNvPr id="9" name="Content Placeholder 8">
            <a:extLst>
              <a:ext uri="{FF2B5EF4-FFF2-40B4-BE49-F238E27FC236}">
                <a16:creationId xmlns:a16="http://schemas.microsoft.com/office/drawing/2014/main" id="{D47D9B36-D223-4C36-8351-6E9952FA20E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732964"/>
            <a:ext cx="3384376" cy="3576356"/>
          </a:xfrm>
          <a:prstGeom prst="rect">
            <a:avLst/>
          </a:prstGeom>
          <a:noFill/>
          <a:ln>
            <a:noFill/>
          </a:ln>
        </p:spPr>
      </p:pic>
    </p:spTree>
    <p:extLst>
      <p:ext uri="{BB962C8B-B14F-4D97-AF65-F5344CB8AC3E}">
        <p14:creationId xmlns:p14="http://schemas.microsoft.com/office/powerpoint/2010/main" val="207345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2242644" cy="369332"/>
          </a:xfrm>
          <a:prstGeom prst="rect">
            <a:avLst/>
          </a:prstGeom>
          <a:noFill/>
        </p:spPr>
        <p:txBody>
          <a:bodyPr wrap="square" rtlCol="0">
            <a:spAutoFit/>
          </a:bodyPr>
          <a:lstStyle/>
          <a:p>
            <a:r>
              <a:rPr lang="en-US" b="1" dirty="0"/>
              <a:t>Disbursed Amount</a:t>
            </a:r>
          </a:p>
        </p:txBody>
      </p:sp>
      <p:pic>
        <p:nvPicPr>
          <p:cNvPr id="14" name="Content Placeholder 13">
            <a:extLst>
              <a:ext uri="{FF2B5EF4-FFF2-40B4-BE49-F238E27FC236}">
                <a16:creationId xmlns:a16="http://schemas.microsoft.com/office/drawing/2014/main" id="{F66EC80C-4868-4648-96B9-1BB1953A9AA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576" y="668338"/>
            <a:ext cx="7776864" cy="4416846"/>
          </a:xfrm>
          <a:prstGeom prst="rect">
            <a:avLst/>
          </a:prstGeom>
          <a:noFill/>
          <a:ln>
            <a:noFill/>
          </a:ln>
        </p:spPr>
      </p:pic>
    </p:spTree>
    <p:extLst>
      <p:ext uri="{BB962C8B-B14F-4D97-AF65-F5344CB8AC3E}">
        <p14:creationId xmlns:p14="http://schemas.microsoft.com/office/powerpoint/2010/main" val="210632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2242644" cy="369332"/>
          </a:xfrm>
          <a:prstGeom prst="rect">
            <a:avLst/>
          </a:prstGeom>
          <a:noFill/>
        </p:spPr>
        <p:txBody>
          <a:bodyPr wrap="square" rtlCol="0">
            <a:spAutoFit/>
          </a:bodyPr>
          <a:lstStyle/>
          <a:p>
            <a:r>
              <a:rPr lang="en-US" b="1" dirty="0"/>
              <a:t>LTV</a:t>
            </a:r>
          </a:p>
        </p:txBody>
      </p:sp>
      <p:pic>
        <p:nvPicPr>
          <p:cNvPr id="6" name="Content Placeholder 5">
            <a:extLst>
              <a:ext uri="{FF2B5EF4-FFF2-40B4-BE49-F238E27FC236}">
                <a16:creationId xmlns:a16="http://schemas.microsoft.com/office/drawing/2014/main" id="{07FDBC1C-5A7F-4D14-AE32-4B6D439C54A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764705"/>
            <a:ext cx="6480720" cy="3096344"/>
          </a:xfrm>
          <a:prstGeom prst="rect">
            <a:avLst/>
          </a:prstGeom>
          <a:noFill/>
          <a:ln>
            <a:noFill/>
          </a:ln>
        </p:spPr>
      </p:pic>
      <p:pic>
        <p:nvPicPr>
          <p:cNvPr id="7" name="Picture 6">
            <a:extLst>
              <a:ext uri="{FF2B5EF4-FFF2-40B4-BE49-F238E27FC236}">
                <a16:creationId xmlns:a16="http://schemas.microsoft.com/office/drawing/2014/main" id="{C92F55E3-174E-458A-AF0D-7E768AF50E4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3528" y="3861049"/>
            <a:ext cx="6768752" cy="2428875"/>
          </a:xfrm>
          <a:prstGeom prst="rect">
            <a:avLst/>
          </a:prstGeom>
          <a:noFill/>
          <a:ln>
            <a:noFill/>
          </a:ln>
        </p:spPr>
      </p:pic>
    </p:spTree>
    <p:extLst>
      <p:ext uri="{BB962C8B-B14F-4D97-AF65-F5344CB8AC3E}">
        <p14:creationId xmlns:p14="http://schemas.microsoft.com/office/powerpoint/2010/main" val="94509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7695</TotalTime>
  <Words>1122</Words>
  <Application>Microsoft Office PowerPoint</Application>
  <PresentationFormat>On-screen Show (4:3)</PresentationFormat>
  <Paragraphs>181</Paragraphs>
  <Slides>29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Theme</vt:lpstr>
      <vt:lpstr>PowerPoint Presentation</vt:lpstr>
      <vt:lpstr>Introduction</vt:lpstr>
      <vt:lpstr>Data Description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DATA ANALYSIS</vt:lpstr>
      <vt:lpstr>PowerPoint Presentation</vt:lpstr>
      <vt:lpstr>PowerPoint Presentation</vt:lpstr>
      <vt:lpstr>STATISTICAL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vaiko</cp:lastModifiedBy>
  <cp:revision>336</cp:revision>
  <dcterms:created xsi:type="dcterms:W3CDTF">2017-03-30T12:09:41Z</dcterms:created>
  <dcterms:modified xsi:type="dcterms:W3CDTF">2020-04-28T10:34:08Z</dcterms:modified>
</cp:coreProperties>
</file>