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3" r:id="rId4"/>
    <p:sldId id="290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25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SIH1555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 Create a Virtual Herbal Garden that provides an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interactive,educational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and immersive experience to users, showcasing the diverse range of medical plants used in AYUSH(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Ayurveda,Yoga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Naturopathy,Unani,Siddha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Hemeopathy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MedTech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BioTech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HealthTech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ID-166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– Verdant Coders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dirty="0">
                <a:latin typeface="The Seasons"/>
                <a:ea typeface="The Seasons"/>
                <a:cs typeface="The Seasons"/>
                <a:sym typeface="The Seasons"/>
              </a:rPr>
              <a:t>PLANT -O- PEDIA</a:t>
            </a:r>
            <a:r>
              <a:rPr lang="en-US" sz="3600" dirty="0">
                <a:solidFill>
                  <a:srgbClr val="F5EEE0"/>
                </a:solidFill>
                <a:latin typeface="The Seasons"/>
                <a:ea typeface="The Seasons"/>
                <a:cs typeface="The Seasons"/>
                <a:sym typeface="The Seasons"/>
              </a:rPr>
              <a:t/>
            </a:r>
            <a:br>
              <a:rPr lang="en-US" sz="3600" dirty="0">
                <a:solidFill>
                  <a:srgbClr val="F5EEE0"/>
                </a:solidFill>
                <a:latin typeface="The Seasons"/>
                <a:ea typeface="The Seasons"/>
                <a:cs typeface="The Seasons"/>
                <a:sym typeface="The Seasons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3303" y="1224376"/>
            <a:ext cx="12191999" cy="50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621"/>
              </a:lnSpc>
            </a:pPr>
            <a:r>
              <a:rPr lang="en-US" sz="12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Virtual Herbal Garden Overview</a:t>
            </a: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The Virtual Herbal Garden is a digital platform designed to educate and engage users about medicinal plants used in AYUSH (Ayurveda, Yoga &amp; Naturopathy, </a:t>
            </a: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Unani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, Siddha, and Homeopathy). This platform includes interactive 3D models of plants, detailed plant information, multimedia integration, and user-friendly features like search and filter options. The aim is to create an immersive, educational experience that makes learning about these plants accessible to everyone, regardless of their location.</a:t>
            </a:r>
          </a:p>
          <a:p>
            <a:pPr>
              <a:lnSpc>
                <a:spcPts val="2487"/>
              </a:lnSpc>
            </a:pPr>
            <a:endParaRPr lang="en-US" sz="1200" b="1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ts val="1972"/>
              </a:lnSpc>
            </a:pPr>
            <a:r>
              <a:rPr lang="en-US" sz="12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Features:</a:t>
            </a:r>
          </a:p>
          <a:p>
            <a:pPr>
              <a:lnSpc>
                <a:spcPts val="1972"/>
              </a:lnSpc>
            </a:pPr>
            <a:endParaRPr lang="en-US" sz="1200" b="1" dirty="0">
              <a:solidFill>
                <a:srgbClr val="2C4A24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767240" lvl="2" indent="-255747">
              <a:lnSpc>
                <a:spcPts val="1972"/>
              </a:lnSpc>
              <a:buFont typeface="Arial"/>
              <a:buChar char="⚬"/>
            </a:pP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Interactive 3D Models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: Users can explore realistic 3D models of medicinal plants, rotating and zooming to view from different angles</a:t>
            </a:r>
            <a:r>
              <a:rPr lang="en-US" sz="1200" b="1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200" b="1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67240" lvl="2" indent="-255747">
              <a:lnSpc>
                <a:spcPts val="1972"/>
              </a:lnSpc>
              <a:buFont typeface="Arial"/>
              <a:buChar char="⚬"/>
            </a:pP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Comprehensive Plant Information: 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Each plant includes details like botanical names, common names, habitat, medicinal uses, and cultivation methods</a:t>
            </a:r>
            <a:r>
              <a:rPr lang="en-US" sz="1200" b="1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200" b="1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67240" lvl="2" indent="-255747">
              <a:lnSpc>
                <a:spcPts val="1972"/>
              </a:lnSpc>
              <a:buFont typeface="Arial"/>
              <a:buChar char="⚬"/>
            </a:pP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Multimedia Integration: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The platform incorporates high-quality images, videos, and audio descriptions to cater to various learning styles</a:t>
            </a:r>
            <a:r>
              <a:rPr lang="en-US" sz="1200" b="1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200" b="1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67240" lvl="2" indent="-255747">
              <a:lnSpc>
                <a:spcPts val="1972"/>
              </a:lnSpc>
              <a:buFont typeface="Arial"/>
              <a:buChar char="⚬"/>
            </a:pP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Search and Filter Options: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Advanced search and filter functionalities help users easily find specific plants based on medicinal uses, region, or type</a:t>
            </a:r>
            <a:r>
              <a:rPr lang="en-US" sz="1200" b="1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200" b="1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10418" lvl="2" indent="-270139">
              <a:lnSpc>
                <a:spcPts val="2083"/>
              </a:lnSpc>
              <a:buFont typeface="Arial"/>
              <a:buChar char="⚬"/>
            </a:pP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Interaction: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Features like bookmarking, note-taking, and social media sharing allow for a personalized and engaging user experience</a:t>
            </a:r>
            <a:r>
              <a:rPr lang="en-US" sz="1200" b="1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200" b="1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83620" lvl="1" indent="-191810">
              <a:lnSpc>
                <a:spcPts val="2487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Engagement and Retention: Utilizes interactive 3D models and multimedia to make learning more engaging and improve information retention compared to traditional text-based resources</a:t>
            </a:r>
            <a:r>
              <a:rPr lang="en-US" sz="1200" b="1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200" b="1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83620" lvl="1" indent="-191810">
              <a:lnSpc>
                <a:spcPts val="2487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Scalable and Adaptable: Easily expandable to include more plants, multimedia content, and features, ensuring the platform evolves with technology and user feedback.</a:t>
            </a:r>
          </a:p>
          <a:p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68070"/>
            <a:ext cx="1326499" cy="79151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Verdant Coders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TECHNOLOGICAL APPROACH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530322"/>
            <a:ext cx="4070684" cy="361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1200" b="1" u="sng" dirty="0">
                <a:latin typeface="Poppins Bold"/>
                <a:ea typeface="Poppins Bold"/>
                <a:cs typeface="Poppins Bold"/>
                <a:sym typeface="Poppins Bold"/>
              </a:rPr>
              <a:t>Programming Languages:</a:t>
            </a:r>
          </a:p>
          <a:p>
            <a:pPr algn="ctr">
              <a:lnSpc>
                <a:spcPts val="2536"/>
              </a:lnSpc>
            </a:pPr>
            <a:endParaRPr lang="en-US" sz="1200" b="1" dirty="0"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2536"/>
              </a:lnSpc>
            </a:pP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HTML, CSS, JavaScript, Python.</a:t>
            </a:r>
          </a:p>
          <a:p>
            <a:pPr algn="ctr">
              <a:lnSpc>
                <a:spcPts val="2536"/>
              </a:lnSpc>
            </a:pPr>
            <a:endParaRPr lang="en-US" sz="1200" dirty="0"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464"/>
              </a:lnSpc>
            </a:pPr>
            <a:endParaRPr lang="en-US" sz="1200" dirty="0"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093"/>
              </a:lnSpc>
            </a:pPr>
            <a:r>
              <a:rPr lang="en-US" sz="1200" b="1" dirty="0"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200" b="1" u="sng" dirty="0">
                <a:latin typeface="Poppins Bold"/>
                <a:ea typeface="Poppins Bold"/>
                <a:cs typeface="Poppins Bold"/>
                <a:sym typeface="Poppins Bold"/>
              </a:rPr>
              <a:t>Frameworks &amp; Libraries:</a:t>
            </a:r>
          </a:p>
          <a:p>
            <a:pPr algn="ctr">
              <a:lnSpc>
                <a:spcPts val="2620"/>
              </a:lnSpc>
            </a:pPr>
            <a:endParaRPr lang="en-US" sz="1200" b="1" dirty="0"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2620"/>
              </a:lnSpc>
            </a:pP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React.js , Three.js, </a:t>
            </a:r>
            <a:r>
              <a:rPr lang="en-US" sz="1200" dirty="0" err="1">
                <a:latin typeface="Poppins"/>
                <a:ea typeface="Poppins"/>
                <a:cs typeface="Poppins"/>
                <a:sym typeface="Poppins"/>
              </a:rPr>
              <a:t>Vite</a:t>
            </a: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200" dirty="0" err="1">
                <a:latin typeface="Poppins"/>
                <a:ea typeface="Poppins"/>
                <a:cs typeface="Poppins"/>
                <a:sym typeface="Poppins"/>
              </a:rPr>
              <a:t>MongoDB</a:t>
            </a: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200" dirty="0" err="1">
                <a:latin typeface="Poppins"/>
                <a:ea typeface="Poppins"/>
                <a:cs typeface="Poppins"/>
                <a:sym typeface="Poppins"/>
              </a:rPr>
              <a:t>Django</a:t>
            </a: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200" dirty="0" err="1">
                <a:latin typeface="Poppins"/>
                <a:ea typeface="Poppins"/>
                <a:cs typeface="Poppins"/>
                <a:sym typeface="Poppins"/>
              </a:rPr>
              <a:t>GLTFLoader</a:t>
            </a: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1200" dirty="0" err="1">
                <a:latin typeface="Poppins"/>
                <a:ea typeface="Poppins"/>
                <a:cs typeface="Poppins"/>
                <a:sym typeface="Poppins"/>
              </a:rPr>
              <a:t>OBJLoader</a:t>
            </a: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, Whoosh, </a:t>
            </a:r>
            <a:r>
              <a:rPr lang="en-US" sz="1200" dirty="0" err="1">
                <a:latin typeface="Poppins"/>
                <a:ea typeface="Poppins"/>
                <a:cs typeface="Poppins"/>
                <a:sym typeface="Poppins"/>
              </a:rPr>
              <a:t>OAuth</a:t>
            </a: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sz="1200" dirty="0" err="1">
                <a:latin typeface="Poppins"/>
                <a:ea typeface="Poppins"/>
                <a:cs typeface="Poppins"/>
                <a:sym typeface="Poppins"/>
              </a:rPr>
              <a:t>Django</a:t>
            </a:r>
            <a:r>
              <a:rPr lang="en-US" sz="1200" dirty="0">
                <a:latin typeface="Poppins"/>
                <a:ea typeface="Poppins"/>
                <a:cs typeface="Poppins"/>
                <a:sym typeface="Poppins"/>
              </a:rPr>
              <a:t> Social </a:t>
            </a:r>
            <a:r>
              <a:rPr lang="en-US" sz="1200" dirty="0" err="1">
                <a:latin typeface="Poppins"/>
                <a:ea typeface="Poppins"/>
                <a:cs typeface="Poppins"/>
                <a:sym typeface="Poppins"/>
              </a:rPr>
              <a:t>Auth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2649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Verdant Coders</a:t>
            </a:r>
            <a:endParaRPr lang="en-IN" dirty="0"/>
          </a:p>
        </p:txBody>
      </p:sp>
      <p:sp>
        <p:nvSpPr>
          <p:cNvPr id="9" name="Freeform 12"/>
          <p:cNvSpPr/>
          <p:nvPr/>
        </p:nvSpPr>
        <p:spPr>
          <a:xfrm>
            <a:off x="4891177" y="1224376"/>
            <a:ext cx="6245525" cy="4191938"/>
          </a:xfrm>
          <a:custGeom>
            <a:avLst/>
            <a:gdLst/>
            <a:ahLst/>
            <a:cxnLst/>
            <a:rect l="l" t="t" r="r" b="b"/>
            <a:pathLst>
              <a:path w="9807666" h="7527384">
                <a:moveTo>
                  <a:pt x="0" y="0"/>
                </a:moveTo>
                <a:lnTo>
                  <a:pt x="9807666" y="0"/>
                </a:lnTo>
                <a:lnTo>
                  <a:pt x="9807666" y="7527384"/>
                </a:lnTo>
                <a:lnTo>
                  <a:pt x="0" y="7527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cxnSp>
        <p:nvCxnSpPr>
          <p:cNvPr id="3" name="Straight Arrow Connector 2"/>
          <p:cNvCxnSpPr/>
          <p:nvPr/>
        </p:nvCxnSpPr>
        <p:spPr>
          <a:xfrm>
            <a:off x="8203720" y="1725283"/>
            <a:ext cx="0" cy="370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03720" y="2527540"/>
            <a:ext cx="8627" cy="362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737600" y="2300876"/>
            <a:ext cx="13035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60521" y="2372264"/>
            <a:ext cx="22256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60521" y="2372264"/>
            <a:ext cx="0" cy="336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258294" y="3105509"/>
            <a:ext cx="3819" cy="176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5272248" y="3354167"/>
            <a:ext cx="885508" cy="3881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1" name="Elbow Connector 17410"/>
          <p:cNvCxnSpPr/>
          <p:nvPr/>
        </p:nvCxnSpPr>
        <p:spPr>
          <a:xfrm flipV="1">
            <a:off x="6399817" y="3899140"/>
            <a:ext cx="424661" cy="1897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16" name="Elbow Connector 17415"/>
          <p:cNvCxnSpPr/>
          <p:nvPr/>
        </p:nvCxnSpPr>
        <p:spPr>
          <a:xfrm>
            <a:off x="6399817" y="4175185"/>
            <a:ext cx="424661" cy="2501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0" name="Straight Connector 17419"/>
          <p:cNvCxnSpPr/>
          <p:nvPr/>
        </p:nvCxnSpPr>
        <p:spPr>
          <a:xfrm>
            <a:off x="6399817" y="4257998"/>
            <a:ext cx="104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2" name="Straight Connector 17421"/>
          <p:cNvCxnSpPr/>
          <p:nvPr/>
        </p:nvCxnSpPr>
        <p:spPr>
          <a:xfrm>
            <a:off x="6504317" y="4257998"/>
            <a:ext cx="0" cy="736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24" name="Straight Arrow Connector 17423"/>
          <p:cNvCxnSpPr/>
          <p:nvPr/>
        </p:nvCxnSpPr>
        <p:spPr>
          <a:xfrm>
            <a:off x="6504317" y="4994694"/>
            <a:ext cx="320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265848"/>
            <a:ext cx="93853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Technological Feasibility</a:t>
            </a:r>
            <a:r>
              <a:rPr lang="en-US" sz="14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The selected technologies (HTML, CSS, JavaScript, React, Three.js, </a:t>
            </a:r>
            <a:r>
              <a:rPr lang="en-US" sz="1400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Django</a:t>
            </a: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400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MongoDB</a:t>
            </a: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, Whoosh, </a:t>
            </a:r>
            <a:r>
              <a:rPr lang="en-US" sz="1400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OAuth</a:t>
            </a: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) are well-established and capable of supporting the project’s requirements. React and Three.js will enable interactive 3D visualizations, while </a:t>
            </a:r>
            <a:r>
              <a:rPr lang="en-US" sz="1400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Django</a:t>
            </a: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1400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MongoDB</a:t>
            </a: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will efficiently manage backend operations and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2649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Verdant Coders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54200" y="2492637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764"/>
              </a:lnSpc>
            </a:pPr>
            <a:r>
              <a:rPr lang="en-US" sz="14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Optimization and Data Handling</a:t>
            </a:r>
            <a:r>
              <a:rPr lang="en-US" sz="14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</a:p>
          <a:p>
            <a:pPr algn="just">
              <a:lnSpc>
                <a:spcPts val="1764"/>
              </a:lnSpc>
            </a:pPr>
            <a:endParaRPr lang="en-US" sz="1050" b="1" dirty="0">
              <a:solidFill>
                <a:srgbClr val="2C4A24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457"/>
              </a:lnSpc>
            </a:pPr>
            <a:r>
              <a:rPr lang="en-US" sz="12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</a:t>
            </a: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1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11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The application must handle potentially large datasets and provide a smooth </a:t>
            </a:r>
            <a:endParaRPr lang="en-US" sz="1100" dirty="0" smtClean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2457"/>
              </a:lnSpc>
            </a:pPr>
            <a:r>
              <a:rPr lang="en-US" sz="1100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user </a:t>
            </a:r>
            <a:r>
              <a:rPr lang="en-US" sz="11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experience, which could strain resources and affect performance.</a:t>
            </a:r>
          </a:p>
          <a:p>
            <a:pPr algn="just">
              <a:lnSpc>
                <a:spcPts val="2457"/>
              </a:lnSpc>
            </a:pPr>
            <a:endParaRPr lang="en-US" sz="1050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2940"/>
              </a:lnSpc>
            </a:pPr>
            <a:r>
              <a:rPr lang="en-US" sz="12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1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r>
              <a:rPr lang="en-US" sz="11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Implement performance optimization techniques, such as lazy loading </a:t>
            </a:r>
            <a:endParaRPr lang="en-US" sz="1100" dirty="0" smtClean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2940"/>
              </a:lnSpc>
            </a:pPr>
            <a:r>
              <a:rPr lang="en-US" sz="1100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Whoosh </a:t>
            </a:r>
            <a:r>
              <a:rPr lang="en-US" sz="11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Integration optimize search and indexing settings to ensure performance </a:t>
            </a:r>
            <a:r>
              <a:rPr lang="en-US" sz="1100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</a:p>
          <a:p>
            <a:pPr algn="just">
              <a:lnSpc>
                <a:spcPts val="2940"/>
              </a:lnSpc>
            </a:pPr>
            <a:r>
              <a:rPr lang="en-US" sz="1100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efficient data </a:t>
            </a:r>
            <a:r>
              <a:rPr lang="en-US" sz="11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handling, to ensure smooth operation.</a:t>
            </a:r>
            <a:endParaRPr lang="en-US" sz="1100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2514061"/>
            <a:ext cx="6096000" cy="21826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1848"/>
              </a:lnSpc>
            </a:pPr>
            <a:r>
              <a:rPr lang="en-US" sz="14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Cost Management</a:t>
            </a:r>
          </a:p>
          <a:p>
            <a:pPr algn="just">
              <a:lnSpc>
                <a:spcPts val="1848"/>
              </a:lnSpc>
            </a:pPr>
            <a:endParaRPr lang="en-US" sz="1050" b="1" dirty="0">
              <a:solidFill>
                <a:srgbClr val="2C4A24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289"/>
              </a:lnSpc>
            </a:pPr>
            <a:r>
              <a:rPr lang="en-US" sz="12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</a:t>
            </a: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 :</a:t>
            </a:r>
            <a:r>
              <a:rPr lang="en-US" sz="105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1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The primary costs will include development time, hosting, and possibly purchasing 3D models or licenses. </a:t>
            </a:r>
          </a:p>
          <a:p>
            <a:pPr algn="just">
              <a:lnSpc>
                <a:spcPts val="2289"/>
              </a:lnSpc>
            </a:pPr>
            <a:endParaRPr lang="en-US" sz="1050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2940"/>
              </a:lnSpc>
            </a:pPr>
            <a:r>
              <a:rPr lang="en-US" sz="1200" b="1" u="sng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  <a:r>
              <a:rPr lang="en-US" sz="12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 :</a:t>
            </a:r>
            <a:r>
              <a:rPr lang="en-US" sz="105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1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Open-source tools and libraries can reduce costs, and the use of free or low-cost hosting solutions can help manage expenses.</a:t>
            </a:r>
            <a:endParaRPr lang="en-US" sz="1100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52226" y="2605873"/>
            <a:ext cx="0" cy="3513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14105" y="1095375"/>
            <a:ext cx="10182649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Enhanced Learning Experience:</a:t>
            </a:r>
          </a:p>
          <a:p>
            <a:pPr marL="431801" lvl="1" indent="-215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Interactive 3D models of medicinal plants allow users to explore and understand the plants' physical characteristics and significance from various angles</a:t>
            </a:r>
            <a:r>
              <a:rPr lang="en-US" sz="1400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400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31801" lvl="1" indent="-215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Detailed data on botanical names, medicinal uses, and cultivation methods supports in-depth learning and enhances appreciation of AYUSH practices</a:t>
            </a:r>
            <a:r>
              <a:rPr lang="en-US" sz="1400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en-US" sz="1400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2649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Verdant Coders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529757" y="2844301"/>
            <a:ext cx="1144088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Cultural Awareness and Preservation:</a:t>
            </a:r>
          </a:p>
          <a:p>
            <a:pPr marL="431801" lvl="1" indent="-215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By showcasing plants used in Ayurveda, Yoga &amp; Naturopathy, </a:t>
            </a:r>
            <a:r>
              <a:rPr lang="en-US" sz="1400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Unani</a:t>
            </a: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, Siddha, </a:t>
            </a:r>
            <a:r>
              <a:rPr lang="en-US" sz="1400" dirty="0" smtClean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and Homeopathy</a:t>
            </a: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, the platform promotes awareness of traditional medicinal practices. This helps preserve and spread knowledge of these practices, contributing to cultural heritage and traditional medicine.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507" y="4181152"/>
            <a:ext cx="106737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2C4A24"/>
                </a:solidFill>
                <a:latin typeface="Poppins Bold"/>
                <a:ea typeface="Poppins Bold"/>
                <a:cs typeface="Poppins Bold"/>
                <a:sym typeface="Poppins Bold"/>
              </a:rPr>
              <a:t>Global Accessibility:</a:t>
            </a:r>
          </a:p>
          <a:p>
            <a:pPr marL="431801" lvl="1" indent="-215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The virtual nature of the garden makes it accessible to a global audience, overcoming geographical barriers that limit access to physical herbal gardens. Users from different regions can explore and learn about medicinal plants without needing to visit physical locations.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88709" y="1053977"/>
            <a:ext cx="9385300" cy="594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E. Freeman and E. Robson, Head First HTML and CSS, O'Reilly Media, 2012.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Addy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Osmani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, Learning JavaScript Design Patterns, O'Reilly Media, 2012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React Documentation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M. H. </a:t>
            </a: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Stonebraker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and D. J. </a:t>
            </a: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Abadi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, "The End of an Architectural Era: (It's Time for a Complete Rewrite)," Proceedings of the 2008 ACM SIGMOD International Conference on Management of Data, Vancouver, Canada.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MongoDB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Documentation.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D. Beazley and B. Jones, Python Cookbook, O'Reilly Media, 2013.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Django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Documentation: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M. H. Forney, Whoosh: A Fast and Flexible Search Engine Library, 2016.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Whoosh Documentation.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D. Beazley, "</a:t>
            </a: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OAuth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2.0: Getting Started," O'Reilly Media, 2014.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Django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Social </a:t>
            </a: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Auth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Documentation.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Plants for the Future Website.</a:t>
            </a:r>
          </a:p>
          <a:p>
            <a:pPr marL="464351" lvl="1" indent="-232175">
              <a:lnSpc>
                <a:spcPct val="200000"/>
              </a:lnSpc>
              <a:buFont typeface="Arial"/>
              <a:buChar char="•"/>
            </a:pPr>
            <a:r>
              <a:rPr lang="en-US" sz="1200" b="1" dirty="0" err="1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Sketchfab</a:t>
            </a:r>
            <a:r>
              <a:rPr lang="en-US" sz="1200" b="1" dirty="0">
                <a:solidFill>
                  <a:srgbClr val="2C4A24"/>
                </a:solidFill>
                <a:latin typeface="Poppins"/>
                <a:ea typeface="Poppins"/>
                <a:cs typeface="Poppins"/>
                <a:sym typeface="Poppins"/>
              </a:rPr>
              <a:t> Official Website</a:t>
            </a:r>
          </a:p>
          <a:p>
            <a:pPr>
              <a:lnSpc>
                <a:spcPct val="200000"/>
              </a:lnSpc>
            </a:pPr>
            <a:endParaRPr lang="en-US" sz="1200" b="1" dirty="0">
              <a:solidFill>
                <a:srgbClr val="2C4A2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R="0" lvl="0" algn="just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1787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Verdant 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844</Words>
  <Application>Microsoft Office PowerPoint</Application>
  <PresentationFormat>Widescreen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Poppins</vt:lpstr>
      <vt:lpstr>Poppins Bold</vt:lpstr>
      <vt:lpstr>The Seasons</vt:lpstr>
      <vt:lpstr>Times New Roman</vt:lpstr>
      <vt:lpstr>TradeGothic</vt:lpstr>
      <vt:lpstr>Office Theme</vt:lpstr>
      <vt:lpstr>SMART INDIA HACKATHON 2024</vt:lpstr>
      <vt:lpstr> PLANT -O- PEDIA </vt:lpstr>
      <vt:lpstr>TECHNOLOGICAL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Microsoft account</cp:lastModifiedBy>
  <cp:revision>154</cp:revision>
  <dcterms:created xsi:type="dcterms:W3CDTF">2013-12-12T18:46:50Z</dcterms:created>
  <dcterms:modified xsi:type="dcterms:W3CDTF">2024-09-11T16:55:18Z</dcterms:modified>
  <cp:category/>
</cp:coreProperties>
</file>