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/>
    <a:lvl1pPr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27154-AFAC-C721-62BA-82E48D325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C6D8CA-3BA7-4D2B-8696-45F65B9B0D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15D74-C6A2-A95E-42D6-9215FF10C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801156-9B69-8BF1-F0E7-BCA4F5915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57860-85DE-74D5-D6FC-1012D0C10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4D607-17A5-21CD-C154-2EAEA0F476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E31FF-A109-E0A5-C614-991D54B33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BB7190-51AA-53D1-8017-71A3D8852E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18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A42C0-4997-C50B-53A6-D8EFEA9B9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9532C-E848-9095-CE30-63326C975D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EE2478-3842-A226-1931-A9F4D3DC0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22D49-E7F6-8CEC-CD05-2AB267FF7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67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D0665-21ED-4129-7F02-5A93353DC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DA0254-7A6D-4E24-3BE5-528C0D3D11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2FA163-816B-F8F0-B976-2D309DE0A2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21A8B3-BFDE-EEF7-8C98-4051212D6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11/10/2024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11/10/2024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11/10/2024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11/10/2024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11/10/2024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11/10/2024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1102659" y="1073491"/>
            <a:ext cx="7614936" cy="1269659"/>
          </a:xfrm>
        </p:spPr>
        <p:txBody>
          <a:bodyPr>
            <a:normAutofit/>
          </a:bodyPr>
          <a:lstStyle/>
          <a:p>
            <a:r>
              <a:rPr lang="en-US" sz="3600" b="1" i="1" dirty="0"/>
              <a:t>Smart </a:t>
            </a:r>
            <a:r>
              <a:rPr lang="en-US" sz="3600" b="1" i="1" dirty="0" err="1"/>
              <a:t>Vaccum</a:t>
            </a:r>
            <a:r>
              <a:rPr lang="en-US" sz="3600" b="1" i="1" dirty="0"/>
              <a:t> Cleaner Robot using IOT </a:t>
            </a:r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      </a:t>
            </a:r>
            <a:r>
              <a:rPr lang="en-US" dirty="0" err="1"/>
              <a:t>Dr.K.LALITHA</a:t>
            </a:r>
            <a:endParaRPr lang="en-US" dirty="0"/>
          </a:p>
          <a:p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399" y="3276717"/>
            <a:ext cx="2823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  :</a:t>
            </a:r>
          </a:p>
          <a:p>
            <a:r>
              <a:rPr lang="en-US" dirty="0"/>
              <a:t>    22AI009-Deepakkumar.M</a:t>
            </a:r>
          </a:p>
          <a:p>
            <a:r>
              <a:rPr lang="en-US" dirty="0"/>
              <a:t>.    22AI016-Gokulraj.V</a:t>
            </a:r>
          </a:p>
          <a:p>
            <a:r>
              <a:rPr lang="en-US" dirty="0"/>
              <a:t>.    22AI020-Kavinkumar.G</a:t>
            </a:r>
          </a:p>
          <a:p>
            <a:endParaRPr lang="en-US" dirty="0">
              <a:solidFill>
                <a:schemeClr val="tx1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</a:t>
            </a:r>
            <a:r>
              <a:rPr lang="en-US" dirty="0"/>
              <a:t> :   7</a:t>
            </a:r>
            <a:endParaRPr lang="en-IN" dirty="0"/>
          </a:p>
        </p:txBody>
      </p:sp>
      <p:sp>
        <p:nvSpPr>
          <p:cNvPr id="6" name="TextBox 5" descr="SMART VACCUM CLEANER ">
            <a:extLst>
              <a:ext uri="{FF2B5EF4-FFF2-40B4-BE49-F238E27FC236}">
                <a16:creationId xmlns:a16="http://schemas.microsoft.com/office/drawing/2014/main" id="{D89895C0-3C2B-4AFD-D227-3880EB65B9F5}"/>
              </a:ext>
            </a:extLst>
          </p:cNvPr>
          <p:cNvSpPr txBox="1"/>
          <p:nvPr/>
        </p:nvSpPr>
        <p:spPr>
          <a:xfrm>
            <a:off x="3631245" y="51435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BF9B53-8D53-0137-CBEC-F470C29EF157}"/>
              </a:ext>
            </a:extLst>
          </p:cNvPr>
          <p:cNvSpPr txBox="1"/>
          <p:nvPr/>
        </p:nvSpPr>
        <p:spPr>
          <a:xfrm>
            <a:off x="3771900" y="108981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83150-1E86-D3BB-3E95-65DCB9DAE7FA}"/>
              </a:ext>
            </a:extLst>
          </p:cNvPr>
          <p:cNvSpPr txBox="1"/>
          <p:nvPr/>
        </p:nvSpPr>
        <p:spPr>
          <a:xfrm>
            <a:off x="3482788" y="802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28788-6E45-C914-CB8B-027EB1CFBA7A}"/>
              </a:ext>
            </a:extLst>
          </p:cNvPr>
          <p:cNvSpPr txBox="1"/>
          <p:nvPr/>
        </p:nvSpPr>
        <p:spPr>
          <a:xfrm>
            <a:off x="3657600" y="2571750"/>
            <a:ext cx="1828800" cy="3657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ED433E3-45E8-154C-77F8-B85675749A59}"/>
              </a:ext>
            </a:extLst>
          </p:cNvPr>
          <p:cNvSpPr txBox="1">
            <a:spLocks/>
          </p:cNvSpPr>
          <p:nvPr/>
        </p:nvSpPr>
        <p:spPr>
          <a:xfrm>
            <a:off x="2374074" y="4629150"/>
            <a:ext cx="6503225" cy="422728"/>
          </a:xfrm>
          <a:prstGeom prst="rect">
            <a:avLst/>
          </a:prstGeom>
        </p:spPr>
        <p:txBody>
          <a:bodyPr vert="horz" anchor="ctr">
            <a:normAutofit fontScale="92500" lnSpcReduction="20000"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/>
              <a:t>22AIC14 : Internet of Things &amp; It’s Application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3F312-5813-F579-A997-4259506BE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44CFEA-E8F7-9FA8-FEDA-027072679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69682-0CF4-5EEA-2A77-74AF30B1AFC5}"/>
              </a:ext>
            </a:extLst>
          </p:cNvPr>
          <p:cNvSpPr txBox="1"/>
          <p:nvPr/>
        </p:nvSpPr>
        <p:spPr>
          <a:xfrm>
            <a:off x="609600" y="1259614"/>
            <a:ext cx="77948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Servo Motor</a:t>
            </a:r>
            <a:r>
              <a:rPr lang="en-US" dirty="0"/>
              <a:t>:</a:t>
            </a:r>
          </a:p>
          <a:p>
            <a:r>
              <a:rPr lang="en-US" dirty="0"/>
              <a:t>Purpose: Servo motors can be used for specific functions like rotating the cleaning brush or maneuvering sensors.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Connect Servo: Attach the servo motor to a PWM pin.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Initialize: Use the Servo library in your code.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Program Movement: Set the angle and movement pattern.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Test: Run a sweep motion to check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75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04081-1D6D-795F-B2D9-9139619B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388" y="1479177"/>
            <a:ext cx="6270812" cy="914399"/>
          </a:xfrm>
        </p:spPr>
        <p:txBody>
          <a:bodyPr>
            <a:normAutofit fontScale="90000"/>
          </a:bodyPr>
          <a:lstStyle/>
          <a:p>
            <a:r>
              <a:rPr lang="en-US" sz="5400" b="1" i="1" dirty="0"/>
              <a:t>Thank</a:t>
            </a:r>
            <a:r>
              <a:rPr lang="en-US" sz="5400" dirty="0"/>
              <a:t> </a:t>
            </a:r>
            <a:r>
              <a:rPr lang="en-US" sz="54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6E13D-497D-28BD-1141-7C36EB6F004D}"/>
              </a:ext>
            </a:extLst>
          </p:cNvPr>
          <p:cNvSpPr txBox="1"/>
          <p:nvPr/>
        </p:nvSpPr>
        <p:spPr>
          <a:xfrm>
            <a:off x="403412" y="1417588"/>
            <a:ext cx="83595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*The Smart Vacuum Cleaner is an autonomous cleaning device designed to simplify household chores.</a:t>
            </a:r>
          </a:p>
          <a:p>
            <a:r>
              <a:rPr lang="en-US" sz="2400" dirty="0"/>
              <a:t> *It uses sensors for navigation, motors for movement, and </a:t>
            </a:r>
            <a:r>
              <a:rPr lang="en-US" sz="2400" dirty="0" err="1"/>
              <a:t>IoT</a:t>
            </a:r>
            <a:r>
              <a:rPr lang="en-US" sz="2400" dirty="0"/>
              <a:t> for remote control.</a:t>
            </a:r>
          </a:p>
          <a:p>
            <a:r>
              <a:rPr lang="en-US" sz="2400" dirty="0"/>
              <a:t>* The device efficiently detects obstacles and covers maximum floor area, providing a convenient and time-saving solution for home cleaning.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858CA2-5790-49DC-20D4-4C9790E761D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1024" y="1352549"/>
            <a:ext cx="8641976" cy="32686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 an Autonomous Cleaning </a:t>
            </a:r>
            <a:r>
              <a:rPr lang="en-US" dirty="0" err="1"/>
              <a:t>SystemEnable</a:t>
            </a:r>
            <a:r>
              <a:rPr lang="en-US" dirty="0"/>
              <a:t> automatic navigation and cleaning without manual intervention.</a:t>
            </a:r>
          </a:p>
          <a:p>
            <a:r>
              <a:rPr lang="en-US" dirty="0"/>
              <a:t>Integrate Obstacle </a:t>
            </a:r>
            <a:r>
              <a:rPr lang="en-US" dirty="0" err="1"/>
              <a:t>DetectionUse</a:t>
            </a:r>
            <a:r>
              <a:rPr lang="en-US" dirty="0"/>
              <a:t> sensors to detect and avoid obstacles during operation.</a:t>
            </a:r>
          </a:p>
          <a:p>
            <a:r>
              <a:rPr lang="en-US" dirty="0"/>
              <a:t>Implement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FeaturesAllow</a:t>
            </a:r>
            <a:r>
              <a:rPr lang="en-US" dirty="0"/>
              <a:t> remote control and scheduling through a mobile app or voice commands.</a:t>
            </a:r>
          </a:p>
          <a:p>
            <a:r>
              <a:rPr lang="en-US" dirty="0"/>
              <a:t>Optimize Cleaning </a:t>
            </a:r>
            <a:r>
              <a:rPr lang="en-US" dirty="0" err="1"/>
              <a:t>EfficiencyEnsure</a:t>
            </a:r>
            <a:r>
              <a:rPr lang="en-US" dirty="0"/>
              <a:t> the cleaner covers maximum floor area and operates with energy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609600" y="322729"/>
            <a:ext cx="7924800" cy="5540189"/>
          </a:xfrm>
        </p:spPr>
        <p:txBody>
          <a:bodyPr anchor="ctr">
            <a:normAutofit/>
          </a:bodyPr>
          <a:lstStyle/>
          <a:p>
            <a:pPr marL="274320" lvl="1">
              <a:buNone/>
            </a:pPr>
            <a:r>
              <a:rPr lang="en-US" altLang="x-none" dirty="0"/>
              <a:t>
</a:t>
            </a:r>
            <a:r>
              <a:rPr lang="en-US" altLang="x-none" i="1" u="sng" dirty="0"/>
              <a:t>Microcontroller</a:t>
            </a:r>
            <a:r>
              <a:rPr lang="en-US" altLang="x-none" dirty="0"/>
              <a:t>: Manages operations.
</a:t>
            </a:r>
            <a:r>
              <a:rPr lang="en-US" altLang="x-none" i="1" u="sng" dirty="0"/>
              <a:t>Sensors</a:t>
            </a:r>
            <a:r>
              <a:rPr lang="en-US" altLang="x-none" dirty="0"/>
              <a:t>: For obstacle detection and cliff avoidance.
</a:t>
            </a:r>
            <a:r>
              <a:rPr lang="en-US" altLang="x-none" i="1" u="sng" dirty="0"/>
              <a:t>Motors</a:t>
            </a:r>
            <a:r>
              <a:rPr lang="en-US" altLang="x-none" dirty="0"/>
              <a:t>: For movement and vacuuming.
</a:t>
            </a:r>
            <a:r>
              <a:rPr lang="en-US" altLang="x-none" i="1" u="sng" dirty="0"/>
              <a:t>Battery</a:t>
            </a:r>
            <a:r>
              <a:rPr lang="en-US" altLang="x-none" dirty="0"/>
              <a:t>: Powers the device.
</a:t>
            </a:r>
            <a:r>
              <a:rPr lang="en-US" altLang="x-none" i="1" u="sng" dirty="0"/>
              <a:t>Charging</a:t>
            </a:r>
            <a:r>
              <a:rPr lang="en-US" altLang="x-none" dirty="0"/>
              <a:t> </a:t>
            </a:r>
            <a:r>
              <a:rPr lang="en-US" altLang="x-none" i="1" u="sng" dirty="0"/>
              <a:t>Dock</a:t>
            </a:r>
            <a:r>
              <a:rPr lang="en-US" altLang="x-none" dirty="0"/>
              <a:t>: For automatic recharging.
</a:t>
            </a:r>
            <a:r>
              <a:rPr lang="en-US" altLang="x-none" i="1" u="sng" dirty="0" err="1"/>
              <a:t>IoT</a:t>
            </a:r>
            <a:r>
              <a:rPr lang="en-US" altLang="x-none" dirty="0"/>
              <a:t> </a:t>
            </a:r>
            <a:r>
              <a:rPr lang="en-US" altLang="x-none" i="1" u="sng" dirty="0"/>
              <a:t>Module</a:t>
            </a:r>
            <a:r>
              <a:rPr lang="en-US" altLang="x-none" dirty="0"/>
              <a:t>: For remote control (Wi-Fi/Bluetooth).
</a:t>
            </a:r>
            <a:r>
              <a:rPr lang="en-US" altLang="x-none" i="1" u="sng" dirty="0"/>
              <a:t>Dustbin</a:t>
            </a:r>
            <a:r>
              <a:rPr lang="en-US" altLang="x-none" dirty="0"/>
              <a:t>: Collects debris.</a:t>
            </a:r>
          </a:p>
          <a:p>
            <a:pPr marL="274320" lvl="1">
              <a:buNone/>
            </a:pP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D1F0EF-9D49-4F6D-6419-E889F6A66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1290918"/>
            <a:ext cx="5862919" cy="385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sz="2800" dirty="0"/>
              <a:t>(Hardware or software)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79151-6080-7A29-A033-8900236F9AE1}"/>
              </a:ext>
            </a:extLst>
          </p:cNvPr>
          <p:cNvSpPr txBox="1"/>
          <p:nvPr/>
        </p:nvSpPr>
        <p:spPr>
          <a:xfrm>
            <a:off x="609600" y="1259614"/>
            <a:ext cx="77948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Hardware</a:t>
            </a:r>
            <a:r>
              <a:rPr lang="en-US" dirty="0"/>
              <a:t>:</a:t>
            </a:r>
          </a:p>
          <a:p>
            <a:r>
              <a:rPr lang="en-US" i="1" u="sng" dirty="0"/>
              <a:t>Microcontroller</a:t>
            </a:r>
            <a:r>
              <a:rPr lang="en-US" dirty="0"/>
              <a:t>: Manages operations.</a:t>
            </a:r>
          </a:p>
          <a:p>
            <a:r>
              <a:rPr lang="en-US" i="1" u="sng" dirty="0"/>
              <a:t>Sensors</a:t>
            </a:r>
            <a:r>
              <a:rPr lang="en-US" dirty="0"/>
              <a:t>: For obstacle and cliff detection.</a:t>
            </a:r>
          </a:p>
          <a:p>
            <a:r>
              <a:rPr lang="en-US" i="1" u="sng" dirty="0"/>
              <a:t>Motors</a:t>
            </a:r>
            <a:r>
              <a:rPr lang="en-US" dirty="0"/>
              <a:t>: For movement and suction.</a:t>
            </a:r>
          </a:p>
          <a:p>
            <a:r>
              <a:rPr lang="en-US" i="1" u="sng" dirty="0"/>
              <a:t>Battery</a:t>
            </a:r>
            <a:r>
              <a:rPr lang="en-US" dirty="0"/>
              <a:t> &amp; </a:t>
            </a:r>
            <a:r>
              <a:rPr lang="en-US" i="1" u="sng" dirty="0"/>
              <a:t>Charging</a:t>
            </a:r>
            <a:r>
              <a:rPr lang="en-US" dirty="0"/>
              <a:t> </a:t>
            </a:r>
            <a:r>
              <a:rPr lang="en-US" u="sng" dirty="0"/>
              <a:t>Dock</a:t>
            </a:r>
            <a:r>
              <a:rPr lang="en-US" dirty="0"/>
              <a:t>: Powers the device and recharges it.</a:t>
            </a:r>
          </a:p>
          <a:p>
            <a:r>
              <a:rPr lang="en-US" i="1" u="sng" dirty="0"/>
              <a:t>Dustbin</a:t>
            </a:r>
            <a:r>
              <a:rPr lang="en-US" dirty="0"/>
              <a:t>: Collects debris.</a:t>
            </a:r>
          </a:p>
          <a:p>
            <a:r>
              <a:rPr lang="en-US" i="1" u="sng" dirty="0" err="1"/>
              <a:t>IoT</a:t>
            </a:r>
            <a:r>
              <a:rPr lang="en-US" dirty="0"/>
              <a:t> </a:t>
            </a:r>
            <a:r>
              <a:rPr lang="en-US" i="1" u="sng" dirty="0"/>
              <a:t>Module</a:t>
            </a:r>
            <a:r>
              <a:rPr lang="en-US" dirty="0"/>
              <a:t>: Enables remote control via Wi-Fi/Bluetooth.</a:t>
            </a:r>
          </a:p>
          <a:p>
            <a:r>
              <a:rPr lang="en-US" b="1" dirty="0"/>
              <a:t>Software</a:t>
            </a:r>
            <a:r>
              <a:rPr lang="en-US" dirty="0"/>
              <a:t>:</a:t>
            </a:r>
          </a:p>
          <a:p>
            <a:r>
              <a:rPr lang="en-US" i="1" u="sng" dirty="0"/>
              <a:t>Firmware</a:t>
            </a:r>
            <a:r>
              <a:rPr lang="en-US" dirty="0"/>
              <a:t>: Controls hardware operations and processes data.</a:t>
            </a:r>
          </a:p>
          <a:p>
            <a:r>
              <a:rPr lang="en-US" i="1" u="sng" dirty="0"/>
              <a:t>Navigation</a:t>
            </a:r>
            <a:r>
              <a:rPr lang="en-US" dirty="0"/>
              <a:t> </a:t>
            </a:r>
            <a:r>
              <a:rPr lang="en-US" i="1" u="sng" dirty="0"/>
              <a:t>Algorithms</a:t>
            </a:r>
            <a:r>
              <a:rPr lang="en-US" dirty="0"/>
              <a:t>: Manages path planning and obstacle avoidance.</a:t>
            </a:r>
          </a:p>
          <a:p>
            <a:r>
              <a:rPr lang="en-US" i="1" u="sng" dirty="0"/>
              <a:t>Remote</a:t>
            </a:r>
            <a:r>
              <a:rPr lang="en-US" dirty="0"/>
              <a:t> </a:t>
            </a:r>
            <a:r>
              <a:rPr lang="en-US" i="1" u="sng" dirty="0"/>
              <a:t>Control</a:t>
            </a:r>
            <a:r>
              <a:rPr lang="en-US" dirty="0"/>
              <a:t> </a:t>
            </a:r>
            <a:r>
              <a:rPr lang="en-US" i="1" u="sng" dirty="0"/>
              <a:t>Interface</a:t>
            </a:r>
            <a:r>
              <a:rPr lang="en-US" dirty="0"/>
              <a:t>: Mobile app and/or voice command integration.</a:t>
            </a:r>
          </a:p>
          <a:p>
            <a:r>
              <a:rPr lang="en-US" i="1" u="sng" dirty="0"/>
              <a:t>Battery</a:t>
            </a:r>
            <a:r>
              <a:rPr lang="en-US" dirty="0"/>
              <a:t> </a:t>
            </a:r>
            <a:r>
              <a:rPr lang="en-US" i="1" u="sng" dirty="0"/>
              <a:t>Management</a:t>
            </a:r>
            <a:r>
              <a:rPr lang="en-US" dirty="0"/>
              <a:t>: Oversees charging and power efficiency</a:t>
            </a:r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65BC2-07CA-E24E-2534-DEA3D2DAF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EC5398-7980-01A8-2BFC-71A5B84D3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9806D1-EC0D-AD41-F59F-71BC28D28F61}"/>
              </a:ext>
            </a:extLst>
          </p:cNvPr>
          <p:cNvSpPr txBox="1"/>
          <p:nvPr/>
        </p:nvSpPr>
        <p:spPr>
          <a:xfrm>
            <a:off x="609600" y="1259614"/>
            <a:ext cx="77948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Arduino</a:t>
            </a:r>
            <a:r>
              <a:rPr lang="en-US" dirty="0"/>
              <a:t>:</a:t>
            </a:r>
          </a:p>
          <a:p>
            <a:r>
              <a:rPr lang="en-US" dirty="0"/>
              <a:t>Purpose: Arduino acts as the brain of the vacuum cleaner, controlling the motors, sensors, and other components.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Connect Arduino: Plug the Arduino into your computer via USB.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Install IDE: Download and install the Arduino IDE.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Add Libraries: Install necessary libraries for your components.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Write/Load Code: Create or load your control code.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Compile: Check the code for errors.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Upload: Upload the code to the Arduino board.</a:t>
            </a:r>
          </a:p>
        </p:txBody>
      </p:sp>
    </p:spTree>
    <p:extLst>
      <p:ext uri="{BB962C8B-B14F-4D97-AF65-F5344CB8AC3E}">
        <p14:creationId xmlns:p14="http://schemas.microsoft.com/office/powerpoint/2010/main" val="407130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9C3FD-E3B3-818F-4C7D-A5E87FB17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B67000-5CFC-42CD-ED98-1414806BC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B5A38-2579-059E-CEA5-6373D2308654}"/>
              </a:ext>
            </a:extLst>
          </p:cNvPr>
          <p:cNvSpPr txBox="1"/>
          <p:nvPr/>
        </p:nvSpPr>
        <p:spPr>
          <a:xfrm>
            <a:off x="609600" y="1259614"/>
            <a:ext cx="77948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Arduino Motor Shield </a:t>
            </a:r>
            <a:r>
              <a:rPr lang="en-US" dirty="0"/>
              <a:t>:</a:t>
            </a:r>
          </a:p>
          <a:p>
            <a:r>
              <a:rPr lang="en-US" dirty="0"/>
              <a:t>Purpose: The motor shield enables you to control multiple DC motors simultaneously, crucial for vacuum movement.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Mount Shield: Attach the motor shield to the Arduino.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Connect Motors: Plug in the DC motors.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Power Supply: Use an external power source if necessary.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Use Libraries: Include </a:t>
            </a:r>
            <a:r>
              <a:rPr lang="en-US" b="0" i="0" dirty="0" err="1">
                <a:effectLst/>
                <a:latin typeface="__fkGroteskNeue_598ab8"/>
              </a:rPr>
              <a:t>AFMotor</a:t>
            </a:r>
            <a:r>
              <a:rPr lang="en-US" b="0" i="0" dirty="0">
                <a:effectLst/>
                <a:latin typeface="__fkGroteskNeue_598ab8"/>
              </a:rPr>
              <a:t> in your code.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__fkGroteskNeue_598ab8"/>
              </a:rPr>
              <a:t>Test Motors: Check motor movement for correct setup</a:t>
            </a:r>
          </a:p>
        </p:txBody>
      </p:sp>
    </p:spTree>
    <p:extLst>
      <p:ext uri="{BB962C8B-B14F-4D97-AF65-F5344CB8AC3E}">
        <p14:creationId xmlns:p14="http://schemas.microsoft.com/office/powerpoint/2010/main" val="2563897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F6ABF-1A6C-1E99-AC96-8584F8087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F72B69-9424-A6FA-BAF7-C093786A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7A2D9-1A59-4284-7BFE-99C1FA8B287E}"/>
              </a:ext>
            </a:extLst>
          </p:cNvPr>
          <p:cNvSpPr txBox="1"/>
          <p:nvPr/>
        </p:nvSpPr>
        <p:spPr>
          <a:xfrm>
            <a:off x="609600" y="1259614"/>
            <a:ext cx="77948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ESP32 Module</a:t>
            </a:r>
            <a:r>
              <a:rPr lang="en-US" dirty="0"/>
              <a:t>:</a:t>
            </a:r>
          </a:p>
          <a:p>
            <a:r>
              <a:rPr lang="en-US" dirty="0"/>
              <a:t>Purpose: ESP32 adds wireless capabilities, allowing remote control or monitoring through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Steps: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__fkGroteskNeue_598ab8"/>
              </a:rPr>
              <a:t>Connect ESP32: Link TX and RX pins to Arduino.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__fkGroteskNeue_598ab8"/>
              </a:rPr>
              <a:t>Initialize Communication: Set up serial in Arduino code.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__fkGroteskNeue_598ab8"/>
              </a:rPr>
              <a:t>Configure </a:t>
            </a:r>
            <a:r>
              <a:rPr lang="en-IN" b="0" i="0" dirty="0" err="1">
                <a:effectLst/>
                <a:latin typeface="__fkGroteskNeue_598ab8"/>
              </a:rPr>
              <a:t>WiFi</a:t>
            </a:r>
            <a:r>
              <a:rPr lang="en-IN" b="0" i="0" dirty="0">
                <a:effectLst/>
                <a:latin typeface="__fkGroteskNeue_598ab8"/>
              </a:rPr>
              <a:t>: Implement </a:t>
            </a:r>
            <a:r>
              <a:rPr lang="en-IN" b="0" i="0" dirty="0" err="1">
                <a:effectLst/>
                <a:latin typeface="__fkGroteskNeue_598ab8"/>
              </a:rPr>
              <a:t>WiFi</a:t>
            </a:r>
            <a:r>
              <a:rPr lang="en-IN" b="0" i="0" dirty="0">
                <a:effectLst/>
                <a:latin typeface="__fkGroteskNeue_598ab8"/>
              </a:rPr>
              <a:t> setup on ESP32.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__fkGroteskNeue_598ab8"/>
              </a:rPr>
              <a:t>Use Protocols: Apply MQTT or HTTP for communication.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effectLst/>
                <a:latin typeface="__fkGroteskNeue_598ab8"/>
              </a:rPr>
              <a:t>Test Connectivity: Send a command from ESP32 and check the response</a:t>
            </a:r>
          </a:p>
        </p:txBody>
      </p:sp>
    </p:spTree>
    <p:extLst>
      <p:ext uri="{BB962C8B-B14F-4D97-AF65-F5344CB8AC3E}">
        <p14:creationId xmlns:p14="http://schemas.microsoft.com/office/powerpoint/2010/main" val="3049011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