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62" r:id="rId6"/>
    <p:sldId id="263" r:id="rId7"/>
    <p:sldId id="261"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 gokul" initials="rg" lastIdx="2" clrIdx="0">
    <p:extLst>
      <p:ext uri="{19B8F6BF-5375-455C-9EA6-DF929625EA0E}">
        <p15:presenceInfo xmlns:p15="http://schemas.microsoft.com/office/powerpoint/2012/main" userId="438f7f20b5f4ce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8" d="100"/>
          <a:sy n="78" d="100"/>
        </p:scale>
        <p:origin x="82"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commentAuthors" Target="commentAuthor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 Id="rId4" Type="http://schemas.openxmlformats.org/officeDocument/2006/relationships/image" Target="../media/image6.jpeg"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AB73-0877-4C35-BBAC-C7BBE57C55DF}"/>
              </a:ext>
            </a:extLst>
          </p:cNvPr>
          <p:cNvSpPr>
            <a:spLocks noGrp="1"/>
          </p:cNvSpPr>
          <p:nvPr>
            <p:ph type="ctrTitle"/>
          </p:nvPr>
        </p:nvSpPr>
        <p:spPr>
          <a:xfrm>
            <a:off x="2330245" y="1531648"/>
            <a:ext cx="8829880" cy="2421464"/>
          </a:xfrm>
        </p:spPr>
        <p:txBody>
          <a:bodyPr>
            <a:normAutofit/>
          </a:bodyPr>
          <a:lstStyle/>
          <a:p>
            <a:r>
              <a:rPr lang="en-IN" sz="44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ELECTRICITY BILLING SYSTEM</a:t>
            </a:r>
          </a:p>
        </p:txBody>
      </p:sp>
      <p:sp>
        <p:nvSpPr>
          <p:cNvPr id="3" name="Subtitle 2">
            <a:extLst>
              <a:ext uri="{FF2B5EF4-FFF2-40B4-BE49-F238E27FC236}">
                <a16:creationId xmlns:a16="http://schemas.microsoft.com/office/drawing/2014/main" id="{14118472-74FD-4E9F-AE8D-2D9EDF62DE73}"/>
              </a:ext>
            </a:extLst>
          </p:cNvPr>
          <p:cNvSpPr>
            <a:spLocks noGrp="1"/>
          </p:cNvSpPr>
          <p:nvPr>
            <p:ph type="subTitle" idx="1"/>
          </p:nvPr>
        </p:nvSpPr>
        <p:spPr>
          <a:xfrm>
            <a:off x="2821858" y="3953112"/>
            <a:ext cx="8338267" cy="1405467"/>
          </a:xfrm>
        </p:spPr>
        <p:txBody>
          <a:bodyPr>
            <a:normAutofit/>
          </a:bodyPr>
          <a:lstStyle/>
          <a:p>
            <a:r>
              <a:rPr lang="en-IN" sz="2000" b="1" cap="none" dirty="0">
                <a:latin typeface="Times New Roman" panose="02020603050405020304" pitchFamily="18" charset="0"/>
                <a:cs typeface="Times New Roman" panose="02020603050405020304" pitchFamily="18" charset="0"/>
              </a:rPr>
              <a:t>done by,</a:t>
            </a:r>
          </a:p>
          <a:p>
            <a:r>
              <a:rPr lang="en-IN" sz="2000" b="1" i="1" cap="none" dirty="0">
                <a:latin typeface="Times New Roman" panose="02020603050405020304" pitchFamily="18" charset="0"/>
                <a:cs typeface="Times New Roman" panose="02020603050405020304" pitchFamily="18" charset="0"/>
              </a:rPr>
              <a:t>Gokul ram</a:t>
            </a:r>
          </a:p>
        </p:txBody>
      </p:sp>
    </p:spTree>
    <p:extLst>
      <p:ext uri="{BB962C8B-B14F-4D97-AF65-F5344CB8AC3E}">
        <p14:creationId xmlns:p14="http://schemas.microsoft.com/office/powerpoint/2010/main" val="57146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FE88-C9B0-4723-A07E-6FD8B6A28526}"/>
              </a:ext>
            </a:extLst>
          </p:cNvPr>
          <p:cNvSpPr>
            <a:spLocks noGrp="1"/>
          </p:cNvSpPr>
          <p:nvPr>
            <p:ph type="title"/>
          </p:nvPr>
        </p:nvSpPr>
        <p:spPr>
          <a:xfrm>
            <a:off x="685800" y="404352"/>
            <a:ext cx="10817942" cy="1324896"/>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519185BC-C77E-453C-B706-92B3FCF3FB8B}"/>
              </a:ext>
            </a:extLst>
          </p:cNvPr>
          <p:cNvSpPr>
            <a:spLocks noGrp="1"/>
          </p:cNvSpPr>
          <p:nvPr>
            <p:ph type="body" idx="1"/>
          </p:nvPr>
        </p:nvSpPr>
        <p:spPr>
          <a:xfrm>
            <a:off x="685800" y="1415845"/>
            <a:ext cx="10817942" cy="5037803"/>
          </a:xfrm>
        </p:spPr>
        <p:txBody>
          <a:bodyPr>
            <a:normAutofit/>
          </a:bodyPr>
          <a:lstStyle/>
          <a:p>
            <a:pPr algn="just"/>
            <a:r>
              <a:rPr lang="en-US" dirty="0">
                <a:latin typeface="Times New Roman" panose="02020603050405020304" pitchFamily="18" charset="0"/>
                <a:cs typeface="Times New Roman" panose="02020603050405020304" pitchFamily="18" charset="0"/>
              </a:rPr>
              <a:t>The electricity billing system has been developed to override the problems prevailing in the practicing manual system. This software is supported to eliminate and in some cases reduce the hardship faced by this existing system. Moreover, this system is designed for the particular need of the company to carry out operations in a smooth and effective manner. The application is reduced as much as possible to avoid errors while entering the data it also provides error messages while entering invalid data. No formal knowledge is needed for the user to use this system. Thus by this, it proves it is a user-friendly electricity billing system, as described above, can lead to an error-free, secure, reliable and fast management system. It can assist the user to concentrate on their other activities instead concentrate on record-keeping thus it will help organizations in better utilization of resources. Every organization, whether big or small has challenges to overcome and manage the information of unit energy, electricity, store record, connection, electricity board, and every electricity billing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70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753D-B15C-4634-BB2C-9AB5907C9748}"/>
              </a:ext>
            </a:extLst>
          </p:cNvPr>
          <p:cNvSpPr>
            <a:spLocks noGrp="1"/>
          </p:cNvSpPr>
          <p:nvPr>
            <p:ph type="title"/>
          </p:nvPr>
        </p:nvSpPr>
        <p:spPr>
          <a:xfrm>
            <a:off x="685801" y="609602"/>
            <a:ext cx="10131427" cy="968678"/>
          </a:xfrm>
        </p:spPr>
        <p:txBody>
          <a:bodyPr/>
          <a:lstStyle/>
          <a:p>
            <a:r>
              <a:rPr lang="en-IN" dirty="0">
                <a:latin typeface="Times New Roman" panose="02020603050405020304" pitchFamily="18" charset="0"/>
                <a:cs typeface="Times New Roman" panose="02020603050405020304" pitchFamily="18" charset="0"/>
              </a:rPr>
              <a:t>SCOPE</a:t>
            </a:r>
          </a:p>
        </p:txBody>
      </p:sp>
      <p:sp>
        <p:nvSpPr>
          <p:cNvPr id="3" name="Text Placeholder 2">
            <a:extLst>
              <a:ext uri="{FF2B5EF4-FFF2-40B4-BE49-F238E27FC236}">
                <a16:creationId xmlns:a16="http://schemas.microsoft.com/office/drawing/2014/main" id="{076AF708-A5CC-4E7F-BF56-1437A0DC4126}"/>
              </a:ext>
            </a:extLst>
          </p:cNvPr>
          <p:cNvSpPr>
            <a:spLocks noGrp="1"/>
          </p:cNvSpPr>
          <p:nvPr>
            <p:ph type="body" idx="1"/>
          </p:nvPr>
        </p:nvSpPr>
        <p:spPr>
          <a:xfrm>
            <a:off x="598118" y="722335"/>
            <a:ext cx="10775515" cy="5227527"/>
          </a:xfrm>
        </p:spPr>
        <p:txBody>
          <a:bodyPr>
            <a:normAutofit/>
          </a:bodyPr>
          <a:lstStyle/>
          <a:p>
            <a:pPr marL="457200" indent="-457200">
              <a:buAutoNum type="arabicPeriod"/>
            </a:pPr>
            <a:r>
              <a:rPr lang="en-US" dirty="0">
                <a:latin typeface="Times New Roman" panose="02020603050405020304" pitchFamily="18" charset="0"/>
                <a:cs typeface="Times New Roman" panose="02020603050405020304" pitchFamily="18" charset="0"/>
              </a:rPr>
              <a:t>IT SATISFY THE USER’S REQUIREMENT THINGS</a:t>
            </a:r>
          </a:p>
          <a:p>
            <a:pPr marL="457200" indent="-457200">
              <a:buAutoNum type="arabicPeriod"/>
            </a:pPr>
            <a:r>
              <a:rPr lang="en-US" dirty="0">
                <a:latin typeface="Times New Roman" panose="02020603050405020304" pitchFamily="18" charset="0"/>
                <a:cs typeface="Times New Roman" panose="02020603050405020304" pitchFamily="18" charset="0"/>
              </a:rPr>
              <a:t>BE EASY TO UNDERSTAND BY THE USER AND OPERATOR </a:t>
            </a:r>
          </a:p>
          <a:p>
            <a:pPr marL="457200" indent="-457200">
              <a:buAutoNum type="arabicPeriod"/>
            </a:pPr>
            <a:r>
              <a:rPr lang="en-US" dirty="0">
                <a:latin typeface="Times New Roman" panose="02020603050405020304" pitchFamily="18" charset="0"/>
                <a:cs typeface="Times New Roman" panose="02020603050405020304" pitchFamily="18" charset="0"/>
              </a:rPr>
              <a:t>BE EASY TO OPERATE </a:t>
            </a:r>
          </a:p>
          <a:p>
            <a:pPr marL="457200" indent="-457200">
              <a:buAutoNum type="arabicPeriod"/>
            </a:pPr>
            <a:r>
              <a:rPr lang="en-US" dirty="0">
                <a:latin typeface="Times New Roman" panose="02020603050405020304" pitchFamily="18" charset="0"/>
                <a:cs typeface="Times New Roman" panose="02020603050405020304" pitchFamily="18" charset="0"/>
              </a:rPr>
              <a:t>HAVE A GOOD USER INTERFACE</a:t>
            </a:r>
          </a:p>
          <a:p>
            <a:pPr marL="457200" indent="-457200">
              <a:buAutoNum type="arabicPeriod"/>
            </a:pPr>
            <a:r>
              <a:rPr lang="en-US" dirty="0">
                <a:latin typeface="Times New Roman" panose="02020603050405020304" pitchFamily="18" charset="0"/>
                <a:cs typeface="Times New Roman" panose="02020603050405020304" pitchFamily="18" charset="0"/>
              </a:rPr>
              <a:t>BE EXPANDABLE </a:t>
            </a:r>
          </a:p>
          <a:p>
            <a:pPr marL="457200" indent="-457200">
              <a:buAutoNum type="arabicPeriod"/>
            </a:pPr>
            <a:r>
              <a:rPr lang="en-US" dirty="0">
                <a:latin typeface="Times New Roman" panose="02020603050405020304" pitchFamily="18" charset="0"/>
                <a:cs typeface="Times New Roman" panose="02020603050405020304" pitchFamily="18" charset="0"/>
              </a:rPr>
              <a:t>DELIVERED ON SCHEDULE WITHIN THE BUDGET. WE HAVE TRIED TO MAKE SUCH TYPE OF SOFTWARE, WHICH SATISFY THE ABOVE GIVEN REQUIREMENT.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07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F0EDEF7-D8A4-42A3-AECB-91BC3001949B}"/>
              </a:ext>
            </a:extLst>
          </p:cNvPr>
          <p:cNvSpPr/>
          <p:nvPr/>
        </p:nvSpPr>
        <p:spPr>
          <a:xfrm>
            <a:off x="4812886" y="542004"/>
            <a:ext cx="580104" cy="550605"/>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6850573D-BA09-4CF9-AE39-5CC13F5656CA}"/>
              </a:ext>
            </a:extLst>
          </p:cNvPr>
          <p:cNvSpPr/>
          <p:nvPr/>
        </p:nvSpPr>
        <p:spPr>
          <a:xfrm>
            <a:off x="3721506" y="1723102"/>
            <a:ext cx="2762865" cy="5506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Entre Customer Details</a:t>
            </a:r>
          </a:p>
        </p:txBody>
      </p:sp>
      <p:sp>
        <p:nvSpPr>
          <p:cNvPr id="4" name="Rectangle: Rounded Corners 3">
            <a:extLst>
              <a:ext uri="{FF2B5EF4-FFF2-40B4-BE49-F238E27FC236}">
                <a16:creationId xmlns:a16="http://schemas.microsoft.com/office/drawing/2014/main" id="{3C4B507B-FD27-407C-AA4F-4F867A9873BB}"/>
              </a:ext>
            </a:extLst>
          </p:cNvPr>
          <p:cNvSpPr/>
          <p:nvPr/>
        </p:nvSpPr>
        <p:spPr>
          <a:xfrm>
            <a:off x="3721506" y="2679291"/>
            <a:ext cx="2762865" cy="5506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Unit Consumed</a:t>
            </a:r>
          </a:p>
        </p:txBody>
      </p:sp>
      <p:sp>
        <p:nvSpPr>
          <p:cNvPr id="5" name="Flowchart: Decision 4">
            <a:extLst>
              <a:ext uri="{FF2B5EF4-FFF2-40B4-BE49-F238E27FC236}">
                <a16:creationId xmlns:a16="http://schemas.microsoft.com/office/drawing/2014/main" id="{374F2A35-E931-480A-8760-1C359614E9ED}"/>
              </a:ext>
            </a:extLst>
          </p:cNvPr>
          <p:cNvSpPr/>
          <p:nvPr/>
        </p:nvSpPr>
        <p:spPr>
          <a:xfrm rot="5400000">
            <a:off x="4643281" y="2713706"/>
            <a:ext cx="919314" cy="2762865"/>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09BD2127-C83A-4C55-A97C-F64AB78956D9}"/>
              </a:ext>
            </a:extLst>
          </p:cNvPr>
          <p:cNvSpPr/>
          <p:nvPr/>
        </p:nvSpPr>
        <p:spPr>
          <a:xfrm>
            <a:off x="3721506" y="5068529"/>
            <a:ext cx="2762865" cy="5506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Bill Calculated Successfully</a:t>
            </a:r>
          </a:p>
        </p:txBody>
      </p:sp>
      <p:sp>
        <p:nvSpPr>
          <p:cNvPr id="7" name="Oval 6">
            <a:extLst>
              <a:ext uri="{FF2B5EF4-FFF2-40B4-BE49-F238E27FC236}">
                <a16:creationId xmlns:a16="http://schemas.microsoft.com/office/drawing/2014/main" id="{08F4ECB2-92A0-4E2E-BD94-7171ED812103}"/>
              </a:ext>
            </a:extLst>
          </p:cNvPr>
          <p:cNvSpPr/>
          <p:nvPr/>
        </p:nvSpPr>
        <p:spPr>
          <a:xfrm>
            <a:off x="4812886" y="6132868"/>
            <a:ext cx="580104" cy="550605"/>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214A3578-3FBF-42F3-B9EF-E9171EA5E754}"/>
              </a:ext>
            </a:extLst>
          </p:cNvPr>
          <p:cNvSpPr/>
          <p:nvPr/>
        </p:nvSpPr>
        <p:spPr>
          <a:xfrm>
            <a:off x="8200100" y="3819835"/>
            <a:ext cx="2762865" cy="5506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Entre Valid Information</a:t>
            </a:r>
          </a:p>
        </p:txBody>
      </p:sp>
      <p:cxnSp>
        <p:nvCxnSpPr>
          <p:cNvPr id="10" name="Straight Arrow Connector 9">
            <a:extLst>
              <a:ext uri="{FF2B5EF4-FFF2-40B4-BE49-F238E27FC236}">
                <a16:creationId xmlns:a16="http://schemas.microsoft.com/office/drawing/2014/main" id="{CB4EBA59-D909-476C-A407-0452FDDBFD06}"/>
              </a:ext>
            </a:extLst>
          </p:cNvPr>
          <p:cNvCxnSpPr>
            <a:cxnSpLocks/>
            <a:stCxn id="2" idx="4"/>
            <a:endCxn id="3" idx="0"/>
          </p:cNvCxnSpPr>
          <p:nvPr/>
        </p:nvCxnSpPr>
        <p:spPr>
          <a:xfrm>
            <a:off x="5102938" y="1092609"/>
            <a:ext cx="1" cy="6304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11476DA3-1FC9-436A-AA13-1BD986ED91E8}"/>
              </a:ext>
            </a:extLst>
          </p:cNvPr>
          <p:cNvCxnSpPr>
            <a:cxnSpLocks/>
            <a:stCxn id="6" idx="2"/>
          </p:cNvCxnSpPr>
          <p:nvPr/>
        </p:nvCxnSpPr>
        <p:spPr>
          <a:xfrm flipH="1">
            <a:off x="5098019" y="5619135"/>
            <a:ext cx="4920" cy="51373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6D4ED9D0-D69E-4A8C-879B-8194629D076B}"/>
              </a:ext>
            </a:extLst>
          </p:cNvPr>
          <p:cNvCxnSpPr>
            <a:cxnSpLocks/>
            <a:stCxn id="5" idx="3"/>
          </p:cNvCxnSpPr>
          <p:nvPr/>
        </p:nvCxnSpPr>
        <p:spPr>
          <a:xfrm>
            <a:off x="5102938" y="4554796"/>
            <a:ext cx="1" cy="49652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2253359F-FCB5-4ABE-AAF7-8118FBC63CB7}"/>
              </a:ext>
            </a:extLst>
          </p:cNvPr>
          <p:cNvCxnSpPr>
            <a:cxnSpLocks/>
            <a:stCxn id="5" idx="0"/>
            <a:endCxn id="8" idx="1"/>
          </p:cNvCxnSpPr>
          <p:nvPr/>
        </p:nvCxnSpPr>
        <p:spPr>
          <a:xfrm flipV="1">
            <a:off x="6484371" y="4095138"/>
            <a:ext cx="1715729" cy="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6FF0F813-FFE3-4F7E-A93A-DB3CD37E550B}"/>
              </a:ext>
            </a:extLst>
          </p:cNvPr>
          <p:cNvCxnSpPr>
            <a:cxnSpLocks/>
            <a:endCxn id="4" idx="0"/>
          </p:cNvCxnSpPr>
          <p:nvPr/>
        </p:nvCxnSpPr>
        <p:spPr>
          <a:xfrm flipH="1">
            <a:off x="5102939" y="2217170"/>
            <a:ext cx="12284" cy="46212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7B2C8D5A-C1B3-4D98-A8D1-452C0EB80DCD}"/>
              </a:ext>
            </a:extLst>
          </p:cNvPr>
          <p:cNvCxnSpPr>
            <a:cxnSpLocks/>
          </p:cNvCxnSpPr>
          <p:nvPr/>
        </p:nvCxnSpPr>
        <p:spPr>
          <a:xfrm flipH="1">
            <a:off x="5109081" y="3193023"/>
            <a:ext cx="12284" cy="46212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23516FB-FE3E-47BF-9647-3FA38BE7C9A2}"/>
              </a:ext>
            </a:extLst>
          </p:cNvPr>
          <p:cNvCxnSpPr>
            <a:cxnSpLocks/>
            <a:endCxn id="4" idx="3"/>
          </p:cNvCxnSpPr>
          <p:nvPr/>
        </p:nvCxnSpPr>
        <p:spPr>
          <a:xfrm flipH="1" flipV="1">
            <a:off x="6484371" y="2954594"/>
            <a:ext cx="3097161" cy="37486"/>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534878D4-9F5D-45B7-BED2-97966E0A63D2}"/>
              </a:ext>
            </a:extLst>
          </p:cNvPr>
          <p:cNvCxnSpPr>
            <a:cxnSpLocks/>
            <a:stCxn id="8" idx="0"/>
          </p:cNvCxnSpPr>
          <p:nvPr/>
        </p:nvCxnSpPr>
        <p:spPr>
          <a:xfrm flipH="1" flipV="1">
            <a:off x="9581532" y="2992080"/>
            <a:ext cx="1" cy="82775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38" name="Title 37">
            <a:extLst>
              <a:ext uri="{FF2B5EF4-FFF2-40B4-BE49-F238E27FC236}">
                <a16:creationId xmlns:a16="http://schemas.microsoft.com/office/drawing/2014/main" id="{EC0122FF-4DAD-43DC-819F-93F40BF855C3}"/>
              </a:ext>
            </a:extLst>
          </p:cNvPr>
          <p:cNvSpPr>
            <a:spLocks noGrp="1"/>
          </p:cNvSpPr>
          <p:nvPr>
            <p:ph type="title"/>
          </p:nvPr>
        </p:nvSpPr>
        <p:spPr>
          <a:xfrm>
            <a:off x="585593" y="-6945"/>
            <a:ext cx="10131425" cy="1456267"/>
          </a:xfrm>
        </p:spPr>
        <p:txBody>
          <a:bodyPr>
            <a:normAutofit/>
          </a:bodyPr>
          <a:lstStyle/>
          <a:p>
            <a:r>
              <a:rPr lang="en-IN" sz="3200" dirty="0">
                <a:latin typeface="Times New Roman" panose="02020603050405020304" pitchFamily="18" charset="0"/>
                <a:cs typeface="Times New Roman" panose="02020603050405020304" pitchFamily="18" charset="0"/>
              </a:rPr>
              <a:t>Flow</a:t>
            </a:r>
            <a:r>
              <a:rPr lang="en-IN" sz="40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chart</a:t>
            </a:r>
          </a:p>
        </p:txBody>
      </p:sp>
      <p:sp>
        <p:nvSpPr>
          <p:cNvPr id="39" name="Subtitle 38">
            <a:extLst>
              <a:ext uri="{FF2B5EF4-FFF2-40B4-BE49-F238E27FC236}">
                <a16:creationId xmlns:a16="http://schemas.microsoft.com/office/drawing/2014/main" id="{BEE66BE7-EA86-4508-AFB8-9D5C86630ECD}"/>
              </a:ext>
            </a:extLst>
          </p:cNvPr>
          <p:cNvSpPr>
            <a:spLocks noGrp="1"/>
          </p:cNvSpPr>
          <p:nvPr>
            <p:ph type="subTitle" idx="4294967295"/>
          </p:nvPr>
        </p:nvSpPr>
        <p:spPr>
          <a:xfrm>
            <a:off x="6614663" y="3672966"/>
            <a:ext cx="560424" cy="496888"/>
          </a:xfrm>
        </p:spPr>
        <p:txBody>
          <a:bodyPr>
            <a:normAutofit/>
          </a:bodyPr>
          <a:lstStyle/>
          <a:p>
            <a:pPr marL="0" indent="0">
              <a:buNone/>
            </a:pPr>
            <a:r>
              <a:rPr lang="en-IN" dirty="0"/>
              <a:t>No</a:t>
            </a:r>
          </a:p>
        </p:txBody>
      </p:sp>
    </p:spTree>
    <p:extLst>
      <p:ext uri="{BB962C8B-B14F-4D97-AF65-F5344CB8AC3E}">
        <p14:creationId xmlns:p14="http://schemas.microsoft.com/office/powerpoint/2010/main" val="11711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FB220CB-3A57-420B-EE18-FA3A87AE5114}"/>
              </a:ext>
            </a:extLst>
          </p:cNvPr>
          <p:cNvPicPr>
            <a:picLocks noGrp="1" noChangeAspect="1"/>
          </p:cNvPicPr>
          <p:nvPr>
            <p:ph idx="1"/>
          </p:nvPr>
        </p:nvPicPr>
        <p:blipFill>
          <a:blip r:embed="rId2"/>
          <a:stretch>
            <a:fillRect/>
          </a:stretch>
        </p:blipFill>
        <p:spPr>
          <a:xfrm>
            <a:off x="611100" y="775876"/>
            <a:ext cx="3965714" cy="2477963"/>
          </a:xfrm>
          <a:effectLst>
            <a:outerShdw blurRad="50800" dist="38100" dir="2700000" algn="tl" rotWithShape="0">
              <a:prstClr val="black">
                <a:alpha val="40000"/>
              </a:prstClr>
            </a:outerShdw>
          </a:effectLst>
        </p:spPr>
      </p:pic>
      <p:pic>
        <p:nvPicPr>
          <p:cNvPr id="5" name="Picture 5">
            <a:extLst>
              <a:ext uri="{FF2B5EF4-FFF2-40B4-BE49-F238E27FC236}">
                <a16:creationId xmlns:a16="http://schemas.microsoft.com/office/drawing/2014/main" id="{FF6D96B4-83B8-7CE8-F0B9-93B00BA65D58}"/>
              </a:ext>
            </a:extLst>
          </p:cNvPr>
          <p:cNvPicPr>
            <a:picLocks noChangeAspect="1"/>
          </p:cNvPicPr>
          <p:nvPr/>
        </p:nvPicPr>
        <p:blipFill>
          <a:blip r:embed="rId3"/>
          <a:stretch>
            <a:fillRect/>
          </a:stretch>
        </p:blipFill>
        <p:spPr>
          <a:xfrm>
            <a:off x="7047527" y="775875"/>
            <a:ext cx="4085364" cy="2477963"/>
          </a:xfrm>
          <a:prstGeom prst="rect">
            <a:avLst/>
          </a:prstGeom>
        </p:spPr>
      </p:pic>
      <p:pic>
        <p:nvPicPr>
          <p:cNvPr id="6" name="Picture 6">
            <a:extLst>
              <a:ext uri="{FF2B5EF4-FFF2-40B4-BE49-F238E27FC236}">
                <a16:creationId xmlns:a16="http://schemas.microsoft.com/office/drawing/2014/main" id="{681E161C-4CAD-4DF5-F0BE-D22B6BA36607}"/>
              </a:ext>
            </a:extLst>
          </p:cNvPr>
          <p:cNvPicPr>
            <a:picLocks noChangeAspect="1"/>
          </p:cNvPicPr>
          <p:nvPr/>
        </p:nvPicPr>
        <p:blipFill>
          <a:blip r:embed="rId4"/>
          <a:stretch>
            <a:fillRect/>
          </a:stretch>
        </p:blipFill>
        <p:spPr>
          <a:xfrm>
            <a:off x="4006265" y="3756582"/>
            <a:ext cx="3965714" cy="2653125"/>
          </a:xfrm>
          <a:prstGeom prst="rect">
            <a:avLst/>
          </a:prstGeom>
        </p:spPr>
      </p:pic>
    </p:spTree>
    <p:extLst>
      <p:ext uri="{BB962C8B-B14F-4D97-AF65-F5344CB8AC3E}">
        <p14:creationId xmlns:p14="http://schemas.microsoft.com/office/powerpoint/2010/main" val="60873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6C214DA-EB1F-3783-1DED-BDC8A4A9041C}"/>
              </a:ext>
            </a:extLst>
          </p:cNvPr>
          <p:cNvPicPr>
            <a:picLocks noChangeAspect="1"/>
          </p:cNvPicPr>
          <p:nvPr/>
        </p:nvPicPr>
        <p:blipFill>
          <a:blip r:embed="rId2"/>
          <a:stretch>
            <a:fillRect/>
          </a:stretch>
        </p:blipFill>
        <p:spPr>
          <a:xfrm>
            <a:off x="762682" y="1841280"/>
            <a:ext cx="3848901" cy="3175440"/>
          </a:xfrm>
          <a:prstGeom prst="rect">
            <a:avLst/>
          </a:prstGeom>
          <a:effectLst>
            <a:innerShdw blurRad="63500" dist="101600" dir="5400000">
              <a:prstClr val="black">
                <a:alpha val="50000"/>
              </a:prstClr>
            </a:innerShdw>
          </a:effectLst>
        </p:spPr>
      </p:pic>
      <p:pic>
        <p:nvPicPr>
          <p:cNvPr id="5" name="Picture 5">
            <a:extLst>
              <a:ext uri="{FF2B5EF4-FFF2-40B4-BE49-F238E27FC236}">
                <a16:creationId xmlns:a16="http://schemas.microsoft.com/office/drawing/2014/main" id="{B85C58E4-75CF-3097-D03B-3364110F5D9D}"/>
              </a:ext>
            </a:extLst>
          </p:cNvPr>
          <p:cNvPicPr>
            <a:picLocks noChangeAspect="1"/>
          </p:cNvPicPr>
          <p:nvPr/>
        </p:nvPicPr>
        <p:blipFill>
          <a:blip r:embed="rId3"/>
          <a:stretch>
            <a:fillRect/>
          </a:stretch>
        </p:blipFill>
        <p:spPr>
          <a:xfrm>
            <a:off x="5259688" y="1841280"/>
            <a:ext cx="6368054" cy="3175440"/>
          </a:xfrm>
          <a:prstGeom prst="rect">
            <a:avLst/>
          </a:prstGeom>
          <a:effectLst>
            <a:innerShdw blurRad="63500" dist="101600" dir="5400000">
              <a:prstClr val="black">
                <a:alpha val="50000"/>
              </a:prstClr>
            </a:innerShdw>
          </a:effectLst>
        </p:spPr>
      </p:pic>
    </p:spTree>
    <p:extLst>
      <p:ext uri="{BB962C8B-B14F-4D97-AF65-F5344CB8AC3E}">
        <p14:creationId xmlns:p14="http://schemas.microsoft.com/office/powerpoint/2010/main" val="407759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0687-B431-27B6-423D-D4CF80995A54}"/>
              </a:ext>
            </a:extLst>
          </p:cNvPr>
          <p:cNvSpPr>
            <a:spLocks noGrp="1"/>
          </p:cNvSpPr>
          <p:nvPr>
            <p:ph type="title"/>
          </p:nvPr>
        </p:nvSpPr>
        <p:spPr>
          <a:xfrm>
            <a:off x="590798" y="300842"/>
            <a:ext cx="10131425" cy="1456267"/>
          </a:xfrm>
        </p:spPr>
        <p:txBody>
          <a:bodyPr>
            <a:normAutofit/>
          </a:bodyPr>
          <a:lstStyle/>
          <a:p>
            <a:r>
              <a:rPr lang="en-IN" sz="3200">
                <a:latin typeface="Times New Roman" panose="02020603050405020304" pitchFamily="18" charset="0"/>
                <a:cs typeface="Times New Roman" panose="02020603050405020304" pitchFamily="18" charset="0"/>
              </a:rPr>
              <a:t>Output</a:t>
            </a:r>
            <a:endParaRPr lang="en-US" sz="320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F4FFFCAF-E324-A7B4-442B-BBCCD7208932}"/>
              </a:ext>
            </a:extLst>
          </p:cNvPr>
          <p:cNvPicPr>
            <a:picLocks noGrp="1" noChangeAspect="1"/>
          </p:cNvPicPr>
          <p:nvPr>
            <p:ph idx="1"/>
          </p:nvPr>
        </p:nvPicPr>
        <p:blipFill>
          <a:blip r:embed="rId2"/>
          <a:stretch>
            <a:fillRect/>
          </a:stretch>
        </p:blipFill>
        <p:spPr>
          <a:xfrm>
            <a:off x="1749631" y="2018366"/>
            <a:ext cx="8692737" cy="3563037"/>
          </a:xfrm>
        </p:spPr>
      </p:pic>
    </p:spTree>
    <p:extLst>
      <p:ext uri="{BB962C8B-B14F-4D97-AF65-F5344CB8AC3E}">
        <p14:creationId xmlns:p14="http://schemas.microsoft.com/office/powerpoint/2010/main" val="161138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9DAE-F5AE-4E4B-B4D7-1055807F2288}"/>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34806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260</TotalTime>
  <Words>268</Words>
  <Application>Microsoft Office PowerPoint</Application>
  <PresentationFormat>Widescreen</PresentationFormat>
  <Paragraphs>19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ELECTRICITY BILLING SYSTEM</vt:lpstr>
      <vt:lpstr>INTRODUCTION</vt:lpstr>
      <vt:lpstr>SCOPE</vt:lpstr>
      <vt:lpstr>Flow chart</vt:lpstr>
      <vt:lpstr>PowerPoint Presentation</vt:lpstr>
      <vt:lpstr>PowerPoint Presentation</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BILLING SYSTEM</dc:title>
  <dc:creator>ram gokul</dc:creator>
  <cp:lastModifiedBy>gokul ram</cp:lastModifiedBy>
  <cp:revision>9</cp:revision>
  <dcterms:created xsi:type="dcterms:W3CDTF">2023-03-22T06:12:07Z</dcterms:created>
  <dcterms:modified xsi:type="dcterms:W3CDTF">2023-03-22T12:18:59Z</dcterms:modified>
</cp:coreProperties>
</file>