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88" r:id="rId2"/>
    <p:sldId id="312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3" r:id="rId16"/>
    <p:sldId id="307" r:id="rId17"/>
    <p:sldId id="290" r:id="rId18"/>
    <p:sldId id="294" r:id="rId19"/>
    <p:sldId id="295" r:id="rId20"/>
    <p:sldId id="296" r:id="rId21"/>
  </p:sldIdLst>
  <p:sldSz cx="9144000" cy="6858000" type="screen4x3"/>
  <p:notesSz cx="7099300" cy="10234613"/>
  <p:custDataLst>
    <p:tags r:id="rId24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364" autoAdjust="0"/>
  </p:normalViewPr>
  <p:slideViewPr>
    <p:cSldViewPr>
      <p:cViewPr varScale="1">
        <p:scale>
          <a:sx n="85" d="100"/>
          <a:sy n="85" d="100"/>
        </p:scale>
        <p:origin x="11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C263C28-B687-4EB4-895E-73173EDC797E}" type="datetime3">
              <a:rPr lang="en-AU"/>
              <a:pPr>
                <a:defRPr/>
              </a:pPr>
              <a:t>8 November, 2020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5FA0B74D-21E9-4017-8AC2-DAEDAD25D26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4649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10CDE56-A200-4388-895A-F70D1FBD6DAF}" type="datetime3">
              <a:rPr lang="en-AU"/>
              <a:pPr>
                <a:defRPr/>
              </a:pPr>
              <a:t>8 November, 2020</a:t>
            </a:fld>
            <a:endParaRPr lang="en-AU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693F4686-3871-457B-A712-BF4F5D6C76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356957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E6620E-6F28-484C-8835-4A4B0E9FBFFB}" type="datetime3">
              <a:rPr lang="en-AU" altLang="en-US" smtClean="0">
                <a:latin typeface="Times New Roman" panose="02020603050405020304" pitchFamily="18" charset="0"/>
              </a:rPr>
              <a:pPr/>
              <a:t>8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064B9-94FA-4481-AEA8-45C3E95B2DF7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52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E6620E-6F28-484C-8835-4A4B0E9FBFFB}" type="datetime3">
              <a:rPr lang="en-AU" altLang="en-US" smtClean="0">
                <a:latin typeface="Times New Roman" panose="02020603050405020304" pitchFamily="18" charset="0"/>
              </a:rPr>
              <a:pPr/>
              <a:t>8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064B9-94FA-4481-AEA8-45C3E95B2DF7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94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404DCF-CB11-4DE4-86D4-49E2C7DD1E06}" type="datetime3">
              <a:rPr lang="en-AU" altLang="en-US" smtClean="0">
                <a:latin typeface="Times New Roman" panose="02020603050405020304" pitchFamily="18" charset="0"/>
              </a:rPr>
              <a:pPr/>
              <a:t>8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E128DF-88F0-4B7A-BD8B-639E229D638B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80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3926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78FF14D-4CA9-4D74-B15A-FE888043EAE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0251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C7F37424-4F02-4D17-B57F-AAAAD20875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2921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0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64E779E4-88DC-4B2C-959B-24AAAADBC65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937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EA7079A8-A070-47C8-82CE-57B1F76AFC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054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D346431B-27C4-41C8-8DCF-127289B357A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66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7F068AA-CB10-4516-AD80-EE6B96469BC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43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5AF35B39-857D-427D-9C0D-A451ECE1059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7179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29CC5846-3E18-428A-AE2C-D1FEEC282B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75051FF-C6FE-4E75-98A3-92596EB2BBC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755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3 — Arithmetic for Computers — </a:t>
            </a:r>
            <a:fld id="{6FE68918-BE07-4BEE-B63D-9E7AE0786638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DC18D1F-9613-43CE-AC88-ECF2DFCC428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AU" altLang="en-US" sz="1400"/>
          </a:p>
        </p:txBody>
      </p:sp>
      <p:sp>
        <p:nvSpPr>
          <p:cNvPr id="747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FP Instructions in MIPS</a:t>
            </a:r>
            <a:endParaRPr lang="en-AU" altLang="en-US" dirty="0"/>
          </a:p>
        </p:txBody>
      </p:sp>
      <p:sp>
        <p:nvSpPr>
          <p:cNvPr id="747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FP hardware is coprocessor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Adjunct processor that extends the ISA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Also called </a:t>
            </a:r>
            <a:r>
              <a:rPr lang="en-US" dirty="0"/>
              <a:t>FPU co-processor</a:t>
            </a:r>
            <a:endParaRPr lang="en-US" altLang="en-US" sz="24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99481" y="2708920"/>
            <a:ext cx="52292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40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FP Convert 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10</a:t>
            </a:fld>
            <a:endParaRPr lang="en-AU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5" y="1628107"/>
            <a:ext cx="5417964" cy="30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0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b="0" dirty="0"/>
              <a:t>FP Compare and Branch Instructions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unit (co-processor 1) has a condition flag</a:t>
            </a:r>
          </a:p>
          <a:p>
            <a:pPr lvl="1"/>
            <a:r>
              <a:rPr lang="en-US" dirty="0"/>
              <a:t>Set to 0 (false) or 1 (true) by any comparison instruction</a:t>
            </a:r>
          </a:p>
          <a:p>
            <a:r>
              <a:rPr lang="en-US" dirty="0"/>
              <a:t>Three comparisons: </a:t>
            </a:r>
          </a:p>
          <a:p>
            <a:pPr lvl="1"/>
            <a:r>
              <a:rPr lang="en-US" dirty="0"/>
              <a:t>equal, less than, less than or equal</a:t>
            </a:r>
          </a:p>
          <a:p>
            <a:r>
              <a:rPr lang="en-US" dirty="0"/>
              <a:t>Two branch instructions based on the condition flag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996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b="0" dirty="0"/>
              <a:t>FP Compare and Branch Instructions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7" y="1102655"/>
            <a:ext cx="5585222" cy="38884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5963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4" y="-75585"/>
            <a:ext cx="8259762" cy="1200329"/>
          </a:xfrm>
        </p:spPr>
        <p:txBody>
          <a:bodyPr/>
          <a:lstStyle/>
          <a:p>
            <a:r>
              <a:rPr lang="en-US" sz="3600" b="0" dirty="0"/>
              <a:t>Reading and printing single and double values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4" y="1124744"/>
            <a:ext cx="7488186" cy="52570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13</a:t>
            </a:fld>
            <a:endParaRPr lang="en-AU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39552" y="1628800"/>
            <a:ext cx="7632848" cy="5040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9552" y="2636912"/>
            <a:ext cx="7848872" cy="5760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1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Datatypes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340767"/>
            <a:ext cx="6048672" cy="33566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14</a:t>
            </a:fld>
            <a:endParaRPr lang="en-AU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27584" y="3501008"/>
            <a:ext cx="6912768" cy="129614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Floating-Point Data Declarations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484784"/>
            <a:ext cx="6692445" cy="9361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15</a:t>
            </a:fld>
            <a:endParaRPr lang="en-AU" altLang="en-US"/>
          </a:p>
        </p:txBody>
      </p:sp>
      <p:sp>
        <p:nvSpPr>
          <p:cNvPr id="6" name="Rectangle 5"/>
          <p:cNvSpPr/>
          <p:nvPr/>
        </p:nvSpPr>
        <p:spPr>
          <a:xfrm>
            <a:off x="827584" y="2987781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above declarations are used to define floating-point variables "pi" to a 32-bit floating-point value initialized to 3.14159 and "</a:t>
            </a:r>
            <a:r>
              <a:rPr lang="en-US" sz="2400" dirty="0" err="1"/>
              <a:t>tao</a:t>
            </a:r>
            <a:r>
              <a:rPr lang="en-US" sz="2400" dirty="0"/>
              <a:t>" to a 64-bit floating-point values initialized them to 6.28318</a:t>
            </a:r>
          </a:p>
        </p:txBody>
      </p:sp>
    </p:spTree>
    <p:extLst>
      <p:ext uri="{BB962C8B-B14F-4D97-AF65-F5344CB8AC3E}">
        <p14:creationId xmlns:p14="http://schemas.microsoft.com/office/powerpoint/2010/main" val="405433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Example:1 Area of a Circle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196752"/>
            <a:ext cx="7400925" cy="44672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dirty="0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16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888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E6D39CB-D3DF-4327-AC79-D05F3290EB3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Example 2: °F to °C</a:t>
            </a:r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float f2c (float </a:t>
            </a: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>
                <a:latin typeface="Lucida Console" panose="020B0609040504020204" pitchFamily="49" charset="0"/>
              </a:rPr>
              <a:t>) {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return ((5.0/9.0)*(</a:t>
            </a: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>
                <a:latin typeface="Lucida Console" panose="020B0609040504020204" pitchFamily="49" charset="0"/>
              </a:rPr>
              <a:t> - 32.0));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242094" y="2708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.data</a:t>
            </a:r>
          </a:p>
          <a:p>
            <a:r>
              <a:rPr lang="en-US" dirty="0"/>
              <a:t>const5: .float 5.0</a:t>
            </a:r>
          </a:p>
          <a:p>
            <a:r>
              <a:rPr lang="en-US" dirty="0"/>
              <a:t>const9: .float 9.0</a:t>
            </a:r>
          </a:p>
          <a:p>
            <a:r>
              <a:rPr lang="en-US" dirty="0"/>
              <a:t>const32: .float 32.0</a:t>
            </a:r>
          </a:p>
          <a:p>
            <a:r>
              <a:rPr lang="en-US" dirty="0" err="1"/>
              <a:t>constf</a:t>
            </a:r>
            <a:r>
              <a:rPr lang="en-US" dirty="0"/>
              <a:t>: .float 50.0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3888" y="2512555"/>
            <a:ext cx="51480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.text</a:t>
            </a:r>
          </a:p>
          <a:p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r>
              <a:rPr lang="en-US" dirty="0"/>
              <a:t>main: </a:t>
            </a:r>
          </a:p>
          <a:p>
            <a:r>
              <a:rPr lang="en-US" dirty="0" err="1"/>
              <a:t>l.s</a:t>
            </a:r>
            <a:r>
              <a:rPr lang="en-US" dirty="0"/>
              <a:t>  $f16, const5</a:t>
            </a:r>
          </a:p>
          <a:p>
            <a:r>
              <a:rPr lang="en-US" dirty="0" err="1"/>
              <a:t>l.s</a:t>
            </a:r>
            <a:r>
              <a:rPr lang="en-US" dirty="0"/>
              <a:t>  $f18, const9</a:t>
            </a:r>
          </a:p>
          <a:p>
            <a:r>
              <a:rPr lang="en-US" dirty="0" err="1"/>
              <a:t>div.s</a:t>
            </a:r>
            <a:r>
              <a:rPr lang="en-US" dirty="0"/>
              <a:t> $f16, $f16, $f18</a:t>
            </a:r>
          </a:p>
          <a:p>
            <a:r>
              <a:rPr lang="en-US" dirty="0" err="1"/>
              <a:t>l.s</a:t>
            </a:r>
            <a:r>
              <a:rPr lang="en-US" dirty="0"/>
              <a:t>  $f12, </a:t>
            </a:r>
            <a:r>
              <a:rPr lang="en-US" dirty="0" err="1"/>
              <a:t>constf</a:t>
            </a:r>
            <a:endParaRPr lang="en-US" dirty="0"/>
          </a:p>
          <a:p>
            <a:r>
              <a:rPr lang="en-US" dirty="0" err="1"/>
              <a:t>l.s</a:t>
            </a:r>
            <a:r>
              <a:rPr lang="en-US" dirty="0"/>
              <a:t>  $f18, const32</a:t>
            </a:r>
          </a:p>
          <a:p>
            <a:r>
              <a:rPr lang="en-US" dirty="0" err="1"/>
              <a:t>sub.s</a:t>
            </a:r>
            <a:r>
              <a:rPr lang="en-US" dirty="0"/>
              <a:t> $f18, $f12, $f18</a:t>
            </a:r>
          </a:p>
          <a:p>
            <a:r>
              <a:rPr lang="en-US" dirty="0" err="1"/>
              <a:t>mul.s</a:t>
            </a:r>
            <a:r>
              <a:rPr lang="en-US" dirty="0"/>
              <a:t> $f12,  $f16, $f18</a:t>
            </a:r>
          </a:p>
          <a:p>
            <a:r>
              <a:rPr lang="en-US" dirty="0"/>
              <a:t>li $v0, 2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li $v0, 10</a:t>
            </a:r>
          </a:p>
          <a:p>
            <a:r>
              <a:rPr lang="en-US" dirty="0" err="1"/>
              <a:t>syscall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7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50" y="161345"/>
            <a:ext cx="8764463" cy="1323439"/>
          </a:xfrm>
        </p:spPr>
        <p:txBody>
          <a:bodyPr/>
          <a:lstStyle/>
          <a:p>
            <a:r>
              <a:rPr lang="en-US" sz="4000" b="0" dirty="0"/>
              <a:t>Example 3: ax^2 + </a:t>
            </a:r>
            <a:r>
              <a:rPr lang="en-US" sz="4000" b="0" dirty="0" err="1"/>
              <a:t>bx</a:t>
            </a:r>
            <a:r>
              <a:rPr lang="en-US" sz="4000" b="0" dirty="0"/>
              <a:t> + c for user-input 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A7F068AA-CB10-4516-AD80-EE6B96469BC8}" type="slidenum">
              <a:rPr lang="en-AU" altLang="en-US" smtClean="0"/>
              <a:pPr/>
              <a:t>18</a:t>
            </a:fld>
            <a:endParaRPr lang="en-AU" altLang="en-US"/>
          </a:p>
        </p:txBody>
      </p:sp>
      <p:sp>
        <p:nvSpPr>
          <p:cNvPr id="4" name="Rectangle 3"/>
          <p:cNvSpPr/>
          <p:nvPr/>
        </p:nvSpPr>
        <p:spPr>
          <a:xfrm>
            <a:off x="1115616" y="1484784"/>
            <a:ext cx="57423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.data</a:t>
            </a:r>
          </a:p>
          <a:p>
            <a:r>
              <a:rPr lang="en-US" sz="2800" dirty="0"/>
              <a:t>a:      .float  1.0</a:t>
            </a:r>
          </a:p>
          <a:p>
            <a:r>
              <a:rPr lang="en-US" sz="2800" dirty="0"/>
              <a:t>bb:     .float  2.0</a:t>
            </a:r>
          </a:p>
          <a:p>
            <a:r>
              <a:rPr lang="en-US" sz="2800" dirty="0"/>
              <a:t>c:      .float  3.0</a:t>
            </a:r>
          </a:p>
          <a:p>
            <a:endParaRPr lang="en-US" sz="2800" dirty="0"/>
          </a:p>
          <a:p>
            <a:r>
              <a:rPr lang="en-US" sz="2800" dirty="0" err="1"/>
              <a:t>msg</a:t>
            </a:r>
            <a:r>
              <a:rPr lang="en-US" sz="2800" dirty="0"/>
              <a:t>: .</a:t>
            </a:r>
            <a:r>
              <a:rPr lang="en-US" sz="2800" dirty="0" err="1"/>
              <a:t>asciiz</a:t>
            </a:r>
            <a:r>
              <a:rPr lang="en-US" sz="2800" dirty="0"/>
              <a:t> "Enter x: "</a:t>
            </a:r>
          </a:p>
          <a:p>
            <a:r>
              <a:rPr lang="en-US" sz="2800" dirty="0"/>
              <a:t>blank:  .</a:t>
            </a:r>
            <a:r>
              <a:rPr lang="en-US" sz="2800" dirty="0" err="1"/>
              <a:t>asciiz</a:t>
            </a:r>
            <a:r>
              <a:rPr lang="en-US" sz="2800" dirty="0"/>
              <a:t> " "</a:t>
            </a:r>
          </a:p>
          <a:p>
            <a:r>
              <a:rPr lang="en-US" sz="2800" dirty="0" err="1"/>
              <a:t>newl</a:t>
            </a:r>
            <a:r>
              <a:rPr lang="en-US" sz="2800" dirty="0"/>
              <a:t>:   .</a:t>
            </a:r>
            <a:r>
              <a:rPr lang="en-US" sz="2800" dirty="0" err="1"/>
              <a:t>asciiz</a:t>
            </a:r>
            <a:r>
              <a:rPr lang="en-US" sz="2800" dirty="0"/>
              <a:t> "\n"</a:t>
            </a:r>
          </a:p>
          <a:p>
            <a:r>
              <a:rPr lang="en-US" sz="2800" dirty="0"/>
              <a:t>        .text</a:t>
            </a:r>
          </a:p>
          <a:p>
            <a:r>
              <a:rPr lang="en-US" sz="2800" dirty="0"/>
              <a:t>        .</a:t>
            </a:r>
            <a:r>
              <a:rPr lang="en-US" sz="2800" dirty="0" err="1"/>
              <a:t>globl</a:t>
            </a:r>
            <a:r>
              <a:rPr lang="en-US" sz="2800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301651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A7F068AA-CB10-4516-AD80-EE6B96469BC8}" type="slidenum">
              <a:rPr lang="en-AU" altLang="en-US" smtClean="0"/>
              <a:pPr/>
              <a:t>19</a:t>
            </a:fld>
            <a:endParaRPr lang="en-AU" altLang="en-US"/>
          </a:p>
        </p:txBody>
      </p:sp>
      <p:sp>
        <p:nvSpPr>
          <p:cNvPr id="5" name="Rectangle 4"/>
          <p:cNvSpPr/>
          <p:nvPr/>
        </p:nvSpPr>
        <p:spPr>
          <a:xfrm>
            <a:off x="323528" y="145662"/>
            <a:ext cx="784951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main:   # read input</a:t>
            </a:r>
          </a:p>
          <a:p>
            <a:r>
              <a:rPr lang="en-US" sz="2400" dirty="0"/>
              <a:t>        la      $a0,msg          # prompt user for x</a:t>
            </a:r>
          </a:p>
          <a:p>
            <a:r>
              <a:rPr lang="en-US" sz="2400" dirty="0"/>
              <a:t>        li      $v0,4               # print string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syscall</a:t>
            </a:r>
            <a:endParaRPr lang="en-US" sz="2400" dirty="0"/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li      $v0,6               # read single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syscall</a:t>
            </a:r>
            <a:r>
              <a:rPr lang="en-US" sz="2400" dirty="0"/>
              <a:t>                     # $f0 &lt;-- x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# evaluate the quadratic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l.s</a:t>
            </a:r>
            <a:r>
              <a:rPr lang="en-US" sz="2400" dirty="0"/>
              <a:t>     $f2,a               # sum = a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mul.s</a:t>
            </a:r>
            <a:r>
              <a:rPr lang="en-US" sz="2400" dirty="0"/>
              <a:t>   $f2,$f2,$f0         # sum = ax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l.s</a:t>
            </a:r>
            <a:r>
              <a:rPr lang="en-US" sz="2400" dirty="0"/>
              <a:t>     $f4,bb              # get b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add.s</a:t>
            </a:r>
            <a:r>
              <a:rPr lang="en-US" sz="2400" dirty="0"/>
              <a:t>   $f2,$f2,$f4         # sum = ax + b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mul.s</a:t>
            </a:r>
            <a:r>
              <a:rPr lang="en-US" sz="2400" dirty="0"/>
              <a:t>   $f2,$f2,$f0         # sum = (</a:t>
            </a:r>
            <a:r>
              <a:rPr lang="en-US" sz="2400" dirty="0" err="1"/>
              <a:t>ax+b</a:t>
            </a:r>
            <a:r>
              <a:rPr lang="en-US" sz="2400" dirty="0"/>
              <a:t>)x = ax^2 +</a:t>
            </a:r>
            <a:r>
              <a:rPr lang="en-US" sz="2400" dirty="0" err="1"/>
              <a:t>bx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l.s</a:t>
            </a:r>
            <a:r>
              <a:rPr lang="en-US" sz="2400" dirty="0"/>
              <a:t>     $f4,c               # get c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add.s</a:t>
            </a:r>
            <a:r>
              <a:rPr lang="en-US" sz="2400" dirty="0"/>
              <a:t>   $f2,$f2,$f4         # sum = ax^2 + </a:t>
            </a:r>
            <a:r>
              <a:rPr lang="en-US" sz="2400" dirty="0" err="1"/>
              <a:t>bx</a:t>
            </a:r>
            <a:r>
              <a:rPr lang="en-US" sz="2400" dirty="0"/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5162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DC18D1F-9613-43CE-AC88-ECF2DFCC428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747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FP Instructions in MIPS</a:t>
            </a:r>
            <a:endParaRPr lang="en-AU" altLang="en-US" dirty="0"/>
          </a:p>
        </p:txBody>
      </p:sp>
      <p:sp>
        <p:nvSpPr>
          <p:cNvPr id="747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32 single-precision: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Paired for double-precision: $f0/$f1, $f2/$f3,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More registers with minimal code-size impact</a:t>
            </a:r>
          </a:p>
          <a:p>
            <a:r>
              <a:rPr lang="en-US" sz="2800" dirty="0"/>
              <a:t>Separate FP instructions for single/double precision</a:t>
            </a:r>
          </a:p>
          <a:p>
            <a:pPr lvl="1"/>
            <a:r>
              <a:rPr lang="en-US" dirty="0"/>
              <a:t>	Single precision: (.s extension)</a:t>
            </a:r>
          </a:p>
          <a:p>
            <a:pPr lvl="1"/>
            <a:r>
              <a:rPr lang="en-US" dirty="0"/>
              <a:t>Double precision: (.d extension)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285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A7F068AA-CB10-4516-AD80-EE6B96469BC8}" type="slidenum">
              <a:rPr lang="en-AU" altLang="en-US" smtClean="0"/>
              <a:pPr/>
              <a:t>20</a:t>
            </a:fld>
            <a:endParaRPr lang="en-AU" altLang="en-US"/>
          </a:p>
        </p:txBody>
      </p:sp>
      <p:sp>
        <p:nvSpPr>
          <p:cNvPr id="4" name="Rectangle 3"/>
          <p:cNvSpPr/>
          <p:nvPr/>
        </p:nvSpPr>
        <p:spPr>
          <a:xfrm>
            <a:off x="539552" y="1340768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# print the result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mov.s</a:t>
            </a:r>
            <a:r>
              <a:rPr lang="en-US" sz="2400" dirty="0"/>
              <a:t>   $f12,$f2            # $f12 = argument</a:t>
            </a:r>
          </a:p>
          <a:p>
            <a:r>
              <a:rPr lang="en-US" sz="2400" dirty="0"/>
              <a:t>        li      $v0,2               # print single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syscall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la      $a0,newl            # new line</a:t>
            </a:r>
          </a:p>
          <a:p>
            <a:r>
              <a:rPr lang="en-US" sz="2400" dirty="0"/>
              <a:t>        li      $v0,4               # print string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syscall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li      $v0,10              # code 10 == exit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syscall</a:t>
            </a:r>
            <a:r>
              <a:rPr lang="en-US" sz="2400" dirty="0"/>
              <a:t>                     # Return to OS.</a:t>
            </a:r>
          </a:p>
        </p:txBody>
      </p:sp>
    </p:spTree>
    <p:extLst>
      <p:ext uri="{BB962C8B-B14F-4D97-AF65-F5344CB8AC3E}">
        <p14:creationId xmlns:p14="http://schemas.microsoft.com/office/powerpoint/2010/main" val="275931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FP Arithmetic Instructions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376363"/>
            <a:ext cx="5519117" cy="46101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1942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FP Load/Store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/>
              <a:t>Separate floating point load/store instructions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lwc1: load word coprocessor 1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ldc1: load double coprocessor 1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swc1: store word coprocessor 1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 sdc1: store double </a:t>
            </a:r>
            <a:r>
              <a:rPr lang="fr-FR" sz="2800" dirty="0" err="1"/>
              <a:t>coprocessor</a:t>
            </a:r>
            <a:r>
              <a:rPr lang="fr-FR" sz="2800" dirty="0"/>
              <a:t> 1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4</a:t>
            </a:fld>
            <a:endParaRPr lang="en-AU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681413"/>
            <a:ext cx="5938578" cy="21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3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b="0" dirty="0"/>
              <a:t>FP Load/Store pseudo instructions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l.s</a:t>
            </a:r>
            <a:r>
              <a:rPr lang="en-US" dirty="0"/>
              <a:t> = lwc1 (load FP single)</a:t>
            </a:r>
          </a:p>
          <a:p>
            <a:r>
              <a:rPr lang="da-DK" dirty="0"/>
              <a:t>s.s = swc1 (store FP single)</a:t>
            </a:r>
          </a:p>
          <a:p>
            <a:r>
              <a:rPr lang="en-US" dirty="0" err="1"/>
              <a:t>l.d</a:t>
            </a:r>
            <a:r>
              <a:rPr lang="en-US" dirty="0"/>
              <a:t> = ldc1 (load FP double)</a:t>
            </a:r>
          </a:p>
          <a:p>
            <a:r>
              <a:rPr lang="en-US" dirty="0" err="1"/>
              <a:t>s.d</a:t>
            </a:r>
            <a:r>
              <a:rPr lang="en-US" dirty="0"/>
              <a:t> = sdc1 (store FP double)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345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Loading immediate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immediate </a:t>
            </a:r>
            <a:r>
              <a:rPr lang="en-US" dirty="0" err="1"/>
              <a:t>pseudoinstruction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 err="1"/>
              <a:t>li.s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value # load register $</a:t>
            </a:r>
            <a:r>
              <a:rPr lang="en-US" dirty="0" err="1"/>
              <a:t>fd</a:t>
            </a:r>
            <a:r>
              <a:rPr lang="en-US" dirty="0"/>
              <a:t> with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li.s</a:t>
            </a:r>
            <a:r>
              <a:rPr lang="en-US" dirty="0"/>
              <a:t>    $f1,1.0             # $f1 = constant 1.0</a:t>
            </a:r>
          </a:p>
          <a:p>
            <a:pPr marL="0" indent="0">
              <a:buNone/>
            </a:pPr>
            <a:r>
              <a:rPr lang="en-US" dirty="0" err="1"/>
              <a:t>li.s</a:t>
            </a:r>
            <a:r>
              <a:rPr lang="en-US" dirty="0"/>
              <a:t>    $f2,2.0             # $f2 = constant 2.0</a:t>
            </a:r>
          </a:p>
          <a:p>
            <a:pPr marL="0" indent="0">
              <a:buNone/>
            </a:pPr>
            <a:r>
              <a:rPr lang="en-US" dirty="0" err="1"/>
              <a:t>li.s</a:t>
            </a:r>
            <a:r>
              <a:rPr lang="en-US" dirty="0"/>
              <a:t>    $f10,1.0e-5         # $f10 = 0.00001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974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FP Data Movement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data between general purpose and FP registers</a:t>
            </a:r>
          </a:p>
          <a:p>
            <a:pPr lvl="1"/>
            <a:r>
              <a:rPr lang="en-US" dirty="0"/>
              <a:t>mfc1: move from coprocessor 1 (to general purpose register)</a:t>
            </a:r>
          </a:p>
          <a:p>
            <a:pPr lvl="1"/>
            <a:r>
              <a:rPr lang="en-US" dirty="0"/>
              <a:t>mtc1: move to coprocessor 1 (from general purpose register)</a:t>
            </a:r>
          </a:p>
          <a:p>
            <a:r>
              <a:rPr lang="en-US" dirty="0"/>
              <a:t>Moving data between FP registers</a:t>
            </a:r>
          </a:p>
          <a:p>
            <a:pPr lvl="1"/>
            <a:r>
              <a:rPr lang="en-US" dirty="0" err="1"/>
              <a:t>mov.s</a:t>
            </a:r>
            <a:r>
              <a:rPr lang="en-US" dirty="0"/>
              <a:t>: move single precision float</a:t>
            </a:r>
          </a:p>
          <a:p>
            <a:pPr lvl="1"/>
            <a:r>
              <a:rPr lang="en-US" dirty="0" err="1"/>
              <a:t>mov.d</a:t>
            </a:r>
            <a:r>
              <a:rPr lang="en-US" dirty="0"/>
              <a:t>: move double precision float = even/odd pair of registers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596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FP Data Movement Instructions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772815"/>
            <a:ext cx="5616624" cy="290860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87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FP Convert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instruction: </a:t>
            </a:r>
            <a:r>
              <a:rPr lang="en-US" dirty="0" err="1"/>
              <a:t>cvt.x.y</a:t>
            </a:r>
            <a:endParaRPr lang="en-US" dirty="0"/>
          </a:p>
          <a:p>
            <a:r>
              <a:rPr lang="en-US" dirty="0"/>
              <a:t>Convert to destination format x from source format y</a:t>
            </a:r>
          </a:p>
          <a:p>
            <a:r>
              <a:rPr lang="en-US" dirty="0"/>
              <a:t>Supported formats</a:t>
            </a:r>
          </a:p>
          <a:p>
            <a:pPr lvl="1"/>
            <a:r>
              <a:rPr lang="en-US" dirty="0"/>
              <a:t>Single precision float = .s (single precision float in FP register)</a:t>
            </a:r>
          </a:p>
          <a:p>
            <a:pPr lvl="1"/>
            <a:r>
              <a:rPr lang="en-US" dirty="0"/>
              <a:t>Double precision float = .d (double float in even-odd FP register)</a:t>
            </a:r>
          </a:p>
          <a:p>
            <a:pPr lvl="1"/>
            <a:r>
              <a:rPr lang="en-US" dirty="0"/>
              <a:t>Signed integer word = .w (signed integer in FP register)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16791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12230</TotalTime>
  <Words>1086</Words>
  <Application>Microsoft Office PowerPoint</Application>
  <PresentationFormat>On-screen Show (4:3)</PresentationFormat>
  <Paragraphs>153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Corbel</vt:lpstr>
      <vt:lpstr>Lucida Console</vt:lpstr>
      <vt:lpstr>Times New Roman</vt:lpstr>
      <vt:lpstr>Wingdings</vt:lpstr>
      <vt:lpstr>cod4e</vt:lpstr>
      <vt:lpstr>FP Instructions in MIPS</vt:lpstr>
      <vt:lpstr>FP Instructions in MIPS</vt:lpstr>
      <vt:lpstr>FP Arithmetic Instructions</vt:lpstr>
      <vt:lpstr>FP Load/Store Instructions</vt:lpstr>
      <vt:lpstr>FP Load/Store pseudo instructions</vt:lpstr>
      <vt:lpstr>Loading immediate value</vt:lpstr>
      <vt:lpstr>FP Data Movement Instructions</vt:lpstr>
      <vt:lpstr>FP Data Movement Instructions</vt:lpstr>
      <vt:lpstr>FP Convert Instructions</vt:lpstr>
      <vt:lpstr>FP Convert Instructions</vt:lpstr>
      <vt:lpstr>FP Compare and Branch Instructions</vt:lpstr>
      <vt:lpstr>FP Compare and Branch Instructions</vt:lpstr>
      <vt:lpstr>Reading and printing single and double values</vt:lpstr>
      <vt:lpstr>Datatypes</vt:lpstr>
      <vt:lpstr>Floating-Point Data Declarations</vt:lpstr>
      <vt:lpstr>Example:1 Area of a Circle</vt:lpstr>
      <vt:lpstr>Example 2: °F to °C</vt:lpstr>
      <vt:lpstr>Example 3: ax^2 + bx + c for user-input x</vt:lpstr>
      <vt:lpstr>PowerPoint Presentation</vt:lpstr>
      <vt:lpstr>PowerPoint Presentation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Raja Muthalagu</cp:lastModifiedBy>
  <cp:revision>296</cp:revision>
  <dcterms:created xsi:type="dcterms:W3CDTF">2008-07-28T10:20:18Z</dcterms:created>
  <dcterms:modified xsi:type="dcterms:W3CDTF">2020-11-08T12:27:49Z</dcterms:modified>
</cp:coreProperties>
</file>