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9" r:id="rId3"/>
    <p:sldId id="377" r:id="rId4"/>
    <p:sldId id="378" r:id="rId5"/>
    <p:sldId id="380" r:id="rId6"/>
    <p:sldId id="386" r:id="rId7"/>
    <p:sldId id="361" r:id="rId8"/>
    <p:sldId id="392" r:id="rId9"/>
    <p:sldId id="391" r:id="rId10"/>
    <p:sldId id="390" r:id="rId11"/>
    <p:sldId id="393" r:id="rId12"/>
    <p:sldId id="394" r:id="rId13"/>
    <p:sldId id="395" r:id="rId14"/>
    <p:sldId id="3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41FE0D-3F10-4C2A-9884-8DCE52244B3B}">
          <p14:sldIdLst>
            <p14:sldId id="260"/>
            <p14:sldId id="269"/>
            <p14:sldId id="377"/>
            <p14:sldId id="378"/>
            <p14:sldId id="380"/>
            <p14:sldId id="386"/>
            <p14:sldId id="361"/>
            <p14:sldId id="392"/>
            <p14:sldId id="391"/>
            <p14:sldId id="390"/>
            <p14:sldId id="393"/>
            <p14:sldId id="394"/>
            <p14:sldId id="395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  <a:srgbClr val="F84D08"/>
    <a:srgbClr val="A85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64" autoAdjust="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DBB03-2099-49A0-9AA7-564F3E209C9D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E8526-3E13-4DDD-B0A2-C3F3C559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7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D432-A164-4EAD-99A1-52814ED9B571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68B68-EA06-4AC9-9208-923AED05B3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1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0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3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8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5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3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8B748-EB83-4C8D-B15A-C5EB65168731}" type="datetime1">
              <a:rPr lang="en-US" smtClean="0"/>
              <a:t>9/13/2020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80CB00-9FDC-4A1F-B447-A3837F4D6953}" type="datetime1">
              <a:rPr lang="en-US" smtClean="0"/>
              <a:t>9/13/2020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177BF49-B8B2-462E-859F-6C8DE72BC419}" type="datetime1">
              <a:rPr lang="en-US" smtClean="0"/>
              <a:t>9/13/2020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ACDCA9-ACF5-436B-912B-4D93B393839C}" type="datetime1">
              <a:rPr lang="en-US" altLang="en-US" smtClean="0"/>
              <a:t>9/13/2020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F342 Computer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37EC-B82D-4843-94DD-CB687578F4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031192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5BED758-8ABB-4199-8C23-7DA79A386087}" type="datetime1">
              <a:rPr lang="en-US" smtClean="0"/>
              <a:t>9/13/2020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CFB6F5-51AA-45A2-9CFA-4C26C9C2A885}" type="datetime1">
              <a:rPr lang="en-US" smtClean="0"/>
              <a:t>9/13/2020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51779"/>
            <a:ext cx="8229600" cy="544649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2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206BF0E-8CC8-42C5-B9CC-62500B8754E2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C3BC243-C6EB-4D4A-B449-8550362266EA}" type="datetime1">
              <a:rPr lang="en-US" smtClean="0"/>
              <a:t>9/13/2020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5CB0249-EECC-4341-8430-59FC4CC541D9}" type="datetime1">
              <a:rPr lang="en-US" smtClean="0"/>
              <a:t>9/13/2020</a:t>
            </a:fld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3509811-ED6F-4F84-9336-1A839FEAAA27}" type="datetime1">
              <a:rPr lang="en-US" smtClean="0"/>
              <a:t>9/13/2020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4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D3322FF-E2A6-4CE7-A56E-E0273204EA93}" type="datetime1">
              <a:rPr lang="en-US" smtClean="0"/>
              <a:t>9/13/2020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F94188D-0880-47BF-AEA1-40FF2C793EE6}" type="datetime1">
              <a:rPr lang="en-US" smtClean="0"/>
              <a:t>9/13/2020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EEC61B1-5DE4-49A0-AD01-CE8B39DBDB19}" type="datetime1">
              <a:rPr lang="en-US" smtClean="0"/>
              <a:t>9/13/2020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828800" y="5638800"/>
            <a:ext cx="6934200" cy="533400"/>
          </a:xfrm>
        </p:spPr>
        <p:txBody>
          <a:bodyPr/>
          <a:lstStyle/>
          <a:p>
            <a:pPr algn="ctr"/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CS F342 Computer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B0A3E5-2B47-4818-9E87-3D13D497C461}" type="datetime1">
              <a:rPr lang="en-US" smtClean="0">
                <a:solidFill>
                  <a:srgbClr val="002060"/>
                </a:solidFill>
              </a:rPr>
              <a:t>9/13/2020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105400" y="655320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Slide No.</a:t>
            </a:r>
            <a:fld id="{BC8D7E44-7D4F-4942-A8C9-2DF6BF8399E8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828800" y="3412516"/>
            <a:ext cx="7315200" cy="9308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sz="4000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CS F342: Comp Architecture</a:t>
            </a:r>
            <a:endParaRPr kumimoji="0" lang="en-US" sz="4000" b="1" i="0" u="none" strike="noStrike" kern="1200" cap="none" spc="-15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 descr="D:\AY 2012_13\BPDC Front views for ppts\GVJ 4348 cropped frm Dir BPDC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267200"/>
            <a:ext cx="6510223" cy="1583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Register 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B005BC-4279-4871-BC92-C3BF462D5F40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9550" y="710625"/>
            <a:ext cx="9277350" cy="58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7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MIPS  Instruction 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5D26BB2-9851-4C16-A2E6-CFEE93E1B064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75" y="692696"/>
            <a:ext cx="9022976" cy="586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0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Psuedoinstructios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25BB10C-E67D-47DB-9355-20D82E9B8821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990601"/>
            <a:ext cx="84963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9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a  CA/CO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ADFED5F-82C9-4B21-BB0D-1820DB725202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00" y="-304800"/>
            <a:ext cx="10010775" cy="75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9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MIPS Assemble Lang </a:t>
            </a:r>
            <a:r>
              <a:rPr lang="en-US" dirty="0" err="1"/>
              <a:t>Prog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D6D2FB5-BEA4-4C3E-9C68-DE8C943E8E1F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1066800"/>
            <a:ext cx="6629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	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"Hello World"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.text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li $v0, 4     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la $a0,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# argument: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print the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li $v0, 10      #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096000" y="1039906"/>
            <a:ext cx="3886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.model small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msg1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0dh, 0ah, "$"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  proc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ax,seg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msg1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ds,ax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ah,09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   dx,msg1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21h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ax,4c00h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21h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9339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sz="quarter" idx="10"/>
          </p:nvPr>
        </p:nvSpPr>
        <p:spPr>
          <a:xfrm>
            <a:off x="76200" y="76201"/>
            <a:ext cx="8991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About the Course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3094" y="1143001"/>
            <a:ext cx="8686800" cy="914400"/>
          </a:xfrm>
        </p:spPr>
        <p:txBody>
          <a:bodyPr>
            <a:normAutofit/>
          </a:bodyPr>
          <a:lstStyle/>
          <a:p>
            <a:r>
              <a:rPr lang="en-US" b="1" dirty="0"/>
              <a:t>Course No.		: CS F342           (3 1 4)</a:t>
            </a:r>
            <a:endParaRPr lang="en-US" dirty="0"/>
          </a:p>
          <a:p>
            <a:r>
              <a:rPr lang="en-US" b="1" dirty="0"/>
              <a:t>Course Title		: Computer Architecture </a:t>
            </a:r>
            <a:endParaRPr lang="en-US" sz="2000" dirty="0"/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2000" dirty="0"/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2800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5715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5824538" algn="l"/>
              </a:tabLst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</p:spPr>
        <p:txBody>
          <a:bodyPr/>
          <a:lstStyle/>
          <a:p>
            <a:fld id="{E23C8C2B-5D53-48AA-B747-352E96E6181D}" type="datetime1">
              <a:rPr lang="en-US" smtClean="0"/>
              <a:t>9/13/2020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4800600" y="6553200"/>
            <a:ext cx="2133600" cy="365125"/>
          </a:xfrm>
        </p:spPr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438400" y="6553200"/>
            <a:ext cx="2895600" cy="365125"/>
          </a:xfrm>
        </p:spPr>
        <p:txBody>
          <a:bodyPr/>
          <a:lstStyle/>
          <a:p>
            <a:r>
              <a:rPr lang="en-US" dirty="0"/>
              <a:t>CS F342 Computer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094" y="2971800"/>
            <a:ext cx="91366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LAB1:</a:t>
            </a:r>
          </a:p>
          <a:p>
            <a:r>
              <a:rPr lang="en-US" sz="3200" dirty="0"/>
              <a:t>Familiarization with  MIPS Assembly Lang and QtSPIM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4288" y="838200"/>
            <a:ext cx="8991600" cy="14478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MP&amp; I Course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Software :  x86 instruction set  &amp; programing in x86 assembly level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Hardware : Programmer’s view of the x86 Processor. </a:t>
            </a:r>
          </a:p>
          <a:p>
            <a:pPr marL="457200" lvl="1" indent="0">
              <a:buNone/>
            </a:pPr>
            <a:r>
              <a:rPr lang="en-US" sz="1800" dirty="0"/>
              <a:t>                       (how instruction are executed).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Interfacing.:  memory, peripherals – 8255,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MP&amp;IF vs CA/CO Course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BEA2BB-5135-4272-AE21-ED9F08A045E2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CS F342 Computer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4824" y="2243590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Labs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TASM/TLINK/TD  in </a:t>
            </a:r>
            <a:r>
              <a:rPr lang="en-US" sz="1800" dirty="0" err="1"/>
              <a:t>dosbox</a:t>
            </a:r>
            <a:r>
              <a:rPr lang="en-US" sz="1800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Can you execute an </a:t>
            </a:r>
            <a:r>
              <a:rPr lang="en-US" sz="1800" dirty="0" err="1"/>
              <a:t>asm</a:t>
            </a:r>
            <a:r>
              <a:rPr lang="en-US" sz="1800" dirty="0"/>
              <a:t> program in </a:t>
            </a:r>
            <a:r>
              <a:rPr lang="en-US" sz="1800" dirty="0" err="1"/>
              <a:t>linux</a:t>
            </a:r>
            <a:r>
              <a:rPr lang="en-US" sz="1800" dirty="0"/>
              <a:t> (if so how)</a:t>
            </a:r>
          </a:p>
          <a:p>
            <a:pPr marL="457200" lvl="1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17088" y="3246782"/>
            <a:ext cx="8991600" cy="1041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CA/CO: How is a processor designed 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We could have studied processor design using  x86 (simplified </a:t>
            </a:r>
            <a:r>
              <a:rPr lang="en-US" sz="1800" dirty="0" err="1"/>
              <a:t>ver</a:t>
            </a:r>
            <a:r>
              <a:rPr lang="en-US" sz="1800" dirty="0"/>
              <a:t>).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But not so..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44824" y="4370144"/>
            <a:ext cx="8932488" cy="2030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Microprocessor without Interlocked Pipelined Stages (MIPS) Processor  (why not x86)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x86 : CISC processor,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MIPS Processor  - RISC…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=&gt; MIPS  Instruction Set and Assembly Lang Program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=&gt; Design of MIPS (simplified </a:t>
            </a:r>
            <a:r>
              <a:rPr lang="en-US" sz="1800" dirty="0" err="1"/>
              <a:t>vers</a:t>
            </a:r>
            <a:r>
              <a:rPr lang="en-US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697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MP&amp; I vs CA/CO Course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8BDA114-CE0F-4D85-BB90-ED599AAF2B28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0" y="1869741"/>
            <a:ext cx="3886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.model small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msg1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0dh, 0ah, "$"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  proc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ax,seg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msg1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ds,ax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ah,09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   dx,msg1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21h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ax,4c00h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21h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main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477000" y="1197088"/>
            <a:ext cx="2514600" cy="145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tasm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tlink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a1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td a1</a:t>
            </a: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819400"/>
            <a:ext cx="6096000" cy="3733800"/>
          </a:xfrm>
          <a:prstGeom prst="rect">
            <a:avLst/>
          </a:prstGeom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0" y="802941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MP Labs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TASM/TLINK/TD  in </a:t>
            </a:r>
            <a:r>
              <a:rPr lang="en-US" sz="1800" dirty="0" err="1"/>
              <a:t>dosbox</a:t>
            </a:r>
            <a:r>
              <a:rPr lang="en-US" sz="1800" dirty="0"/>
              <a:t> (why??)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Can you execute an </a:t>
            </a:r>
            <a:r>
              <a:rPr lang="en-US" sz="1800" dirty="0" err="1"/>
              <a:t>asm</a:t>
            </a:r>
            <a:r>
              <a:rPr lang="en-US" sz="1800" dirty="0"/>
              <a:t> program in </a:t>
            </a:r>
            <a:r>
              <a:rPr lang="en-US" sz="1800" dirty="0" err="1"/>
              <a:t>linux</a:t>
            </a:r>
            <a:r>
              <a:rPr lang="en-US" sz="1800" dirty="0"/>
              <a:t> (if so how)</a:t>
            </a:r>
          </a:p>
          <a:p>
            <a:pPr marL="457200" lvl="1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C3ABD7-2F33-464E-AD53-27132C397B20}"/>
              </a:ext>
            </a:extLst>
          </p:cNvPr>
          <p:cNvSpPr/>
          <p:nvPr/>
        </p:nvSpPr>
        <p:spPr>
          <a:xfrm>
            <a:off x="7086600" y="5257800"/>
            <a:ext cx="20574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0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MP&amp;IF vs CA/</a:t>
            </a:r>
            <a:r>
              <a:rPr lang="en-US" dirty="0" err="1"/>
              <a:t>COCourse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77CA71-9423-474C-8BD6-8FC4B7683790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98612" y="2015845"/>
            <a:ext cx="8359588" cy="3775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this solution ok ?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an intel (x86) machine can we do the following? (Yes/No)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mips_asm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a1;          (similar to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mips_link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a1;         (   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tlink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a1                    (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a1)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mips_debugger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       (            TD A1)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0" y="802941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 Labs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How do you assemble, link and execute MIPS </a:t>
            </a:r>
            <a:r>
              <a:rPr lang="en-US" sz="1800" dirty="0" err="1"/>
              <a:t>asm</a:t>
            </a:r>
            <a:r>
              <a:rPr lang="en-US" sz="1800" dirty="0"/>
              <a:t> </a:t>
            </a:r>
            <a:r>
              <a:rPr lang="en-US" sz="1800" dirty="0" err="1"/>
              <a:t>progs</a:t>
            </a:r>
            <a:r>
              <a:rPr lang="en-US" sz="1800" dirty="0"/>
              <a:t> on x86 CPU ?  </a:t>
            </a:r>
          </a:p>
          <a:p>
            <a:pPr marL="457200" lvl="1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0" y="4225645"/>
            <a:ext cx="8359588" cy="232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8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QTSPIM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F739674-104F-4AA2-9B63-E2CFCFF2D5CC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0" y="802941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 Labs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How do you assemble, link and execute MIPS </a:t>
            </a:r>
            <a:r>
              <a:rPr lang="en-US" sz="1800" dirty="0" err="1"/>
              <a:t>asm</a:t>
            </a:r>
            <a:r>
              <a:rPr lang="en-US" sz="1800" dirty="0"/>
              <a:t> </a:t>
            </a:r>
            <a:r>
              <a:rPr lang="en-US" sz="1800" dirty="0" err="1"/>
              <a:t>progs</a:t>
            </a:r>
            <a:r>
              <a:rPr lang="en-US" sz="1800" dirty="0"/>
              <a:t> on x86 </a:t>
            </a:r>
            <a:r>
              <a:rPr lang="en-US" sz="1800" dirty="0" err="1"/>
              <a:t>cpu</a:t>
            </a:r>
            <a:r>
              <a:rPr lang="en-US" sz="1800" dirty="0"/>
              <a:t>?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-293594" y="1851812"/>
            <a:ext cx="9132794" cy="4472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Ans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An executable binary (a.exe) for given processor arch cannot be directly executed on another processor arch.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So what is the solution??</a:t>
            </a:r>
          </a:p>
          <a:p>
            <a:pPr marL="457200" lvl="1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Architectural Simulator: </a:t>
            </a:r>
          </a:p>
          <a:p>
            <a:pPr lvl="1" indent="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 Simulator is also a software program.</a:t>
            </a:r>
          </a:p>
          <a:p>
            <a:pPr lvl="1" indent="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 Capable of executing binary code of another processor (say </a:t>
            </a:r>
            <a:r>
              <a:rPr lang="en-US" sz="2400" dirty="0" err="1">
                <a:solidFill>
                  <a:srgbClr val="FF0000"/>
                </a:solidFill>
              </a:rPr>
              <a:t>mips</a:t>
            </a:r>
            <a:r>
              <a:rPr lang="en-US" sz="2400" dirty="0">
                <a:solidFill>
                  <a:srgbClr val="FF0000"/>
                </a:solidFill>
              </a:rPr>
              <a:t>, arm </a:t>
            </a:r>
            <a:r>
              <a:rPr lang="en-US" sz="2400" dirty="0" err="1">
                <a:solidFill>
                  <a:srgbClr val="FF0000"/>
                </a:solidFill>
              </a:rPr>
              <a:t>etc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lvl="1" indent="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 Have you worked with anything like this in 3</a:t>
            </a:r>
            <a:r>
              <a:rPr lang="en-US" sz="2400" baseline="30000" dirty="0">
                <a:solidFill>
                  <a:srgbClr val="FF0000"/>
                </a:solidFill>
              </a:rPr>
              <a:t>rd</a:t>
            </a:r>
            <a:r>
              <a:rPr lang="en-US" sz="2400" dirty="0">
                <a:solidFill>
                  <a:srgbClr val="FF0000"/>
                </a:solidFill>
              </a:rPr>
              <a:t> sem.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7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QTSPIM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5B4A8C-4322-4535-8065-0A731DFC7D40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4" y="924199"/>
            <a:ext cx="8673353" cy="4257402"/>
          </a:xfrm>
          <a:prstGeom prst="rect">
            <a:avLst/>
          </a:prstGeom>
        </p:spPr>
      </p:pic>
      <p:sp>
        <p:nvSpPr>
          <p:cNvPr id="15" name="Content Placeholder 1"/>
          <p:cNvSpPr txBox="1">
            <a:spLocks/>
          </p:cNvSpPr>
          <p:nvPr/>
        </p:nvSpPr>
        <p:spPr>
          <a:xfrm>
            <a:off x="116541" y="5348475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QtSPIM (By James </a:t>
            </a:r>
            <a:r>
              <a:rPr lang="en-US" dirty="0" err="1"/>
              <a:t>Laraus</a:t>
            </a:r>
            <a:r>
              <a:rPr lang="en-US" dirty="0"/>
              <a:t>, Prof @</a:t>
            </a:r>
            <a:r>
              <a:rPr lang="en-US" dirty="0" err="1"/>
              <a:t>wisc</a:t>
            </a:r>
            <a:r>
              <a:rPr lang="en-US" dirty="0"/>
              <a:t>-mad, now @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Simulator for </a:t>
            </a:r>
            <a:r>
              <a:rPr lang="en-US" sz="1800" dirty="0" err="1"/>
              <a:t>mips</a:t>
            </a:r>
            <a:r>
              <a:rPr lang="en-US" sz="1800" dirty="0"/>
              <a:t> processor (has an assembler also)</a:t>
            </a:r>
          </a:p>
        </p:txBody>
      </p:sp>
    </p:spTree>
    <p:extLst>
      <p:ext uri="{BB962C8B-B14F-4D97-AF65-F5344CB8AC3E}">
        <p14:creationId xmlns:p14="http://schemas.microsoft.com/office/powerpoint/2010/main" val="298057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Memory Layout- MIPS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1F7DC6E-4BF3-4E2E-B262-A2F3B23761A8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05148"/>
            <a:ext cx="8915400" cy="549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2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Declarations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744DDDF-40D8-4384-AF1C-93C9ABE3EB91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8" y="914400"/>
            <a:ext cx="68389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8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10233</TotalTime>
  <Words>738</Words>
  <Application>Microsoft Office PowerPoint</Application>
  <PresentationFormat>On-screen Show (4:3)</PresentationFormat>
  <Paragraphs>176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periyasamy</cp:lastModifiedBy>
  <cp:revision>407</cp:revision>
  <dcterms:created xsi:type="dcterms:W3CDTF">2011-09-14T09:42:05Z</dcterms:created>
  <dcterms:modified xsi:type="dcterms:W3CDTF">2020-09-13T08:25:09Z</dcterms:modified>
</cp:coreProperties>
</file>