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9" r:id="rId3"/>
    <p:sldId id="377" r:id="rId4"/>
    <p:sldId id="378" r:id="rId5"/>
    <p:sldId id="380" r:id="rId6"/>
    <p:sldId id="386" r:id="rId7"/>
    <p:sldId id="361" r:id="rId8"/>
    <p:sldId id="387" r:id="rId9"/>
    <p:sldId id="388" r:id="rId10"/>
    <p:sldId id="383" r:id="rId11"/>
    <p:sldId id="382" r:id="rId12"/>
    <p:sldId id="385" r:id="rId13"/>
    <p:sldId id="384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269"/>
            <p14:sldId id="377"/>
            <p14:sldId id="378"/>
            <p14:sldId id="380"/>
            <p14:sldId id="386"/>
            <p14:sldId id="361"/>
            <p14:sldId id="387"/>
            <p14:sldId id="388"/>
            <p14:sldId id="383"/>
            <p14:sldId id="382"/>
            <p14:sldId id="385"/>
            <p14:sldId id="384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F84D08"/>
    <a:srgbClr val="A8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64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DBB03-2099-49A0-9AA7-564F3E209C9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8526-3E13-4DDD-B0A2-C3F3C559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6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9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93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2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5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9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3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626F7FD-58D2-4BD4-A7FD-BD1BE29513CB}" type="datetime1">
              <a:rPr lang="en-US" smtClean="0"/>
              <a:t>9/27/2020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21A4CB-8FC8-4F45-A6FD-B9F3D24122E8}" type="datetime1">
              <a:rPr lang="en-US" smtClean="0"/>
              <a:t>9/27/2020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CF41CA-DCF0-4AA3-AE75-EAD729A3A8BA}" type="datetime1">
              <a:rPr lang="en-US" smtClean="0"/>
              <a:t>9/27/2020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37EC-B82D-4843-94DD-CB687578F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3119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72D98D-A6B3-4D9B-A15C-9B070BD43849}" type="datetime1">
              <a:rPr lang="en-US" smtClean="0"/>
              <a:t>9/27/2020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69BBBD-B2D2-41A6-8627-268690E20F11}" type="datetime1">
              <a:rPr lang="en-US" smtClean="0"/>
              <a:t>9/27/2020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1779"/>
            <a:ext cx="8229600" cy="544649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2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09B6DE-61AB-4C5D-8502-41556E9A18AE}" type="datetime1">
              <a:rPr lang="en-US" smtClean="0"/>
              <a:t>9/27/2020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77D956E-4274-4CEE-A6B5-5B711720AFB3}" type="datetime1">
              <a:rPr lang="en-US" smtClean="0"/>
              <a:t>9/27/2020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1991A64-306A-405B-876B-94D50CE5690F}" type="datetime1">
              <a:rPr lang="en-US" smtClean="0"/>
              <a:t>9/27/2020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0402EA-3BF9-46F7-9F8D-147E9D79649C}" type="datetime1">
              <a:rPr lang="en-US" smtClean="0"/>
              <a:t>9/27/2020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1FA5BE-4E5B-40CA-B0F9-EB223052D675}" type="datetime1">
              <a:rPr lang="en-US" smtClean="0"/>
              <a:t>9/27/2020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CS F342 Computer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B06999-ACE5-4A73-83DE-D4038FD46807}" type="datetime1">
              <a:rPr lang="en-US" smtClean="0">
                <a:solidFill>
                  <a:srgbClr val="002060"/>
                </a:solidFill>
              </a:rPr>
              <a:t>9/27/2020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105400" y="655320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Slide No.</a:t>
            </a:r>
            <a:fld id="{BC8D7E44-7D4F-4942-A8C9-2DF6BF8399E8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3412516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F342: Comp Architecture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 descr="D:\AY 2012_13\BPDC Front views for ppts\GVJ 4348 cropped frm Dir BPDC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267200"/>
            <a:ext cx="6510223" cy="158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5148"/>
            <a:ext cx="8915400" cy="54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Register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550" y="710625"/>
            <a:ext cx="9277350" cy="58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Assembler directives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914400"/>
            <a:ext cx="6838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 CA/CO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-304800"/>
            <a:ext cx="10010775" cy="75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9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Psuedoinstructios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90601"/>
            <a:ext cx="8496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8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 of MIPS ALP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751344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Name and general description of program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Data declarations go in this section.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program specific data declarations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Program code goes in this section.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program code goes here.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Done, terminate program.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 $v0, 10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all done!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.end main</a:t>
            </a:r>
          </a:p>
        </p:txBody>
      </p:sp>
    </p:spTree>
    <p:extLst>
      <p:ext uri="{BB962C8B-B14F-4D97-AF65-F5344CB8AC3E}">
        <p14:creationId xmlns:p14="http://schemas.microsoft.com/office/powerpoint/2010/main" val="410895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Load/Store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838201"/>
            <a:ext cx="8486775" cy="266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564" y="3650706"/>
            <a:ext cx="851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b:byte(8bits), h:half word(16 bits), w:word(32bits)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563" y="3984179"/>
            <a:ext cx="1972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20;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.word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 $t0, 20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$t0,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2541" y="3912958"/>
            <a:ext cx="1972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'A';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 .byte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 $t0, 'A'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$t0,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7519" y="3821292"/>
            <a:ext cx="19722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20;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.word 20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$t0, x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$t0, y</a:t>
            </a:r>
          </a:p>
        </p:txBody>
      </p:sp>
    </p:spTree>
    <p:extLst>
      <p:ext uri="{BB962C8B-B14F-4D97-AF65-F5344CB8AC3E}">
        <p14:creationId xmlns:p14="http://schemas.microsoft.com/office/powerpoint/2010/main" val="1995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Add/sub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6881" y="3405845"/>
            <a:ext cx="8423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subiu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-&gt; no such instruction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90" y="839280"/>
            <a:ext cx="8410575" cy="24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1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Add/sub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454" y="779865"/>
            <a:ext cx="60699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(a – b ) + (c – 5)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$t0, a        # $t0 = a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$t1, b        # $t1 = b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 $t2, $t0, $t1 # $t2 = a-b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$t3, c        # $t3 = c 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   $t4, 5        # $t4 = 5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 $t4, $0, $t4  # $t4 = 0 - $t4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 $t5, $t3, $t4 # $t5 = c + (-5)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 $t6, $t2, $t5 # $t6 = (a-b)+(c-5)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$t6, x        # x = $t6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3836010"/>
            <a:ext cx="5865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$t0, a        # $t0 = a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$t1, b        # $t1 = b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 $t2, $t0, $t1 # $t2 = a-b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$t3, c        # $t3 = c 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-5  # $t4 = c + (-5)</a:t>
            </a:r>
          </a:p>
          <a:p>
            <a:pPr marL="28257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 $t5, $t2, $t4 # $t5 = (a-b)+(c-5)</a:t>
            </a:r>
          </a:p>
          <a:p>
            <a:pPr marL="282575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$t5, x        # x = $t6</a:t>
            </a:r>
          </a:p>
        </p:txBody>
      </p:sp>
    </p:spTree>
    <p:extLst>
      <p:ext uri="{BB962C8B-B14F-4D97-AF65-F5344CB8AC3E}">
        <p14:creationId xmlns:p14="http://schemas.microsoft.com/office/powerpoint/2010/main" val="34439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Mul</a:t>
            </a:r>
            <a:r>
              <a:rPr lang="en-US" dirty="0"/>
              <a:t>/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78" y="882077"/>
            <a:ext cx="8429625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23" y="1386902"/>
            <a:ext cx="8420100" cy="10474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03" y="2428298"/>
            <a:ext cx="8382000" cy="15485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24" y="4183818"/>
            <a:ext cx="8429625" cy="22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1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About the Course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3094" y="1143001"/>
            <a:ext cx="8686800" cy="914400"/>
          </a:xfrm>
        </p:spPr>
        <p:txBody>
          <a:bodyPr>
            <a:normAutofit/>
          </a:bodyPr>
          <a:lstStyle/>
          <a:p>
            <a:r>
              <a:rPr lang="en-US" b="1" dirty="0"/>
              <a:t>Course No.		: CS F342           (3 1 4)</a:t>
            </a:r>
            <a:endParaRPr lang="en-US" dirty="0"/>
          </a:p>
          <a:p>
            <a:r>
              <a:rPr lang="en-US" b="1" dirty="0"/>
              <a:t>Course Title		: Computer Architecture </a:t>
            </a: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800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5715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5824538" algn="l"/>
              </a:tabLst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</p:spPr>
        <p:txBody>
          <a:bodyPr/>
          <a:lstStyle/>
          <a:p>
            <a:fld id="{DA36828C-867A-4A2E-8E6D-6C287D81E21B}" type="datetime1">
              <a:rPr lang="en-US" smtClean="0"/>
              <a:t>9/27/2020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</p:spPr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438400" y="6553200"/>
            <a:ext cx="2895600" cy="365125"/>
          </a:xfrm>
        </p:spPr>
        <p:txBody>
          <a:bodyPr/>
          <a:lstStyle/>
          <a:p>
            <a:r>
              <a:rPr lang="en-US"/>
              <a:t>CS F422 Parallel Computing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094" y="2971800"/>
            <a:ext cx="9136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LAB1:</a:t>
            </a:r>
          </a:p>
          <a:p>
            <a:r>
              <a:rPr lang="en-US" sz="3200" dirty="0"/>
              <a:t>Familiarization with  MIPS Assembly Lang and </a:t>
            </a:r>
            <a:r>
              <a:rPr lang="en-US" sz="3200" dirty="0" err="1"/>
              <a:t>QtSPIM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Mul</a:t>
            </a:r>
            <a:r>
              <a:rPr lang="en-US" dirty="0"/>
              <a:t>/</a:t>
            </a:r>
            <a:r>
              <a:rPr lang="en-US" dirty="0" err="1"/>
              <a:t>Div</a:t>
            </a:r>
            <a:r>
              <a:rPr lang="en-US" dirty="0"/>
              <a:t>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954213"/>
            <a:ext cx="5257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10, z;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x * 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$t0, x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$t1, 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$t0, $t1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hi:lo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$t0 * $t1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$t2,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4759" y="2667000"/>
            <a:ext cx="63604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10, z;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x /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x % 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$t0, x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$t1, 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$t0, $t1 # lo=$t0/$t1; hi=$t0%$t1;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$t2      # $t2 = lo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$t2, a   # a=Quotient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$t3      # $t3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hi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$t3, b   # b=rem</a:t>
            </a:r>
          </a:p>
        </p:txBody>
      </p:sp>
    </p:spTree>
    <p:extLst>
      <p:ext uri="{BB962C8B-B14F-4D97-AF65-F5344CB8AC3E}">
        <p14:creationId xmlns:p14="http://schemas.microsoft.com/office/powerpoint/2010/main" val="1375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Jump /Cond Branch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5483"/>
            <a:ext cx="8429625" cy="1285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728516"/>
            <a:ext cx="8439150" cy="1581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490" y="4509582"/>
            <a:ext cx="333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!= b) {}</a:t>
            </a:r>
          </a:p>
        </p:txBody>
      </p:sp>
    </p:spTree>
    <p:extLst>
      <p:ext uri="{BB962C8B-B14F-4D97-AF65-F5344CB8AC3E}">
        <p14:creationId xmlns:p14="http://schemas.microsoft.com/office/powerpoint/2010/main" val="49440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 Branch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4" y="969289"/>
            <a:ext cx="8345860" cy="1323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1" y="2266370"/>
            <a:ext cx="8545606" cy="1285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" y="3606014"/>
            <a:ext cx="8736106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893" y="5105007"/>
            <a:ext cx="9018494" cy="1247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40627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&lt;= 0) {}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270111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 0 )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374" y="4143204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0) {}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867" y="554422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&gt;= 0) {}</a:t>
            </a:r>
          </a:p>
        </p:txBody>
      </p:sp>
    </p:spTree>
    <p:extLst>
      <p:ext uri="{BB962C8B-B14F-4D97-AF65-F5344CB8AC3E}">
        <p14:creationId xmlns:p14="http://schemas.microsoft.com/office/powerpoint/2010/main" val="38954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Compare  instructions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490" y="923922"/>
            <a:ext cx="8593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{}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(a != b) {}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&lt;= 0) {}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 0 ) {}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0) {}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&gt;= 0) {}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b) {}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2) {}  ??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 b) {}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&gt;= b) {}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&lt;= b) {}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3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 … 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" y="1036853"/>
            <a:ext cx="8234363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220227"/>
            <a:ext cx="8763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Jump 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490" y="923922"/>
            <a:ext cx="8974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!= b)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&lt;= 0)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 0 )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0)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&gt;= 0)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b) {}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$t1,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$t2, $t0, $t1 # $t2=1 if $t0&lt;$t1 else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$t2, $0,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    L1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</p:txBody>
      </p:sp>
    </p:spTree>
    <p:extLst>
      <p:ext uri="{BB962C8B-B14F-4D97-AF65-F5344CB8AC3E}">
        <p14:creationId xmlns:p14="http://schemas.microsoft.com/office/powerpoint/2010/main" val="341301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Psedo</a:t>
            </a:r>
            <a:r>
              <a:rPr lang="en-US" dirty="0"/>
              <a:t> </a:t>
            </a:r>
            <a:r>
              <a:rPr lang="en-US" dirty="0" err="1"/>
              <a:t>Instru</a:t>
            </a:r>
            <a:r>
              <a:rPr lang="en-US" dirty="0"/>
              <a:t> (</a:t>
            </a:r>
            <a:r>
              <a:rPr lang="en-US" dirty="0" err="1"/>
              <a:t>blt</a:t>
            </a:r>
            <a:r>
              <a:rPr lang="en-US" dirty="0"/>
              <a:t> ) 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490" y="923922"/>
            <a:ext cx="89745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 != b)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 ,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&lt;= 0)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 0 )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0) {}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&gt;= 0) {}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$t0,  L1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b) {}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$t1, 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$t1,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#if $t0&lt;$t1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    L1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L1:</a:t>
            </a:r>
          </a:p>
        </p:txBody>
      </p:sp>
    </p:spTree>
    <p:extLst>
      <p:ext uri="{BB962C8B-B14F-4D97-AF65-F5344CB8AC3E}">
        <p14:creationId xmlns:p14="http://schemas.microsoft.com/office/powerpoint/2010/main" val="2737144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Psedo</a:t>
            </a:r>
            <a:r>
              <a:rPr lang="en-US" dirty="0"/>
              <a:t> </a:t>
            </a:r>
            <a:r>
              <a:rPr lang="en-US" dirty="0" err="1"/>
              <a:t>Instru</a:t>
            </a:r>
            <a:r>
              <a:rPr lang="en-US" dirty="0"/>
              <a:t> (</a:t>
            </a:r>
            <a:r>
              <a:rPr lang="en-US" dirty="0" err="1"/>
              <a:t>blt</a:t>
            </a:r>
            <a:r>
              <a:rPr lang="en-US" dirty="0"/>
              <a:t> )  instruction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9490" y="3738561"/>
            <a:ext cx="362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66788"/>
            <a:ext cx="8077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Pseudocode: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(a &lt; b + 3)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a = a + 1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else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a = a + 2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 = b + a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Register mappings:</a:t>
            </a:r>
          </a:p>
          <a:p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a: $t0, b: $t1</a:t>
            </a:r>
          </a:p>
          <a:p>
            <a:endParaRPr lang="en-US" b="1" dirty="0">
              <a:solidFill>
                <a:srgbClr val="009A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 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 + 3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then 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(a &lt; </a:t>
            </a:r>
            <a:r>
              <a:rPr lang="en-US" b="1" dirty="0" err="1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 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(else case) a = a + 2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j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then: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(then case) a = a + 1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end: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 </a:t>
            </a:r>
            <a:r>
              <a:rPr lang="en-US" b="1" dirty="0">
                <a:solidFill>
                  <a:srgbClr val="00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 = b + a</a:t>
            </a:r>
          </a:p>
          <a:p>
            <a:r>
              <a:rPr lang="en-US" sz="800" dirty="0">
                <a:solidFill>
                  <a:srgbClr val="808080"/>
                </a:solidFill>
                <a:latin typeface="NimbusSanL-Regu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88" y="838200"/>
            <a:ext cx="8991600" cy="144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MP &amp; IF Course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Software :  x86 instruction set  &amp; programing in x86 assembly level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Hardware : Programmer’s view of the x86 Processor. </a:t>
            </a:r>
          </a:p>
          <a:p>
            <a:pPr marL="457200" lvl="1" indent="0">
              <a:buNone/>
            </a:pPr>
            <a:r>
              <a:rPr lang="en-US" sz="1800" dirty="0"/>
              <a:t>                       (how instruction are executed).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Interfacing.:  memory, peripherals – 8255,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CA/CO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4824" y="224359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(why??)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7088" y="3246782"/>
            <a:ext cx="8991600" cy="104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CA/CO: How is a processor designed 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We could have studied processor design using  x86 (simplified </a:t>
            </a:r>
            <a:r>
              <a:rPr lang="en-US" sz="1800" dirty="0" err="1"/>
              <a:t>ver</a:t>
            </a:r>
            <a:r>
              <a:rPr lang="en-US" sz="1800" dirty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But not so..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4824" y="4370144"/>
            <a:ext cx="8932488" cy="20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MIPS Processor  (why not x86)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x86 : CISC processor,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MIPS Processor  - RISC…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MIPS  Instruction Set and Assembly Lang Program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Design of MIPS (simplified </a:t>
            </a:r>
            <a:r>
              <a:rPr lang="en-US" sz="1800" dirty="0" err="1"/>
              <a:t>vers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97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</a:t>
            </a:r>
            <a:r>
              <a:rPr lang="en-US" dirty="0" err="1"/>
              <a:t>COCourse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0" y="1869741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477000" y="1197088"/>
            <a:ext cx="2514600" cy="145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td a1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19400"/>
            <a:ext cx="6096000" cy="3733800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MP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(why??)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60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</a:t>
            </a:r>
            <a:r>
              <a:rPr lang="en-US" dirty="0" err="1"/>
              <a:t>COCourse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8612" y="2015845"/>
            <a:ext cx="8359588" cy="3775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this solution ok 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an intel (x86) machine can we do the following? (Yes/No)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 (similar to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(  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                    (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mips_debugger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      (            TD A1)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CPU ?  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0" y="4225645"/>
            <a:ext cx="8359588" cy="232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</a:t>
            </a:r>
            <a:r>
              <a:rPr lang="en-US" sz="1800" dirty="0" err="1"/>
              <a:t>cpu</a:t>
            </a:r>
            <a:r>
              <a:rPr lang="en-US" sz="1800" dirty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-293594" y="1851812"/>
            <a:ext cx="9132794" cy="4472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 executable binary (a.exe) for given processor arch cannot be directly executed on another processor arch.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So what is the solution??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Architectural Simulator: 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Simulator is also a software program.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Capable of executing binary code of another processor (say </a:t>
            </a:r>
            <a:r>
              <a:rPr lang="en-US" sz="2400" dirty="0" err="1">
                <a:solidFill>
                  <a:srgbClr val="FF0000"/>
                </a:solidFill>
              </a:rPr>
              <a:t>mips</a:t>
            </a:r>
            <a:r>
              <a:rPr lang="en-US" sz="2400" dirty="0">
                <a:solidFill>
                  <a:srgbClr val="FF0000"/>
                </a:solidFill>
              </a:rPr>
              <a:t>, arm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Have you worked with anything like this in 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sem.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" y="924199"/>
            <a:ext cx="8673353" cy="4257402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116541" y="5348475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QtSPIM</a:t>
            </a:r>
            <a:r>
              <a:rPr lang="en-US" dirty="0"/>
              <a:t> (By James </a:t>
            </a:r>
            <a:r>
              <a:rPr lang="en-US" dirty="0" err="1"/>
              <a:t>Laraus</a:t>
            </a:r>
            <a:r>
              <a:rPr lang="en-US" dirty="0"/>
              <a:t>, Prof @</a:t>
            </a:r>
            <a:r>
              <a:rPr lang="en-US" dirty="0" err="1"/>
              <a:t>wisc</a:t>
            </a:r>
            <a:r>
              <a:rPr lang="en-US" dirty="0"/>
              <a:t>-mad, now @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Simulator for </a:t>
            </a:r>
            <a:r>
              <a:rPr lang="en-US" sz="1800" dirty="0" err="1"/>
              <a:t>mips</a:t>
            </a:r>
            <a:r>
              <a:rPr lang="en-US" sz="1800" dirty="0"/>
              <a:t> processor (has an assembler also)</a:t>
            </a:r>
          </a:p>
        </p:txBody>
      </p:sp>
    </p:spTree>
    <p:extLst>
      <p:ext uri="{BB962C8B-B14F-4D97-AF65-F5344CB8AC3E}">
        <p14:creationId xmlns:p14="http://schemas.microsoft.com/office/powerpoint/2010/main" val="29805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Assemble Lang </a:t>
            </a:r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"Hello World"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li $v0, 4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la $a0,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# argument: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print the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li $v0, 10      #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0" y="1039906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9339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 Instruction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75" y="692696"/>
            <a:ext cx="9022976" cy="58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10519</TotalTime>
  <Words>2042</Words>
  <Application>Microsoft Office PowerPoint</Application>
  <PresentationFormat>On-screen Show (4:3)</PresentationFormat>
  <Paragraphs>396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NimbusSanL-Regu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Gokul Sudheesh kumar</cp:lastModifiedBy>
  <cp:revision>424</cp:revision>
  <dcterms:created xsi:type="dcterms:W3CDTF">2011-09-14T09:42:05Z</dcterms:created>
  <dcterms:modified xsi:type="dcterms:W3CDTF">2020-09-27T07:49:39Z</dcterms:modified>
</cp:coreProperties>
</file>