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9144000"/>
  <p:notesSz cx="6858000" cy="9144000"/>
  <p:embeddedFontLst>
    <p:embeddedFont>
      <p:font typeface="Open Sans ExtraBold"/>
      <p:bold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9" roundtripDataSignature="AMtx7mgSdQD5zoCkErSOiZZ883yKPLnr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OpenSansExtraBold-bold.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OpenSansExtraBold-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dca04feed9_0_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g2dca04feed9_0_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g2dca04feed9_0_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dca04feed9_0_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g2dca04feed9_0_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g2dca04feed9_0_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dca04feed9_0_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g2dca04feed9_0_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g2dca04feed9_0_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dca04feed9_0_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g2dca04feed9_0_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g2dca04feed9_0_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dca04feed9_0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2dca04feed9_0_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g2dca04feed9_0_7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dca04feed9_0_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g2dca04feed9_0_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g2dca04feed9_0_9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dca04feed9_0_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g2dca04feed9_0_1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g2dca04feed9_0_1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dca04feed9_0_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g2dca04feed9_0_10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g2dca04feed9_0_10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dca04feed9_0_1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g2dca04feed9_0_1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 name="Google Shape;251;g2dca04feed9_0_1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dca04feed9_0_1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g2dca04feed9_0_1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g2dca04feed9_0_1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dca04feed9_0_1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g2dca04feed9_0_1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g2dca04feed9_0_1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dca04feed9_0_1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g2dca04feed9_0_1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g2dca04feed9_0_1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dca04feed9_0_1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g2dca04feed9_0_1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3" name="Google Shape;283;g2dca04feed9_0_1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dca04feed9_0_1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g2dca04feed9_0_1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1" name="Google Shape;291;g2dca04feed9_0_17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dca04feed9_0_1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g2dca04feed9_0_1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9" name="Google Shape;299;g2dca04feed9_0_18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7" name="Google Shape;307;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4" name="Google Shape;314;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dca04feed9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g2dca04feed9_0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g2dca04feed9_0_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dca04feed9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g2dca04feed9_0_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g2dca04feed9_0_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dca04feed9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2dca04feed9_0_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g2dca04feed9_0_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7"/>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8"/>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8"/>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29"/>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4400"/>
              <a:buFont typeface="Calibri"/>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9"/>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a:bodyPr>
          <a:lstStyle>
            <a:lvl1pPr indent="-381000" lvl="0" marL="457200" algn="l">
              <a:lnSpc>
                <a:spcPct val="114000"/>
              </a:lnSpc>
              <a:spcBef>
                <a:spcPts val="480"/>
              </a:spcBef>
              <a:spcAft>
                <a:spcPts val="0"/>
              </a:spcAft>
              <a:buClr>
                <a:schemeClr val="dk1"/>
              </a:buClr>
              <a:buSzPts val="2400"/>
              <a:buFont typeface="Noto Sans Symbols"/>
              <a:buChar char="▪"/>
              <a:defRPr sz="2400">
                <a:latin typeface="Calibri"/>
                <a:ea typeface="Calibri"/>
                <a:cs typeface="Calibri"/>
                <a:sym typeface="Calibri"/>
              </a:defRPr>
            </a:lvl1pPr>
            <a:lvl2pPr indent="-355600" lvl="1" marL="914400" algn="l">
              <a:lnSpc>
                <a:spcPct val="114000"/>
              </a:lnSpc>
              <a:spcBef>
                <a:spcPts val="400"/>
              </a:spcBef>
              <a:spcAft>
                <a:spcPts val="0"/>
              </a:spcAft>
              <a:buClr>
                <a:schemeClr val="dk1"/>
              </a:buClr>
              <a:buSzPts val="2000"/>
              <a:buFont typeface="Arial"/>
              <a:buChar char="•"/>
              <a:defRPr sz="2000">
                <a:latin typeface="Calibri"/>
                <a:ea typeface="Calibri"/>
                <a:cs typeface="Calibri"/>
                <a:sym typeface="Calibri"/>
              </a:defRPr>
            </a:lvl2pPr>
            <a:lvl3pPr indent="-342900" lvl="2" marL="1371600" algn="l">
              <a:lnSpc>
                <a:spcPct val="114000"/>
              </a:lnSpc>
              <a:spcBef>
                <a:spcPts val="360"/>
              </a:spcBef>
              <a:spcAft>
                <a:spcPts val="0"/>
              </a:spcAft>
              <a:buClr>
                <a:schemeClr val="dk1"/>
              </a:buClr>
              <a:buSzPts val="1800"/>
              <a:buChar char="•"/>
              <a:defRPr sz="1800">
                <a:latin typeface="Calibri"/>
                <a:ea typeface="Calibri"/>
                <a:cs typeface="Calibri"/>
                <a:sym typeface="Calibri"/>
              </a:defRPr>
            </a:lvl3pPr>
            <a:lvl4pPr indent="-330200" lvl="3" marL="1828800" algn="l">
              <a:lnSpc>
                <a:spcPct val="114000"/>
              </a:lnSpc>
              <a:spcBef>
                <a:spcPts val="320"/>
              </a:spcBef>
              <a:spcAft>
                <a:spcPts val="0"/>
              </a:spcAft>
              <a:buClr>
                <a:schemeClr val="dk1"/>
              </a:buClr>
              <a:buSzPts val="1600"/>
              <a:buChar char="–"/>
              <a:defRPr sz="1600">
                <a:latin typeface="Calibri"/>
                <a:ea typeface="Calibri"/>
                <a:cs typeface="Calibri"/>
                <a:sym typeface="Calibri"/>
              </a:defRPr>
            </a:lvl4pPr>
            <a:lvl5pPr indent="-330200" lvl="4" marL="2286000" algn="l">
              <a:lnSpc>
                <a:spcPct val="114000"/>
              </a:lnSpc>
              <a:spcBef>
                <a:spcPts val="320"/>
              </a:spcBef>
              <a:spcAft>
                <a:spcPts val="0"/>
              </a:spcAft>
              <a:buClr>
                <a:schemeClr val="dk1"/>
              </a:buClr>
              <a:buSzPts val="1600"/>
              <a:buChar char="»"/>
              <a:defRPr sz="1600">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 name="Google Shape;22;p29"/>
          <p:cNvSpPr/>
          <p:nvPr/>
        </p:nvSpPr>
        <p:spPr>
          <a:xfrm>
            <a:off x="0" y="6477000"/>
            <a:ext cx="4572000" cy="381000"/>
          </a:xfrm>
          <a:prstGeom prst="rect">
            <a:avLst/>
          </a:prstGeom>
          <a:solidFill>
            <a:srgbClr val="34495E"/>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Calibri"/>
                <a:ea typeface="Calibri"/>
                <a:cs typeface="Calibri"/>
                <a:sym typeface="Calibri"/>
              </a:rPr>
              <a:t>Department of Computer Science and Engineering</a:t>
            </a:r>
            <a:endParaRPr b="0" i="0" sz="1600" u="none" cap="none" strike="noStrike">
              <a:solidFill>
                <a:srgbClr val="FFFFFF"/>
              </a:solidFill>
              <a:latin typeface="Calibri"/>
              <a:ea typeface="Calibri"/>
              <a:cs typeface="Calibri"/>
              <a:sym typeface="Calibri"/>
            </a:endParaRPr>
          </a:p>
        </p:txBody>
      </p:sp>
      <p:cxnSp>
        <p:nvCxnSpPr>
          <p:cNvPr id="23" name="Google Shape;23;p29"/>
          <p:cNvCxnSpPr/>
          <p:nvPr/>
        </p:nvCxnSpPr>
        <p:spPr>
          <a:xfrm>
            <a:off x="190500" y="914400"/>
            <a:ext cx="8763000" cy="0"/>
          </a:xfrm>
          <a:prstGeom prst="straightConnector1">
            <a:avLst/>
          </a:prstGeom>
          <a:noFill/>
          <a:ln cap="flat" cmpd="sng" w="9525">
            <a:solidFill>
              <a:srgbClr val="D8D8D8"/>
            </a:solidFill>
            <a:prstDash val="solid"/>
            <a:round/>
            <a:headEnd len="sm" w="sm" type="none"/>
            <a:tailEnd len="sm" w="sm" type="none"/>
          </a:ln>
        </p:spPr>
      </p:cxnSp>
      <p:sp>
        <p:nvSpPr>
          <p:cNvPr id="24" name="Google Shape;24;p29"/>
          <p:cNvSpPr/>
          <p:nvPr/>
        </p:nvSpPr>
        <p:spPr>
          <a:xfrm>
            <a:off x="4572000" y="6477490"/>
            <a:ext cx="4572000" cy="381000"/>
          </a:xfrm>
          <a:prstGeom prst="rect">
            <a:avLst/>
          </a:prstGeom>
          <a:solidFill>
            <a:srgbClr val="34495E"/>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Calibri"/>
                <a:ea typeface="Calibri"/>
                <a:cs typeface="Calibri"/>
                <a:sym typeface="Calibri"/>
              </a:rPr>
              <a:t>Rajalakshmi Engineering College 		</a:t>
            </a:r>
            <a:fld id="{00000000-1234-1234-1234-123412341234}" type="slidenum">
              <a:rPr b="0" i="0" lang="en-US" sz="1600" u="none" cap="none" strike="noStrike">
                <a:solidFill>
                  <a:srgbClr val="FFFFFF"/>
                </a:solidFill>
                <a:latin typeface="Calibri"/>
                <a:ea typeface="Calibri"/>
                <a:cs typeface="Calibri"/>
                <a:sym typeface="Calibri"/>
              </a:rPr>
              <a:t>‹#›</a:t>
            </a:fld>
            <a:endParaRPr b="0" i="0" sz="16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3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Open Sans ExtraBold"/>
              <a:buNone/>
              <a:defRPr>
                <a:latin typeface="Open Sans ExtraBold"/>
                <a:ea typeface="Open Sans ExtraBold"/>
                <a:cs typeface="Open Sans ExtraBold"/>
                <a:sym typeface="Open Sans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8" name="Google Shape;28;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4" name="Google Shape;34;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3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3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3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3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3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6"/>
          <p:cNvSpPr/>
          <p:nvPr>
            <p:ph idx="2" type="pic"/>
          </p:nvPr>
        </p:nvSpPr>
        <p:spPr>
          <a:xfrm>
            <a:off x="1792288" y="612775"/>
            <a:ext cx="5486400" cy="4114800"/>
          </a:xfrm>
          <a:prstGeom prst="rect">
            <a:avLst/>
          </a:prstGeom>
          <a:noFill/>
          <a:ln>
            <a:noFill/>
          </a:ln>
        </p:spPr>
      </p:sp>
      <p:sp>
        <p:nvSpPr>
          <p:cNvPr id="68" name="Google Shape;68;p3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b="-30897" l="-776" r="776" t="63278"/>
          <a:stretch/>
        </p:blipFill>
        <p:spPr>
          <a:xfrm>
            <a:off x="-72010" y="-2532"/>
            <a:ext cx="9216010" cy="3231811"/>
          </a:xfrm>
          <a:prstGeom prst="rect">
            <a:avLst/>
          </a:prstGeom>
          <a:noFill/>
          <a:ln>
            <a:noFill/>
          </a:ln>
        </p:spPr>
      </p:pic>
      <p:grpSp>
        <p:nvGrpSpPr>
          <p:cNvPr id="89" name="Google Shape;89;p1"/>
          <p:cNvGrpSpPr/>
          <p:nvPr/>
        </p:nvGrpSpPr>
        <p:grpSpPr>
          <a:xfrm>
            <a:off x="-549061" y="751705"/>
            <a:ext cx="9693060" cy="6246455"/>
            <a:chOff x="-549060" y="986564"/>
            <a:chExt cx="9693060" cy="6588393"/>
          </a:xfrm>
        </p:grpSpPr>
        <p:sp>
          <p:nvSpPr>
            <p:cNvPr id="90" name="Google Shape;90;p1"/>
            <p:cNvSpPr txBox="1"/>
            <p:nvPr/>
          </p:nvSpPr>
          <p:spPr>
            <a:xfrm>
              <a:off x="177776" y="4690757"/>
              <a:ext cx="5083800" cy="2884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2000"/>
                <a:buFont typeface="Arial"/>
                <a:buNone/>
              </a:pPr>
              <a:r>
                <a:rPr b="1" lang="en-US" sz="1800">
                  <a:solidFill>
                    <a:schemeClr val="dk1"/>
                  </a:solidFill>
                  <a:latin typeface="Times New Roman"/>
                  <a:ea typeface="Times New Roman"/>
                  <a:cs typeface="Times New Roman"/>
                  <a:sym typeface="Times New Roman"/>
                </a:rPr>
                <a:t>BHARATHEESHWAR S (2116210701041)</a:t>
              </a:r>
              <a:endParaRPr i="0" sz="1800" u="none" cap="none" strike="noStrike">
                <a:solidFill>
                  <a:srgbClr val="000000"/>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2000"/>
                <a:buFont typeface="Arial"/>
                <a:buNone/>
              </a:pPr>
              <a:r>
                <a:rPr b="1" i="0" lang="en-US" sz="1800" u="none" cap="none" strike="noStrike">
                  <a:solidFill>
                    <a:schemeClr val="dk1"/>
                  </a:solidFill>
                  <a:latin typeface="Times New Roman"/>
                  <a:ea typeface="Times New Roman"/>
                  <a:cs typeface="Times New Roman"/>
                  <a:sym typeface="Times New Roman"/>
                </a:rPr>
                <a:t>GOKULA KRISHNA H </a:t>
              </a:r>
              <a:r>
                <a:rPr b="1" lang="en-US" sz="1800">
                  <a:solidFill>
                    <a:schemeClr val="dk1"/>
                  </a:solidFill>
                  <a:latin typeface="Times New Roman"/>
                  <a:ea typeface="Times New Roman"/>
                  <a:cs typeface="Times New Roman"/>
                  <a:sym typeface="Times New Roman"/>
                </a:rPr>
                <a:t>(2116210701062)</a:t>
              </a:r>
              <a:endParaRPr b="1"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1"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lang="en-US" sz="1800">
                  <a:solidFill>
                    <a:schemeClr val="dk1"/>
                  </a:solidFill>
                  <a:latin typeface="Times New Roman"/>
                  <a:ea typeface="Times New Roman"/>
                  <a:cs typeface="Times New Roman"/>
                  <a:sym typeface="Times New Roman"/>
                </a:rPr>
                <a:t>PROJECT COORDINATOR:</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700">
                  <a:solidFill>
                    <a:schemeClr val="dk1"/>
                  </a:solidFill>
                  <a:latin typeface="Times New Roman"/>
                  <a:ea typeface="Times New Roman"/>
                  <a:cs typeface="Times New Roman"/>
                  <a:sym typeface="Times New Roman"/>
                </a:rPr>
                <a:t>Dr.T.Kumaragurubaran.,M.Tech.,Ph.D</a:t>
              </a:r>
              <a:endParaRPr b="1" sz="21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i="0" lang="en-US" sz="1800" u="none" cap="none" strike="noStrike">
                  <a:solidFill>
                    <a:schemeClr val="dk1"/>
                  </a:solidFill>
                  <a:latin typeface="Times New Roman"/>
                  <a:ea typeface="Times New Roman"/>
                  <a:cs typeface="Times New Roman"/>
                  <a:sym typeface="Times New Roman"/>
                </a:rPr>
                <a:t>Assistant Professor(SG)</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i="0" lang="en-US" sz="1800" u="none" cap="none" strike="noStrike">
                  <a:solidFill>
                    <a:schemeClr val="dk1"/>
                  </a:solidFill>
                  <a:latin typeface="Times New Roman"/>
                  <a:ea typeface="Times New Roman"/>
                  <a:cs typeface="Times New Roman"/>
                  <a:sym typeface="Times New Roman"/>
                </a:rPr>
                <a:t>DEPARTMENT OF COMPUTER</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i="0" lang="en-US" sz="1800" u="none" cap="none" strike="noStrike">
                  <a:solidFill>
                    <a:schemeClr val="dk1"/>
                  </a:solidFill>
                  <a:latin typeface="Times New Roman"/>
                  <a:ea typeface="Times New Roman"/>
                  <a:cs typeface="Times New Roman"/>
                  <a:sym typeface="Times New Roman"/>
                </a:rPr>
                <a:t>SCIENCE AND ENGINEERING</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1" i="0" sz="1800" u="none" cap="none" strike="noStrike">
                <a:solidFill>
                  <a:schemeClr val="dk1"/>
                </a:solidFill>
                <a:latin typeface="Times New Roman"/>
                <a:ea typeface="Times New Roman"/>
                <a:cs typeface="Times New Roman"/>
                <a:sym typeface="Times New Roman"/>
              </a:endParaRPr>
            </a:p>
          </p:txBody>
        </p:sp>
        <p:grpSp>
          <p:nvGrpSpPr>
            <p:cNvPr id="91" name="Google Shape;91;p1"/>
            <p:cNvGrpSpPr/>
            <p:nvPr/>
          </p:nvGrpSpPr>
          <p:grpSpPr>
            <a:xfrm>
              <a:off x="-549060" y="986564"/>
              <a:ext cx="9693060" cy="3628907"/>
              <a:chOff x="-549060" y="986564"/>
              <a:chExt cx="9693060" cy="3628907"/>
            </a:xfrm>
          </p:grpSpPr>
          <p:sp>
            <p:nvSpPr>
              <p:cNvPr id="92" name="Google Shape;92;p1"/>
              <p:cNvSpPr/>
              <p:nvPr/>
            </p:nvSpPr>
            <p:spPr>
              <a:xfrm>
                <a:off x="5003203" y="1761199"/>
                <a:ext cx="4140797" cy="2622445"/>
              </a:xfrm>
              <a:custGeom>
                <a:rect b="b" l="l" r="r" t="t"/>
                <a:pathLst>
                  <a:path extrusionOk="0" h="2622445" w="4140797">
                    <a:moveTo>
                      <a:pt x="1" y="0"/>
                    </a:moveTo>
                    <a:lnTo>
                      <a:pt x="4140797" y="0"/>
                    </a:lnTo>
                    <a:lnTo>
                      <a:pt x="4140797" y="2622445"/>
                    </a:lnTo>
                    <a:lnTo>
                      <a:pt x="0" y="2622445"/>
                    </a:lnTo>
                    <a:lnTo>
                      <a:pt x="1311223" y="1311222"/>
                    </a:lnTo>
                    <a:lnTo>
                      <a:pt x="1" y="0"/>
                    </a:lnTo>
                    <a:close/>
                  </a:path>
                </a:pathLst>
              </a:custGeom>
              <a:solidFill>
                <a:srgbClr val="00AAA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3" name="Google Shape;93;p1"/>
              <p:cNvSpPr/>
              <p:nvPr/>
            </p:nvSpPr>
            <p:spPr>
              <a:xfrm>
                <a:off x="0" y="1529371"/>
                <a:ext cx="5743977" cy="3086100"/>
              </a:xfrm>
              <a:prstGeom prst="homePlate">
                <a:avLst>
                  <a:gd fmla="val 50000" name="adj"/>
                </a:avLst>
              </a:prstGeom>
              <a:solidFill>
                <a:srgbClr val="59595B"/>
              </a:solidFill>
              <a:ln cap="flat" cmpd="sng" w="25400">
                <a:solidFill>
                  <a:srgbClr val="59595B"/>
                </a:solidFill>
                <a:prstDash val="solid"/>
                <a:round/>
                <a:headEnd len="sm" w="sm" type="none"/>
                <a:tailEnd len="sm" w="sm" type="none"/>
              </a:ln>
              <a:effectLst>
                <a:outerShdw blurRad="50800" rotWithShape="0" algn="l" dist="38100">
                  <a:srgbClr val="000000">
                    <a:alpha val="2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94" name="Google Shape;94;p1"/>
              <p:cNvGrpSpPr/>
              <p:nvPr/>
            </p:nvGrpSpPr>
            <p:grpSpPr>
              <a:xfrm>
                <a:off x="-549060" y="986564"/>
                <a:ext cx="5083605" cy="1075928"/>
                <a:chOff x="-721912" y="1011603"/>
                <a:chExt cx="6684000" cy="1075928"/>
              </a:xfrm>
            </p:grpSpPr>
            <p:sp>
              <p:nvSpPr>
                <p:cNvPr id="95" name="Google Shape;95;p1"/>
                <p:cNvSpPr/>
                <p:nvPr/>
              </p:nvSpPr>
              <p:spPr>
                <a:xfrm>
                  <a:off x="-19391" y="1011603"/>
                  <a:ext cx="5278947" cy="1075928"/>
                </a:xfrm>
                <a:prstGeom prst="homePlate">
                  <a:avLst>
                    <a:gd fmla="val 50000" name="adj"/>
                  </a:avLst>
                </a:prstGeom>
                <a:solidFill>
                  <a:srgbClr val="00AAAD"/>
                </a:solidFill>
                <a:ln>
                  <a:noFill/>
                </a:ln>
                <a:effectLst>
                  <a:outerShdw blurRad="50800" rotWithShape="0" algn="l" dist="38100">
                    <a:srgbClr val="000000">
                      <a:alpha val="2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Times New Roman"/>
                    <a:ea typeface="Times New Roman"/>
                    <a:cs typeface="Times New Roman"/>
                    <a:sym typeface="Times New Roman"/>
                  </a:endParaRPr>
                </a:p>
              </p:txBody>
            </p:sp>
            <p:sp>
              <p:nvSpPr>
                <p:cNvPr id="96" name="Google Shape;96;p1"/>
                <p:cNvSpPr txBox="1"/>
                <p:nvPr/>
              </p:nvSpPr>
              <p:spPr>
                <a:xfrm>
                  <a:off x="-721912" y="1266819"/>
                  <a:ext cx="6684000" cy="811800"/>
                </a:xfrm>
                <a:prstGeom prst="rect">
                  <a:avLst/>
                </a:prstGeom>
                <a:noFill/>
                <a:ln>
                  <a:noFill/>
                </a:ln>
              </p:spPr>
              <p:txBody>
                <a:bodyPr anchorCtr="0" anchor="ctr" bIns="45700" lIns="91425" spcFirstLastPara="1" rIns="91425" wrap="square" tIns="45700">
                  <a:spAutoFit/>
                </a:bodyPr>
                <a:lstStyle/>
                <a:p>
                  <a:pPr indent="0" lvl="0" marL="0" rtl="0" algn="ctr">
                    <a:lnSpc>
                      <a:spcPct val="150000"/>
                    </a:lnSpc>
                    <a:spcBef>
                      <a:spcPts val="0"/>
                    </a:spcBef>
                    <a:spcAft>
                      <a:spcPts val="0"/>
                    </a:spcAft>
                    <a:buClr>
                      <a:schemeClr val="dk1"/>
                    </a:buClr>
                    <a:buSzPts val="1100"/>
                    <a:buFont typeface="Arial"/>
                    <a:buNone/>
                  </a:pPr>
                  <a:r>
                    <a:rPr b="1" lang="en-US" sz="1100">
                      <a:solidFill>
                        <a:schemeClr val="lt1"/>
                      </a:solidFill>
                      <a:latin typeface="Times New Roman"/>
                      <a:ea typeface="Times New Roman"/>
                      <a:cs typeface="Times New Roman"/>
                      <a:sym typeface="Times New Roman"/>
                    </a:rPr>
                    <a:t> GE19612 - PROFESSIONAL READINESS FOR INNOVATION,</a:t>
                  </a:r>
                  <a:endParaRPr b="1" sz="1100">
                    <a:solidFill>
                      <a:schemeClr val="lt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b="1" lang="en-US" sz="1100">
                      <a:solidFill>
                        <a:schemeClr val="lt1"/>
                      </a:solidFill>
                      <a:latin typeface="Times New Roman"/>
                      <a:ea typeface="Times New Roman"/>
                      <a:cs typeface="Times New Roman"/>
                      <a:sym typeface="Times New Roman"/>
                    </a:rPr>
                    <a:t>                        EMPLOYABILITY AND ENTREPRENEURSHIP</a:t>
                  </a:r>
                  <a:endParaRPr b="1" sz="1100">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t/>
                  </a:r>
                  <a:endParaRPr b="1" sz="1100">
                    <a:solidFill>
                      <a:schemeClr val="lt1"/>
                    </a:solidFill>
                    <a:latin typeface="Times New Roman"/>
                    <a:ea typeface="Times New Roman"/>
                    <a:cs typeface="Times New Roman"/>
                    <a:sym typeface="Times New Roman"/>
                  </a:endParaRPr>
                </a:p>
              </p:txBody>
            </p:sp>
          </p:grpSp>
          <p:sp>
            <p:nvSpPr>
              <p:cNvPr id="97" name="Google Shape;97;p1"/>
              <p:cNvSpPr txBox="1"/>
              <p:nvPr/>
            </p:nvSpPr>
            <p:spPr>
              <a:xfrm>
                <a:off x="-511149" y="2718259"/>
                <a:ext cx="6166500" cy="1461000"/>
              </a:xfrm>
              <a:prstGeom prst="rect">
                <a:avLst/>
              </a:prstGeom>
              <a:noFill/>
              <a:ln>
                <a:noFill/>
              </a:ln>
            </p:spPr>
            <p:txBody>
              <a:bodyPr anchorCtr="0" anchor="t" bIns="45700" lIns="91425" spcFirstLastPara="1" rIns="91425" wrap="square" tIns="45700">
                <a:spAutoFit/>
              </a:bodyPr>
              <a:lstStyle/>
              <a:p>
                <a:pPr indent="0" lvl="0" marL="0" rtl="0" algn="ctr">
                  <a:lnSpc>
                    <a:spcPct val="150000"/>
                  </a:lnSpc>
                  <a:spcBef>
                    <a:spcPts val="0"/>
                  </a:spcBef>
                  <a:spcAft>
                    <a:spcPts val="0"/>
                  </a:spcAft>
                  <a:buClr>
                    <a:schemeClr val="dk1"/>
                  </a:buClr>
                  <a:buSzPts val="1100"/>
                  <a:buFont typeface="Arial"/>
                  <a:buNone/>
                </a:pPr>
                <a:r>
                  <a:rPr b="1" lang="en-US" sz="2100">
                    <a:solidFill>
                      <a:schemeClr val="lt1"/>
                    </a:solidFill>
                    <a:latin typeface="Times New Roman"/>
                    <a:ea typeface="Times New Roman"/>
                    <a:cs typeface="Times New Roman"/>
                    <a:sym typeface="Times New Roman"/>
                  </a:rPr>
                  <a:t>URCAREER: AN AI ASSISTED CAREER GUIDANCE WEB APPLICATION</a:t>
                </a:r>
                <a:endParaRPr b="1" sz="2100">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4000"/>
                  <a:buFont typeface="Arial"/>
                  <a:buNone/>
                </a:pPr>
                <a:r>
                  <a:t/>
                </a:r>
                <a:endParaRPr b="1" sz="2100">
                  <a:solidFill>
                    <a:schemeClr val="lt1"/>
                  </a:solidFill>
                  <a:latin typeface="Times New Roman"/>
                  <a:ea typeface="Times New Roman"/>
                  <a:cs typeface="Times New Roman"/>
                  <a:sym typeface="Times New Roman"/>
                </a:endParaRPr>
              </a:p>
            </p:txBody>
          </p:sp>
          <p:sp>
            <p:nvSpPr>
              <p:cNvPr id="98" name="Google Shape;98;p1"/>
              <p:cNvSpPr/>
              <p:nvPr/>
            </p:nvSpPr>
            <p:spPr>
              <a:xfrm>
                <a:off x="4652237" y="1529372"/>
                <a:ext cx="1672363" cy="3086099"/>
              </a:xfrm>
              <a:custGeom>
                <a:rect b="b" l="l" r="r" t="t"/>
                <a:pathLst>
                  <a:path extrusionOk="0" h="3086099" w="1672363">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rotWithShape="0" algn="l" dist="38100">
                  <a:srgbClr val="000000">
                    <a:alpha val="2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pic>
        <p:nvPicPr>
          <p:cNvPr id="99" name="Google Shape;99;p1"/>
          <p:cNvPicPr preferRelativeResize="0"/>
          <p:nvPr/>
        </p:nvPicPr>
        <p:blipFill rotWithShape="1">
          <a:blip r:embed="rId4">
            <a:alphaModFix/>
          </a:blip>
          <a:srcRect b="0" l="0" r="0" t="0"/>
          <a:stretch/>
        </p:blipFill>
        <p:spPr>
          <a:xfrm>
            <a:off x="6063547" y="4425797"/>
            <a:ext cx="2500350" cy="2125300"/>
          </a:xfrm>
          <a:prstGeom prst="rect">
            <a:avLst/>
          </a:prstGeom>
          <a:noFill/>
          <a:ln>
            <a:noFill/>
          </a:ln>
        </p:spPr>
      </p:pic>
      <p:pic>
        <p:nvPicPr>
          <p:cNvPr id="100" name="Google Shape;100;p1"/>
          <p:cNvPicPr preferRelativeResize="0"/>
          <p:nvPr/>
        </p:nvPicPr>
        <p:blipFill rotWithShape="1">
          <a:blip r:embed="rId5">
            <a:alphaModFix/>
          </a:blip>
          <a:srcRect b="26579" l="0" r="0" t="30244"/>
          <a:stretch/>
        </p:blipFill>
        <p:spPr>
          <a:xfrm>
            <a:off x="6228000" y="1953900"/>
            <a:ext cx="2916010" cy="1475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8"/>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Architecture Diagram</a:t>
            </a:r>
            <a:endParaRPr>
              <a:latin typeface="Times New Roman"/>
              <a:ea typeface="Times New Roman"/>
              <a:cs typeface="Times New Roman"/>
              <a:sym typeface="Times New Roman"/>
            </a:endParaRPr>
          </a:p>
        </p:txBody>
      </p:sp>
      <p:sp>
        <p:nvSpPr>
          <p:cNvPr id="163" name="Google Shape;163;p8"/>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a:bodyPr>
          <a:lstStyle/>
          <a:p>
            <a:pPr indent="0" lvl="0" marL="342900" rtl="0" algn="l">
              <a:lnSpc>
                <a:spcPct val="114000"/>
              </a:lnSpc>
              <a:spcBef>
                <a:spcPts val="0"/>
              </a:spcBef>
              <a:spcAft>
                <a:spcPts val="0"/>
              </a:spcAft>
              <a:buSzPts val="2400"/>
              <a:buNone/>
            </a:pPr>
            <a:r>
              <a:t/>
            </a:r>
            <a:endParaRPr/>
          </a:p>
        </p:txBody>
      </p:sp>
      <p:pic>
        <p:nvPicPr>
          <p:cNvPr id="164" name="Google Shape;164;p8"/>
          <p:cNvPicPr preferRelativeResize="0"/>
          <p:nvPr/>
        </p:nvPicPr>
        <p:blipFill>
          <a:blip r:embed="rId3">
            <a:alphaModFix/>
          </a:blip>
          <a:stretch>
            <a:fillRect/>
          </a:stretch>
        </p:blipFill>
        <p:spPr>
          <a:xfrm>
            <a:off x="323000" y="990600"/>
            <a:ext cx="8498001" cy="5334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5"/>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SEQUENCE DIAGRAM</a:t>
            </a:r>
            <a:endParaRPr>
              <a:latin typeface="Times New Roman"/>
              <a:ea typeface="Times New Roman"/>
              <a:cs typeface="Times New Roman"/>
              <a:sym typeface="Times New Roman"/>
            </a:endParaRPr>
          </a:p>
        </p:txBody>
      </p:sp>
      <p:sp>
        <p:nvSpPr>
          <p:cNvPr id="171" name="Google Shape;171;p15"/>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SzPts val="2400"/>
              <a:buNone/>
            </a:pPr>
            <a:r>
              <a:t/>
            </a:r>
            <a:endParaRPr/>
          </a:p>
          <a:p>
            <a:pPr indent="0" lvl="0" marL="342900" rtl="0" algn="l">
              <a:lnSpc>
                <a:spcPct val="114000"/>
              </a:lnSpc>
              <a:spcBef>
                <a:spcPts val="480"/>
              </a:spcBef>
              <a:spcAft>
                <a:spcPts val="0"/>
              </a:spcAft>
              <a:buSzPts val="2400"/>
              <a:buNone/>
            </a:pPr>
            <a:r>
              <a:t/>
            </a:r>
            <a:endParaRPr/>
          </a:p>
        </p:txBody>
      </p:sp>
      <p:pic>
        <p:nvPicPr>
          <p:cNvPr id="172" name="Google Shape;172;p15"/>
          <p:cNvPicPr preferRelativeResize="0"/>
          <p:nvPr/>
        </p:nvPicPr>
        <p:blipFill>
          <a:blip r:embed="rId3">
            <a:alphaModFix/>
          </a:blip>
          <a:stretch>
            <a:fillRect/>
          </a:stretch>
        </p:blipFill>
        <p:spPr>
          <a:xfrm>
            <a:off x="408300" y="1028700"/>
            <a:ext cx="8545200" cy="5257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4"/>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Flow Diagram</a:t>
            </a:r>
            <a:endParaRPr>
              <a:latin typeface="Times New Roman"/>
              <a:ea typeface="Times New Roman"/>
              <a:cs typeface="Times New Roman"/>
              <a:sym typeface="Times New Roman"/>
            </a:endParaRPr>
          </a:p>
        </p:txBody>
      </p:sp>
      <p:sp>
        <p:nvSpPr>
          <p:cNvPr id="179" name="Google Shape;179;p14"/>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SzPts val="2400"/>
              <a:buNone/>
            </a:pPr>
            <a:r>
              <a:t/>
            </a:r>
            <a:endParaRPr/>
          </a:p>
          <a:p>
            <a:pPr indent="0" lvl="0" marL="342900" rtl="0" algn="l">
              <a:lnSpc>
                <a:spcPct val="114000"/>
              </a:lnSpc>
              <a:spcBef>
                <a:spcPts val="480"/>
              </a:spcBef>
              <a:spcAft>
                <a:spcPts val="0"/>
              </a:spcAft>
              <a:buSzPts val="2400"/>
              <a:buNone/>
            </a:pPr>
            <a:r>
              <a:t/>
            </a:r>
            <a:endParaRPr/>
          </a:p>
        </p:txBody>
      </p:sp>
      <p:pic>
        <p:nvPicPr>
          <p:cNvPr id="180" name="Google Shape;180;p14"/>
          <p:cNvPicPr preferRelativeResize="0"/>
          <p:nvPr/>
        </p:nvPicPr>
        <p:blipFill>
          <a:blip r:embed="rId3">
            <a:alphaModFix/>
          </a:blip>
          <a:stretch>
            <a:fillRect/>
          </a:stretch>
        </p:blipFill>
        <p:spPr>
          <a:xfrm>
            <a:off x="713675" y="914400"/>
            <a:ext cx="6312074" cy="5410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9"/>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Functional Description</a:t>
            </a:r>
            <a:endParaRPr>
              <a:latin typeface="Times New Roman"/>
              <a:ea typeface="Times New Roman"/>
              <a:cs typeface="Times New Roman"/>
              <a:sym typeface="Times New Roman"/>
            </a:endParaRPr>
          </a:p>
        </p:txBody>
      </p:sp>
      <p:sp>
        <p:nvSpPr>
          <p:cNvPr id="187" name="Google Shape;187;p9"/>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1500"/>
              </a:spcBef>
              <a:spcAft>
                <a:spcPts val="0"/>
              </a:spcAft>
              <a:buClr>
                <a:schemeClr val="dk1"/>
              </a:buClr>
              <a:buSzPts val="1100"/>
              <a:buFont typeface="Arial"/>
              <a:buNone/>
            </a:pPr>
            <a:r>
              <a:rPr b="1" lang="en-US" sz="1500">
                <a:solidFill>
                  <a:srgbClr val="0D0D0D"/>
                </a:solidFill>
                <a:latin typeface="Times New Roman"/>
                <a:ea typeface="Times New Roman"/>
                <a:cs typeface="Times New Roman"/>
                <a:sym typeface="Times New Roman"/>
              </a:rPr>
              <a:t>MODULES</a:t>
            </a:r>
            <a:endParaRPr b="1" sz="1500">
              <a:solidFill>
                <a:srgbClr val="0D0D0D"/>
              </a:solidFill>
              <a:latin typeface="Times New Roman"/>
              <a:ea typeface="Times New Roman"/>
              <a:cs typeface="Times New Roman"/>
              <a:sym typeface="Times New Roman"/>
            </a:endParaRPr>
          </a:p>
          <a:p>
            <a:pPr indent="0" lvl="0" marL="0" rtl="0" algn="just">
              <a:lnSpc>
                <a:spcPct val="150000"/>
              </a:lnSpc>
              <a:spcBef>
                <a:spcPts val="1500"/>
              </a:spcBef>
              <a:spcAft>
                <a:spcPts val="0"/>
              </a:spcAft>
              <a:buClr>
                <a:schemeClr val="dk1"/>
              </a:buClr>
              <a:buSzPts val="1100"/>
              <a:buFont typeface="Arial"/>
              <a:buNone/>
            </a:pPr>
            <a:r>
              <a:rPr b="1" lang="en-US" sz="1500">
                <a:solidFill>
                  <a:srgbClr val="0D0D0D"/>
                </a:solidFill>
                <a:latin typeface="Times New Roman"/>
                <a:ea typeface="Times New Roman"/>
                <a:cs typeface="Times New Roman"/>
                <a:sym typeface="Times New Roman"/>
              </a:rPr>
              <a:t>1.Resume Upload:</a:t>
            </a:r>
            <a:endParaRPr b="1" sz="1500">
              <a:solidFill>
                <a:srgbClr val="0D0D0D"/>
              </a:solidFill>
              <a:latin typeface="Times New Roman"/>
              <a:ea typeface="Times New Roman"/>
              <a:cs typeface="Times New Roman"/>
              <a:sym typeface="Times New Roman"/>
            </a:endParaRPr>
          </a:p>
          <a:p>
            <a:pPr indent="0" lvl="0" marL="0" rtl="0" algn="just">
              <a:lnSpc>
                <a:spcPct val="150000"/>
              </a:lnSpc>
              <a:spcBef>
                <a:spcPts val="1500"/>
              </a:spcBef>
              <a:spcAft>
                <a:spcPts val="0"/>
              </a:spcAft>
              <a:buClr>
                <a:schemeClr val="dk1"/>
              </a:buClr>
              <a:buSzPts val="1100"/>
              <a:buFont typeface="Arial"/>
              <a:buNone/>
            </a:pPr>
            <a:r>
              <a:rPr lang="en-US" sz="1500">
                <a:solidFill>
                  <a:srgbClr val="0D0D0D"/>
                </a:solidFill>
                <a:latin typeface="Times New Roman"/>
                <a:ea typeface="Times New Roman"/>
                <a:cs typeface="Times New Roman"/>
                <a:sym typeface="Times New Roman"/>
              </a:rPr>
              <a:t>The resume upload module facilitates the seamless uploading of resumes by users. It utilizes Flask APIs to handle file uploads, ensuring efficient transmission of resume data to the backend server. Uploaded resumes undergo preprocessing to extract textual content, which is then analyzed using natural language processing (NLP) techniques. Technologies like BeautifulSoup and NLTK are leveraged to parse and analyze resume content, extracting relevant keywords and skills for further processing.</a:t>
            </a:r>
            <a:endParaRPr sz="1500">
              <a:solidFill>
                <a:srgbClr val="0D0D0D"/>
              </a:solidFill>
              <a:latin typeface="Times New Roman"/>
              <a:ea typeface="Times New Roman"/>
              <a:cs typeface="Times New Roman"/>
              <a:sym typeface="Times New Roman"/>
            </a:endParaRPr>
          </a:p>
          <a:p>
            <a:pPr indent="0" lvl="0" marL="0" rtl="0" algn="just">
              <a:lnSpc>
                <a:spcPct val="150000"/>
              </a:lnSpc>
              <a:spcBef>
                <a:spcPts val="1500"/>
              </a:spcBef>
              <a:spcAft>
                <a:spcPts val="0"/>
              </a:spcAft>
              <a:buClr>
                <a:schemeClr val="dk1"/>
              </a:buClr>
              <a:buSzPts val="1100"/>
              <a:buFont typeface="Arial"/>
              <a:buNone/>
            </a:pPr>
            <a:r>
              <a:rPr b="1" lang="en-US" sz="1500">
                <a:solidFill>
                  <a:srgbClr val="0D0D0D"/>
                </a:solidFill>
                <a:latin typeface="Times New Roman"/>
                <a:ea typeface="Times New Roman"/>
                <a:cs typeface="Times New Roman"/>
                <a:sym typeface="Times New Roman"/>
              </a:rPr>
              <a:t>2.Resume Analysis:</a:t>
            </a:r>
            <a:endParaRPr b="1" sz="1500">
              <a:solidFill>
                <a:srgbClr val="0D0D0D"/>
              </a:solidFill>
              <a:latin typeface="Times New Roman"/>
              <a:ea typeface="Times New Roman"/>
              <a:cs typeface="Times New Roman"/>
              <a:sym typeface="Times New Roman"/>
            </a:endParaRPr>
          </a:p>
          <a:p>
            <a:pPr indent="0" lvl="0" marL="0" rtl="0" algn="just">
              <a:lnSpc>
                <a:spcPct val="150000"/>
              </a:lnSpc>
              <a:spcBef>
                <a:spcPts val="1500"/>
              </a:spcBef>
              <a:spcAft>
                <a:spcPts val="0"/>
              </a:spcAft>
              <a:buClr>
                <a:schemeClr val="dk1"/>
              </a:buClr>
              <a:buSzPts val="1100"/>
              <a:buFont typeface="Arial"/>
              <a:buNone/>
            </a:pPr>
            <a:r>
              <a:rPr lang="en-US" sz="1500">
                <a:solidFill>
                  <a:srgbClr val="0D0D0D"/>
                </a:solidFill>
                <a:latin typeface="Times New Roman"/>
                <a:ea typeface="Times New Roman"/>
                <a:cs typeface="Times New Roman"/>
                <a:sym typeface="Times New Roman"/>
              </a:rPr>
              <a:t>In the resume analysis module, advanced NLP algorithms are employed to extract valuable insights from user-uploaded resumes. Extracted keywords and skills are weighted based on their frequency and relevance to the user's career objectives. These weighted keywords are stored in a MongoDB database for subsequent analysis and recommendation generation. The backend utilizes Flask APIs to handle resume processing and database interactions, ensuring efficient and scalable analysis of resume data.</a:t>
            </a:r>
            <a:endParaRPr sz="1500">
              <a:solidFill>
                <a:srgbClr val="0D0D0D"/>
              </a:solidFill>
              <a:latin typeface="Times New Roman"/>
              <a:ea typeface="Times New Roman"/>
              <a:cs typeface="Times New Roman"/>
              <a:sym typeface="Times New Roman"/>
            </a:endParaRPr>
          </a:p>
          <a:p>
            <a:pPr indent="0" lvl="0" marL="0" rtl="0" algn="just">
              <a:lnSpc>
                <a:spcPct val="150000"/>
              </a:lnSpc>
              <a:spcBef>
                <a:spcPts val="1500"/>
              </a:spcBef>
              <a:spcAft>
                <a:spcPts val="0"/>
              </a:spcAft>
              <a:buClr>
                <a:schemeClr val="dk1"/>
              </a:buClr>
              <a:buSzPts val="1100"/>
              <a:buFont typeface="Arial"/>
              <a:buNone/>
            </a:pPr>
            <a:r>
              <a:t/>
            </a:r>
            <a:endParaRPr b="1" sz="15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2dca04feed9_0_46"/>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Functional Description</a:t>
            </a:r>
            <a:endParaRPr>
              <a:latin typeface="Times New Roman"/>
              <a:ea typeface="Times New Roman"/>
              <a:cs typeface="Times New Roman"/>
              <a:sym typeface="Times New Roman"/>
            </a:endParaRPr>
          </a:p>
        </p:txBody>
      </p:sp>
      <p:sp>
        <p:nvSpPr>
          <p:cNvPr id="194" name="Google Shape;194;g2dca04feed9_0_46"/>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b="1" lang="en-US" sz="1700">
                <a:solidFill>
                  <a:srgbClr val="0D0D0D"/>
                </a:solidFill>
                <a:latin typeface="Times New Roman"/>
                <a:ea typeface="Times New Roman"/>
                <a:cs typeface="Times New Roman"/>
                <a:sym typeface="Times New Roman"/>
              </a:rPr>
              <a:t>3.Skill Assessment:</a:t>
            </a:r>
            <a:endParaRPr b="1" sz="1700">
              <a:solidFill>
                <a:srgbClr val="0D0D0D"/>
              </a:solidFill>
              <a:latin typeface="Times New Roman"/>
              <a:ea typeface="Times New Roman"/>
              <a:cs typeface="Times New Roman"/>
              <a:sym typeface="Times New Roman"/>
            </a:endParaRPr>
          </a:p>
          <a:p>
            <a:pPr indent="0" lvl="0" marL="0" rtl="0" algn="just">
              <a:lnSpc>
                <a:spcPct val="150000"/>
              </a:lnSpc>
              <a:spcBef>
                <a:spcPts val="1500"/>
              </a:spcBef>
              <a:spcAft>
                <a:spcPts val="0"/>
              </a:spcAft>
              <a:buClr>
                <a:schemeClr val="dk1"/>
              </a:buClr>
              <a:buSzPts val="1100"/>
              <a:buFont typeface="Arial"/>
              <a:buNone/>
            </a:pPr>
            <a:r>
              <a:rPr lang="en-US" sz="1700">
                <a:solidFill>
                  <a:srgbClr val="0D0D0D"/>
                </a:solidFill>
                <a:latin typeface="Times New Roman"/>
                <a:ea typeface="Times New Roman"/>
                <a:cs typeface="Times New Roman"/>
                <a:sym typeface="Times New Roman"/>
              </a:rPr>
              <a:t>The skill assessment module enables users to assess their proficiency levels in various domains relevant to their career aspirations. Leveraging insights from resume analysis, the backend dynamically generates personalized assessment questions tailored to the user's skills and experiences. Flask APIs handle assessment requests and process user responses, calculating proficiency scores based on predefined criteria. Adaptive algorithms adjust assessment difficulty levels based on user performance, providing a customized evaluation experience.</a:t>
            </a:r>
            <a:endParaRPr sz="1700">
              <a:solidFill>
                <a:srgbClr val="0D0D0D"/>
              </a:solidFill>
              <a:latin typeface="Times New Roman"/>
              <a:ea typeface="Times New Roman"/>
              <a:cs typeface="Times New Roman"/>
              <a:sym typeface="Times New Roman"/>
            </a:endParaRPr>
          </a:p>
          <a:p>
            <a:pPr indent="0" lvl="0" marL="0" rtl="0" algn="just">
              <a:lnSpc>
                <a:spcPct val="150000"/>
              </a:lnSpc>
              <a:spcBef>
                <a:spcPts val="1500"/>
              </a:spcBef>
              <a:spcAft>
                <a:spcPts val="0"/>
              </a:spcAft>
              <a:buClr>
                <a:schemeClr val="dk1"/>
              </a:buClr>
              <a:buSzPts val="1100"/>
              <a:buFont typeface="Arial"/>
              <a:buNone/>
            </a:pPr>
            <a:r>
              <a:rPr b="1" lang="en-US" sz="1700">
                <a:solidFill>
                  <a:srgbClr val="0D0D0D"/>
                </a:solidFill>
                <a:latin typeface="Times New Roman"/>
                <a:ea typeface="Times New Roman"/>
                <a:cs typeface="Times New Roman"/>
                <a:sym typeface="Times New Roman"/>
              </a:rPr>
              <a:t>4. Proficiency Evaluation:</a:t>
            </a:r>
            <a:endParaRPr b="1" sz="1700">
              <a:solidFill>
                <a:srgbClr val="0D0D0D"/>
              </a:solidFill>
              <a:latin typeface="Times New Roman"/>
              <a:ea typeface="Times New Roman"/>
              <a:cs typeface="Times New Roman"/>
              <a:sym typeface="Times New Roman"/>
            </a:endParaRPr>
          </a:p>
          <a:p>
            <a:pPr indent="0" lvl="0" marL="0" rtl="0" algn="just">
              <a:lnSpc>
                <a:spcPct val="150000"/>
              </a:lnSpc>
              <a:spcBef>
                <a:spcPts val="1500"/>
              </a:spcBef>
              <a:spcAft>
                <a:spcPts val="1500"/>
              </a:spcAft>
              <a:buClr>
                <a:schemeClr val="dk1"/>
              </a:buClr>
              <a:buSzPts val="1100"/>
              <a:buFont typeface="Arial"/>
              <a:buNone/>
            </a:pPr>
            <a:r>
              <a:rPr lang="en-US" sz="1700">
                <a:solidFill>
                  <a:srgbClr val="0D0D0D"/>
                </a:solidFill>
                <a:latin typeface="Times New Roman"/>
                <a:ea typeface="Times New Roman"/>
                <a:cs typeface="Times New Roman"/>
                <a:sym typeface="Times New Roman"/>
              </a:rPr>
              <a:t>The proficiency evaluation module evaluates user responses from skill assessments to determine proficiency levels in different domains. User scores and assessment results are stored in the MongoDB database for future reference and analysis. Advanced algorithms adapt assessment difficulty levels based on user performance, ensuring accurate proficiency evaluation. </a:t>
            </a:r>
            <a:endParaRPr b="1" sz="1700">
              <a:solidFill>
                <a:srgbClr val="0D0D0D"/>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2dca04feed9_0_52"/>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Functional Description</a:t>
            </a:r>
            <a:endParaRPr>
              <a:latin typeface="Times New Roman"/>
              <a:ea typeface="Times New Roman"/>
              <a:cs typeface="Times New Roman"/>
              <a:sym typeface="Times New Roman"/>
            </a:endParaRPr>
          </a:p>
        </p:txBody>
      </p:sp>
      <p:sp>
        <p:nvSpPr>
          <p:cNvPr id="201" name="Google Shape;201;g2dca04feed9_0_52"/>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b="1" lang="en-US" sz="1500">
                <a:solidFill>
                  <a:srgbClr val="0D0D0D"/>
                </a:solidFill>
                <a:latin typeface="Times New Roman"/>
                <a:ea typeface="Times New Roman"/>
                <a:cs typeface="Times New Roman"/>
                <a:sym typeface="Times New Roman"/>
              </a:rPr>
              <a:t>5.Job Recommendation:</a:t>
            </a:r>
            <a:endParaRPr b="1" sz="1500">
              <a:solidFill>
                <a:srgbClr val="0D0D0D"/>
              </a:solidFill>
              <a:latin typeface="Times New Roman"/>
              <a:ea typeface="Times New Roman"/>
              <a:cs typeface="Times New Roman"/>
              <a:sym typeface="Times New Roman"/>
            </a:endParaRPr>
          </a:p>
          <a:p>
            <a:pPr indent="0" lvl="0" marL="0" rtl="0" algn="just">
              <a:lnSpc>
                <a:spcPct val="150000"/>
              </a:lnSpc>
              <a:spcBef>
                <a:spcPts val="1500"/>
              </a:spcBef>
              <a:spcAft>
                <a:spcPts val="0"/>
              </a:spcAft>
              <a:buClr>
                <a:schemeClr val="dk1"/>
              </a:buClr>
              <a:buSzPts val="1100"/>
              <a:buFont typeface="Arial"/>
              <a:buNone/>
            </a:pPr>
            <a:r>
              <a:rPr lang="en-US" sz="1500">
                <a:solidFill>
                  <a:srgbClr val="0D0D0D"/>
                </a:solidFill>
                <a:latin typeface="Times New Roman"/>
                <a:ea typeface="Times New Roman"/>
                <a:cs typeface="Times New Roman"/>
                <a:sym typeface="Times New Roman"/>
              </a:rPr>
              <a:t>The job recommendation module utilizes machine learning algorithms to provide personalized job recommendations aligned with users' skills and career objectives. Analyzing user profiles and resume data, the backend identifies relevant job opportunities from a vast database of job listings. Recommendation algorithms such as content-based filtering is used to consider user preferences, historical job interactions, and industry trends to generate tailored job suggestions. These recommendations are presented to users through the frontend interface, enabling them to explore detailed job descriptions and apply for positions directly.</a:t>
            </a:r>
            <a:endParaRPr sz="1500">
              <a:solidFill>
                <a:srgbClr val="0D0D0D"/>
              </a:solidFill>
              <a:latin typeface="Times New Roman"/>
              <a:ea typeface="Times New Roman"/>
              <a:cs typeface="Times New Roman"/>
              <a:sym typeface="Times New Roman"/>
            </a:endParaRPr>
          </a:p>
          <a:p>
            <a:pPr indent="0" lvl="0" marL="0" rtl="0" algn="just">
              <a:lnSpc>
                <a:spcPct val="150000"/>
              </a:lnSpc>
              <a:spcBef>
                <a:spcPts val="1500"/>
              </a:spcBef>
              <a:spcAft>
                <a:spcPts val="0"/>
              </a:spcAft>
              <a:buClr>
                <a:schemeClr val="dk1"/>
              </a:buClr>
              <a:buSzPts val="1100"/>
              <a:buFont typeface="Arial"/>
              <a:buNone/>
            </a:pPr>
            <a:r>
              <a:rPr b="1" lang="en-US" sz="1500">
                <a:solidFill>
                  <a:srgbClr val="0D0D0D"/>
                </a:solidFill>
                <a:latin typeface="Times New Roman"/>
                <a:ea typeface="Times New Roman"/>
                <a:cs typeface="Times New Roman"/>
                <a:sym typeface="Times New Roman"/>
              </a:rPr>
              <a:t>6. Job Matching:</a:t>
            </a:r>
            <a:endParaRPr b="1" sz="1500">
              <a:solidFill>
                <a:srgbClr val="0D0D0D"/>
              </a:solidFill>
              <a:latin typeface="Times New Roman"/>
              <a:ea typeface="Times New Roman"/>
              <a:cs typeface="Times New Roman"/>
              <a:sym typeface="Times New Roman"/>
            </a:endParaRPr>
          </a:p>
          <a:p>
            <a:pPr indent="0" lvl="0" marL="0" rtl="0" algn="just">
              <a:lnSpc>
                <a:spcPct val="150000"/>
              </a:lnSpc>
              <a:spcBef>
                <a:spcPts val="1500"/>
              </a:spcBef>
              <a:spcAft>
                <a:spcPts val="0"/>
              </a:spcAft>
              <a:buClr>
                <a:schemeClr val="dk1"/>
              </a:buClr>
              <a:buSzPts val="1100"/>
              <a:buFont typeface="Arial"/>
              <a:buNone/>
            </a:pPr>
            <a:r>
              <a:rPr lang="en-US" sz="1500">
                <a:solidFill>
                  <a:srgbClr val="0D0D0D"/>
                </a:solidFill>
                <a:latin typeface="Times New Roman"/>
                <a:ea typeface="Times New Roman"/>
                <a:cs typeface="Times New Roman"/>
                <a:sym typeface="Times New Roman"/>
              </a:rPr>
              <a:t>The job matching module evaluates user qualifications against job requirements to ensure optimal alignment between users and job opportunities. Leveraging recommendation algorithms and user profile data, the backend assesses the suitability of job listings for individual users. Job matching algorithms consider factors such as skills, experience, location, and industry preferences to identify the most relevant job matches. Seamless integration with frontend components and backend services enables users to make informed decisions about their career paths, enhancing user engagement and satisfaction.</a:t>
            </a:r>
            <a:endParaRPr sz="1500">
              <a:solidFill>
                <a:srgbClr val="0D0D0D"/>
              </a:solidFill>
              <a:latin typeface="Times New Roman"/>
              <a:ea typeface="Times New Roman"/>
              <a:cs typeface="Times New Roman"/>
              <a:sym typeface="Times New Roman"/>
            </a:endParaRPr>
          </a:p>
          <a:p>
            <a:pPr indent="0" lvl="0" marL="0" rtl="0" algn="just">
              <a:lnSpc>
                <a:spcPct val="150000"/>
              </a:lnSpc>
              <a:spcBef>
                <a:spcPts val="1500"/>
              </a:spcBef>
              <a:spcAft>
                <a:spcPts val="1500"/>
              </a:spcAft>
              <a:buClr>
                <a:schemeClr val="dk1"/>
              </a:buClr>
              <a:buSzPts val="1100"/>
              <a:buFont typeface="Arial"/>
              <a:buNone/>
            </a:pPr>
            <a:r>
              <a:t/>
            </a:r>
            <a:endParaRPr b="1" sz="1500">
              <a:solidFill>
                <a:srgbClr val="0D0D0D"/>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dca04feed9_0_58"/>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Sample coding</a:t>
            </a:r>
            <a:endParaRPr>
              <a:latin typeface="Times New Roman"/>
              <a:ea typeface="Times New Roman"/>
              <a:cs typeface="Times New Roman"/>
              <a:sym typeface="Times New Roman"/>
            </a:endParaRPr>
          </a:p>
        </p:txBody>
      </p:sp>
      <p:sp>
        <p:nvSpPr>
          <p:cNvPr id="208" name="Google Shape;208;g2dca04feed9_0_58"/>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b="1" lang="en-US" sz="1200">
                <a:latin typeface="Times New Roman"/>
                <a:ea typeface="Times New Roman"/>
                <a:cs typeface="Times New Roman"/>
                <a:sym typeface="Times New Roman"/>
              </a:rPr>
              <a:t>urcareerapp.py</a:t>
            </a:r>
            <a:endParaRPr b="1"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from flask import Flask, redirect, render_template, request, jsonify, url_for</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from flask_pymongo import PyMongo</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import openai</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import nltk</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from nltk.corpus import stopwords</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from nltk.tokenize import word_tokenize</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import fitz</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from docx import Document  # python-docx for DOCX files</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import os</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app = Flask(__name__, template_folder='templates', static_folder='static')</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app.config["MONGO_URI"] = "mongodb://localhost:27017/urcareer"</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app.config['UPLOAD_FOLDER'] = 'uploads'  # Folder to store uploaded files</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mongo = PyMongo(app)</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collection = mongo.db.resume</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nltk.download('punkt')</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nltk.download('stopwords')</a:t>
            </a:r>
            <a:endParaRPr sz="1200">
              <a:latin typeface="Times New Roman"/>
              <a:ea typeface="Times New Roman"/>
              <a:cs typeface="Times New Roman"/>
              <a:sym typeface="Times New Roman"/>
            </a:endParaRPr>
          </a:p>
          <a:p>
            <a:pPr indent="0" lvl="0" marL="0" rtl="0" algn="just">
              <a:lnSpc>
                <a:spcPct val="150000"/>
              </a:lnSpc>
              <a:spcBef>
                <a:spcPts val="1500"/>
              </a:spcBef>
              <a:spcAft>
                <a:spcPts val="1500"/>
              </a:spcAft>
              <a:buClr>
                <a:schemeClr val="dk1"/>
              </a:buClr>
              <a:buSzPts val="1100"/>
              <a:buFont typeface="Arial"/>
              <a:buNone/>
            </a:pPr>
            <a:r>
              <a:t/>
            </a:r>
            <a:endParaRPr b="1" sz="1000">
              <a:solidFill>
                <a:srgbClr val="0D0D0D"/>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2dca04feed9_0_66"/>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Sample coding</a:t>
            </a:r>
            <a:endParaRPr>
              <a:latin typeface="Times New Roman"/>
              <a:ea typeface="Times New Roman"/>
              <a:cs typeface="Times New Roman"/>
              <a:sym typeface="Times New Roman"/>
            </a:endParaRPr>
          </a:p>
        </p:txBody>
      </p:sp>
      <p:sp>
        <p:nvSpPr>
          <p:cNvPr id="215" name="Google Shape;215;g2dca04feed9_0_66"/>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b="1" lang="en-US" sz="1300">
                <a:latin typeface="Times New Roman"/>
                <a:ea typeface="Times New Roman"/>
                <a:cs typeface="Times New Roman"/>
                <a:sym typeface="Times New Roman"/>
              </a:rPr>
              <a:t>urcareerapp.ipynb</a:t>
            </a:r>
            <a:endParaRPr b="1" sz="13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def get_collaborative_recommendations(user_id, user_similarity, top_n=3):</a:t>
            </a:r>
            <a:endParaRPr sz="13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    similar_users = list(enumerate(user_similarity[user_id]))</a:t>
            </a:r>
            <a:endParaRPr sz="13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    similar_users = sorted(similar_users, key=lambda x: x[1], reverse=True)[1:top_n+1]</a:t>
            </a:r>
            <a:endParaRPr sz="13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    recommended_jobs = set()</a:t>
            </a:r>
            <a:endParaRPr sz="13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    for user, score in similar_users:</a:t>
            </a:r>
            <a:endParaRPr sz="13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        user_jobs = set(interaction_df[interaction_df['Resume_ID'] == user]['Job_ID'])</a:t>
            </a:r>
            <a:endParaRPr sz="13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        recommended_jobs = recommended_jobs.union(user_jobs)</a:t>
            </a:r>
            <a:endParaRPr sz="13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    return recommended_jobs</a:t>
            </a:r>
            <a:endParaRPr sz="13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sz="13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sz="13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def get_content_based_recommendations(resume_id, cosine_similarities, top_n=3):</a:t>
            </a:r>
            <a:endParaRPr sz="13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    sim_scores = list(enumerate(cosine_similarities[resume_id]))</a:t>
            </a:r>
            <a:endParaRPr sz="13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    sim_scores = sorted(sim_scores, key=lambda x: x[1], reverse=True)[:top_n]</a:t>
            </a:r>
            <a:endParaRPr sz="13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    recommended_jobs = [job[0] for job in sim_scores]</a:t>
            </a:r>
            <a:endParaRPr sz="13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    return recommended_jobs</a:t>
            </a:r>
            <a:endParaRPr sz="13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content_recommendations = get_content_based_recommendations(0, cosine_similarities)</a:t>
            </a:r>
            <a:endParaRPr sz="13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print("Content-Based Filtering Recommendations for Resume 0:", content_recommendations)</a:t>
            </a:r>
            <a:endParaRPr sz="1300">
              <a:latin typeface="Times New Roman"/>
              <a:ea typeface="Times New Roman"/>
              <a:cs typeface="Times New Roman"/>
              <a:sym typeface="Times New Roman"/>
            </a:endParaRPr>
          </a:p>
          <a:p>
            <a:pPr indent="0" lvl="0" marL="0" rtl="0" algn="just">
              <a:lnSpc>
                <a:spcPct val="150000"/>
              </a:lnSpc>
              <a:spcBef>
                <a:spcPts val="1500"/>
              </a:spcBef>
              <a:spcAft>
                <a:spcPts val="1500"/>
              </a:spcAft>
              <a:buClr>
                <a:schemeClr val="dk1"/>
              </a:buClr>
              <a:buSzPts val="1100"/>
              <a:buFont typeface="Arial"/>
              <a:buNone/>
            </a:pPr>
            <a:r>
              <a:t/>
            </a:r>
            <a:endParaRPr b="1" sz="1300">
              <a:solidFill>
                <a:srgbClr val="0D0D0D"/>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2dca04feed9_0_72"/>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Outputs</a:t>
            </a:r>
            <a:r>
              <a:rPr lang="en-US">
                <a:latin typeface="Times New Roman"/>
                <a:ea typeface="Times New Roman"/>
                <a:cs typeface="Times New Roman"/>
                <a:sym typeface="Times New Roman"/>
              </a:rPr>
              <a:t> and Final Results</a:t>
            </a:r>
            <a:endParaRPr>
              <a:latin typeface="Times New Roman"/>
              <a:ea typeface="Times New Roman"/>
              <a:cs typeface="Times New Roman"/>
              <a:sym typeface="Times New Roman"/>
            </a:endParaRPr>
          </a:p>
        </p:txBody>
      </p:sp>
      <p:sp>
        <p:nvSpPr>
          <p:cNvPr id="222" name="Google Shape;222;g2dca04feed9_0_72"/>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b="1" lang="en-US" sz="1400">
                <a:latin typeface="Times New Roman"/>
                <a:ea typeface="Times New Roman"/>
                <a:cs typeface="Times New Roman"/>
                <a:sym typeface="Times New Roman"/>
              </a:rPr>
              <a:t>urcareer Front-end:</a:t>
            </a:r>
            <a:r>
              <a:rPr lang="en-US" sz="1400">
                <a:latin typeface="Times New Roman"/>
                <a:ea typeface="Times New Roman"/>
                <a:cs typeface="Times New Roman"/>
                <a:sym typeface="Times New Roman"/>
              </a:rPr>
              <a:t>Uploading resume in the urcareer site</a:t>
            </a:r>
            <a:endParaRPr sz="14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b="1" sz="1400">
              <a:latin typeface="Times New Roman"/>
              <a:ea typeface="Times New Roman"/>
              <a:cs typeface="Times New Roman"/>
              <a:sym typeface="Times New Roman"/>
            </a:endParaRPr>
          </a:p>
        </p:txBody>
      </p:sp>
      <p:pic>
        <p:nvPicPr>
          <p:cNvPr id="223" name="Google Shape;223;g2dca04feed9_0_72"/>
          <p:cNvPicPr preferRelativeResize="0"/>
          <p:nvPr/>
        </p:nvPicPr>
        <p:blipFill>
          <a:blip r:embed="rId3">
            <a:alphaModFix/>
          </a:blip>
          <a:stretch>
            <a:fillRect/>
          </a:stretch>
        </p:blipFill>
        <p:spPr>
          <a:xfrm>
            <a:off x="886500" y="1490200"/>
            <a:ext cx="7569175" cy="4262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2dca04feed9_0_92"/>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Outputs and Final Results</a:t>
            </a:r>
            <a:endParaRPr>
              <a:latin typeface="Times New Roman"/>
              <a:ea typeface="Times New Roman"/>
              <a:cs typeface="Times New Roman"/>
              <a:sym typeface="Times New Roman"/>
            </a:endParaRPr>
          </a:p>
        </p:txBody>
      </p:sp>
      <p:sp>
        <p:nvSpPr>
          <p:cNvPr id="230" name="Google Shape;230;g2dca04feed9_0_92"/>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b="1" lang="en-US" sz="1400">
                <a:latin typeface="Times New Roman"/>
                <a:ea typeface="Times New Roman"/>
                <a:cs typeface="Times New Roman"/>
                <a:sym typeface="Times New Roman"/>
              </a:rPr>
              <a:t>urcareer Front-end:</a:t>
            </a:r>
            <a:r>
              <a:rPr lang="en-US" sz="1400">
                <a:latin typeface="Times New Roman"/>
                <a:ea typeface="Times New Roman"/>
                <a:cs typeface="Times New Roman"/>
                <a:sym typeface="Times New Roman"/>
              </a:rPr>
              <a:t>Uploading resume in the urcareer site</a:t>
            </a:r>
            <a:endParaRPr sz="14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b="1" sz="1400">
              <a:latin typeface="Times New Roman"/>
              <a:ea typeface="Times New Roman"/>
              <a:cs typeface="Times New Roman"/>
              <a:sym typeface="Times New Roman"/>
            </a:endParaRPr>
          </a:p>
        </p:txBody>
      </p:sp>
      <p:pic>
        <p:nvPicPr>
          <p:cNvPr id="231" name="Google Shape;231;g2dca04feed9_0_92"/>
          <p:cNvPicPr preferRelativeResize="0"/>
          <p:nvPr/>
        </p:nvPicPr>
        <p:blipFill>
          <a:blip r:embed="rId3">
            <a:alphaModFix/>
          </a:blip>
          <a:stretch>
            <a:fillRect/>
          </a:stretch>
        </p:blipFill>
        <p:spPr>
          <a:xfrm>
            <a:off x="273150" y="1412075"/>
            <a:ext cx="8762999" cy="49346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Abstract</a:t>
            </a:r>
            <a:endParaRPr>
              <a:latin typeface="Times New Roman"/>
              <a:ea typeface="Times New Roman"/>
              <a:cs typeface="Times New Roman"/>
              <a:sym typeface="Times New Roman"/>
            </a:endParaRPr>
          </a:p>
        </p:txBody>
      </p:sp>
      <p:sp>
        <p:nvSpPr>
          <p:cNvPr id="107" name="Google Shape;107;p2"/>
          <p:cNvSpPr txBox="1"/>
          <p:nvPr>
            <p:ph idx="1" type="body"/>
          </p:nvPr>
        </p:nvSpPr>
        <p:spPr>
          <a:xfrm>
            <a:off x="190500" y="990600"/>
            <a:ext cx="8953500" cy="5576100"/>
          </a:xfrm>
          <a:prstGeom prst="rect">
            <a:avLst/>
          </a:prstGeom>
          <a:noFill/>
          <a:ln>
            <a:noFill/>
          </a:ln>
        </p:spPr>
        <p:txBody>
          <a:bodyPr anchorCtr="0" anchor="t" bIns="45700" lIns="91425" spcFirstLastPara="1" rIns="91425" wrap="square" tIns="45700">
            <a:noAutofit/>
          </a:bodyPr>
          <a:lstStyle/>
          <a:p>
            <a:pPr indent="0" lvl="0" marL="0" rtl="0" algn="just">
              <a:lnSpc>
                <a:spcPct val="175000"/>
              </a:lnSpc>
              <a:spcBef>
                <a:spcPts val="1500"/>
              </a:spcBef>
              <a:spcAft>
                <a:spcPts val="1500"/>
              </a:spcAft>
              <a:buClr>
                <a:schemeClr val="dk1"/>
              </a:buClr>
              <a:buSzPts val="1100"/>
              <a:buFont typeface="Arial"/>
              <a:buNone/>
            </a:pPr>
            <a:r>
              <a:rPr lang="en-US" sz="1700">
                <a:latin typeface="Times New Roman"/>
                <a:ea typeface="Times New Roman"/>
                <a:cs typeface="Times New Roman"/>
                <a:sym typeface="Times New Roman"/>
              </a:rPr>
              <a:t>The "urcareer" project aims to revolutionize career guidance and job recommendation by leveraging advanced technology. It introduces a comprehensive web application that assists individuals in finding suitable career paths and job opportunities based on their skills and experiences. Through the seamless integration of cutting-edge technologies such as natural language processing (NLP), machine learning (ML), and cloud-based APIs, "urcareer" offers an innovative solution to the challenges of traditional career counseling methods.The core functionality of the application begins with users uploading their resumes, which are then analyzed using NLP techniques to extract relevant keywords and skills. these keywords are assigned weightage based on their importance, providing a more accurate representation of the user's expertise. Subsequently, the system generates personalized assessment questions using OpenAI's language model, tailored to evaluate the user's proficiency in various domains.Upon completing the assessment, users receive detailed feedback on their performance, including scores and recommendations for further career development. </a:t>
            </a:r>
            <a:endParaRPr sz="17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2dca04feed9_0_111"/>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Outputs and Final Results</a:t>
            </a:r>
            <a:endParaRPr>
              <a:latin typeface="Times New Roman"/>
              <a:ea typeface="Times New Roman"/>
              <a:cs typeface="Times New Roman"/>
              <a:sym typeface="Times New Roman"/>
            </a:endParaRPr>
          </a:p>
        </p:txBody>
      </p:sp>
      <p:sp>
        <p:nvSpPr>
          <p:cNvPr id="238" name="Google Shape;238;g2dca04feed9_0_111"/>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b="1" lang="en-US" sz="1400">
                <a:latin typeface="Times New Roman"/>
                <a:ea typeface="Times New Roman"/>
                <a:cs typeface="Times New Roman"/>
                <a:sym typeface="Times New Roman"/>
              </a:rPr>
              <a:t>urcareer Front-end:</a:t>
            </a:r>
            <a:r>
              <a:rPr lang="en-US" sz="1400">
                <a:latin typeface="Times New Roman"/>
                <a:ea typeface="Times New Roman"/>
                <a:cs typeface="Times New Roman"/>
                <a:sym typeface="Times New Roman"/>
              </a:rPr>
              <a:t>Uploading resume in the urcareer site</a:t>
            </a:r>
            <a:endParaRPr sz="14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b="1" sz="1400">
              <a:latin typeface="Times New Roman"/>
              <a:ea typeface="Times New Roman"/>
              <a:cs typeface="Times New Roman"/>
              <a:sym typeface="Times New Roman"/>
            </a:endParaRPr>
          </a:p>
        </p:txBody>
      </p:sp>
      <p:pic>
        <p:nvPicPr>
          <p:cNvPr id="239" name="Google Shape;239;g2dca04feed9_0_111"/>
          <p:cNvPicPr preferRelativeResize="0"/>
          <p:nvPr/>
        </p:nvPicPr>
        <p:blipFill>
          <a:blip r:embed="rId3">
            <a:alphaModFix/>
          </a:blip>
          <a:stretch>
            <a:fillRect/>
          </a:stretch>
        </p:blipFill>
        <p:spPr>
          <a:xfrm>
            <a:off x="292275" y="1420225"/>
            <a:ext cx="8414599" cy="4738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2dca04feed9_0_103"/>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Outputs and Final Results</a:t>
            </a:r>
            <a:endParaRPr>
              <a:latin typeface="Times New Roman"/>
              <a:ea typeface="Times New Roman"/>
              <a:cs typeface="Times New Roman"/>
              <a:sym typeface="Times New Roman"/>
            </a:endParaRPr>
          </a:p>
        </p:txBody>
      </p:sp>
      <p:sp>
        <p:nvSpPr>
          <p:cNvPr id="246" name="Google Shape;246;g2dca04feed9_0_103"/>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b="1" lang="en-US" sz="1600">
                <a:latin typeface="Times New Roman"/>
                <a:ea typeface="Times New Roman"/>
                <a:cs typeface="Times New Roman"/>
                <a:sym typeface="Times New Roman"/>
              </a:rPr>
              <a:t>Sample Resume:</a:t>
            </a:r>
            <a:endParaRPr sz="16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b="1" sz="1400">
              <a:latin typeface="Times New Roman"/>
              <a:ea typeface="Times New Roman"/>
              <a:cs typeface="Times New Roman"/>
              <a:sym typeface="Times New Roman"/>
            </a:endParaRPr>
          </a:p>
        </p:txBody>
      </p:sp>
      <p:pic>
        <p:nvPicPr>
          <p:cNvPr id="247" name="Google Shape;247;g2dca04feed9_0_103"/>
          <p:cNvPicPr preferRelativeResize="0"/>
          <p:nvPr/>
        </p:nvPicPr>
        <p:blipFill>
          <a:blip r:embed="rId3">
            <a:alphaModFix/>
          </a:blip>
          <a:stretch>
            <a:fillRect/>
          </a:stretch>
        </p:blipFill>
        <p:spPr>
          <a:xfrm>
            <a:off x="1010187" y="1279850"/>
            <a:ext cx="7123624" cy="5183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2dca04feed9_0_124"/>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Outputs and Final Results</a:t>
            </a:r>
            <a:endParaRPr>
              <a:latin typeface="Times New Roman"/>
              <a:ea typeface="Times New Roman"/>
              <a:cs typeface="Times New Roman"/>
              <a:sym typeface="Times New Roman"/>
            </a:endParaRPr>
          </a:p>
        </p:txBody>
      </p:sp>
      <p:sp>
        <p:nvSpPr>
          <p:cNvPr id="254" name="Google Shape;254;g2dca04feed9_0_124"/>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b="1" lang="en-US" sz="1400">
                <a:latin typeface="Times New Roman"/>
                <a:ea typeface="Times New Roman"/>
                <a:cs typeface="Times New Roman"/>
                <a:sym typeface="Times New Roman"/>
              </a:rPr>
              <a:t>urcareer Back-end: </a:t>
            </a:r>
            <a:r>
              <a:rPr lang="en-US" sz="1400">
                <a:latin typeface="Times New Roman"/>
                <a:ea typeface="Times New Roman"/>
                <a:cs typeface="Times New Roman"/>
                <a:sym typeface="Times New Roman"/>
              </a:rPr>
              <a:t>After Uploading Keywords Extracted and stored in MongoDB as a Collection.</a:t>
            </a:r>
            <a:endParaRPr sz="14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b="1" sz="1400">
              <a:latin typeface="Times New Roman"/>
              <a:ea typeface="Times New Roman"/>
              <a:cs typeface="Times New Roman"/>
              <a:sym typeface="Times New Roman"/>
            </a:endParaRPr>
          </a:p>
        </p:txBody>
      </p:sp>
      <p:pic>
        <p:nvPicPr>
          <p:cNvPr id="255" name="Google Shape;255;g2dca04feed9_0_124"/>
          <p:cNvPicPr preferRelativeResize="0"/>
          <p:nvPr/>
        </p:nvPicPr>
        <p:blipFill rotWithShape="1">
          <a:blip r:embed="rId3">
            <a:alphaModFix/>
          </a:blip>
          <a:srcRect b="36085" l="0" r="0" t="0"/>
          <a:stretch/>
        </p:blipFill>
        <p:spPr>
          <a:xfrm>
            <a:off x="373625" y="1521250"/>
            <a:ext cx="8371025" cy="4696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2dca04feed9_0_135"/>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Outputs and Final Results</a:t>
            </a:r>
            <a:endParaRPr>
              <a:latin typeface="Times New Roman"/>
              <a:ea typeface="Times New Roman"/>
              <a:cs typeface="Times New Roman"/>
              <a:sym typeface="Times New Roman"/>
            </a:endParaRPr>
          </a:p>
        </p:txBody>
      </p:sp>
      <p:sp>
        <p:nvSpPr>
          <p:cNvPr id="262" name="Google Shape;262;g2dca04feed9_0_135"/>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b="1" lang="en-US" sz="1400">
                <a:latin typeface="Times New Roman"/>
                <a:ea typeface="Times New Roman"/>
                <a:cs typeface="Times New Roman"/>
                <a:sym typeface="Times New Roman"/>
              </a:rPr>
              <a:t>urcareer Front-end:</a:t>
            </a:r>
            <a:r>
              <a:rPr lang="en-US" sz="1400">
                <a:latin typeface="Times New Roman"/>
                <a:ea typeface="Times New Roman"/>
                <a:cs typeface="Times New Roman"/>
                <a:sym typeface="Times New Roman"/>
              </a:rPr>
              <a:t> High-weightage Skill Assessment Generation</a:t>
            </a:r>
            <a:endParaRPr sz="14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b="1" sz="1400">
              <a:latin typeface="Times New Roman"/>
              <a:ea typeface="Times New Roman"/>
              <a:cs typeface="Times New Roman"/>
              <a:sym typeface="Times New Roman"/>
            </a:endParaRPr>
          </a:p>
        </p:txBody>
      </p:sp>
      <p:pic>
        <p:nvPicPr>
          <p:cNvPr id="263" name="Google Shape;263;g2dca04feed9_0_135"/>
          <p:cNvPicPr preferRelativeResize="0"/>
          <p:nvPr/>
        </p:nvPicPr>
        <p:blipFill>
          <a:blip r:embed="rId3">
            <a:alphaModFix/>
          </a:blip>
          <a:stretch>
            <a:fillRect/>
          </a:stretch>
        </p:blipFill>
        <p:spPr>
          <a:xfrm>
            <a:off x="446725" y="1453650"/>
            <a:ext cx="8250551" cy="4646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2dca04feed9_0_146"/>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Outputs and Final Results</a:t>
            </a:r>
            <a:endParaRPr>
              <a:latin typeface="Times New Roman"/>
              <a:ea typeface="Times New Roman"/>
              <a:cs typeface="Times New Roman"/>
              <a:sym typeface="Times New Roman"/>
            </a:endParaRPr>
          </a:p>
        </p:txBody>
      </p:sp>
      <p:sp>
        <p:nvSpPr>
          <p:cNvPr id="270" name="Google Shape;270;g2dca04feed9_0_146"/>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b="1" lang="en-US" sz="1400">
                <a:latin typeface="Times New Roman"/>
                <a:ea typeface="Times New Roman"/>
                <a:cs typeface="Times New Roman"/>
                <a:sym typeface="Times New Roman"/>
              </a:rPr>
              <a:t>urcareer Front-end:</a:t>
            </a:r>
            <a:r>
              <a:rPr lang="en-US" sz="1400">
                <a:latin typeface="Times New Roman"/>
                <a:ea typeface="Times New Roman"/>
                <a:cs typeface="Times New Roman"/>
                <a:sym typeface="Times New Roman"/>
              </a:rPr>
              <a:t> ASSESSMENT PAGE</a:t>
            </a:r>
            <a:endParaRPr sz="14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b="1" sz="1400">
              <a:latin typeface="Times New Roman"/>
              <a:ea typeface="Times New Roman"/>
              <a:cs typeface="Times New Roman"/>
              <a:sym typeface="Times New Roman"/>
            </a:endParaRPr>
          </a:p>
        </p:txBody>
      </p:sp>
      <p:pic>
        <p:nvPicPr>
          <p:cNvPr id="271" name="Google Shape;271;g2dca04feed9_0_146"/>
          <p:cNvPicPr preferRelativeResize="0"/>
          <p:nvPr/>
        </p:nvPicPr>
        <p:blipFill>
          <a:blip r:embed="rId3">
            <a:alphaModFix/>
          </a:blip>
          <a:stretch>
            <a:fillRect/>
          </a:stretch>
        </p:blipFill>
        <p:spPr>
          <a:xfrm>
            <a:off x="284700" y="1446500"/>
            <a:ext cx="8280174" cy="4662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2dca04feed9_0_155"/>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Outputs and Final Results</a:t>
            </a:r>
            <a:endParaRPr>
              <a:latin typeface="Times New Roman"/>
              <a:ea typeface="Times New Roman"/>
              <a:cs typeface="Times New Roman"/>
              <a:sym typeface="Times New Roman"/>
            </a:endParaRPr>
          </a:p>
        </p:txBody>
      </p:sp>
      <p:sp>
        <p:nvSpPr>
          <p:cNvPr id="278" name="Google Shape;278;g2dca04feed9_0_155"/>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b="1" lang="en-US" sz="1400">
                <a:latin typeface="Times New Roman"/>
                <a:ea typeface="Times New Roman"/>
                <a:cs typeface="Times New Roman"/>
                <a:sym typeface="Times New Roman"/>
              </a:rPr>
              <a:t>urcareer Front-end:</a:t>
            </a:r>
            <a:r>
              <a:rPr lang="en-US" sz="1400">
                <a:latin typeface="Times New Roman"/>
                <a:ea typeface="Times New Roman"/>
                <a:cs typeface="Times New Roman"/>
                <a:sym typeface="Times New Roman"/>
              </a:rPr>
              <a:t> Evaluation of Scores ( above 70% only recommend jobs)</a:t>
            </a:r>
            <a:endParaRPr sz="14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b="1" sz="1400">
              <a:latin typeface="Times New Roman"/>
              <a:ea typeface="Times New Roman"/>
              <a:cs typeface="Times New Roman"/>
              <a:sym typeface="Times New Roman"/>
            </a:endParaRPr>
          </a:p>
        </p:txBody>
      </p:sp>
      <p:pic>
        <p:nvPicPr>
          <p:cNvPr id="279" name="Google Shape;279;g2dca04feed9_0_155"/>
          <p:cNvPicPr preferRelativeResize="0"/>
          <p:nvPr/>
        </p:nvPicPr>
        <p:blipFill>
          <a:blip r:embed="rId3">
            <a:alphaModFix/>
          </a:blip>
          <a:stretch>
            <a:fillRect/>
          </a:stretch>
        </p:blipFill>
        <p:spPr>
          <a:xfrm>
            <a:off x="551500" y="1505475"/>
            <a:ext cx="8041000" cy="4819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2dca04feed9_0_166"/>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Outputs and Final Results</a:t>
            </a:r>
            <a:endParaRPr>
              <a:latin typeface="Times New Roman"/>
              <a:ea typeface="Times New Roman"/>
              <a:cs typeface="Times New Roman"/>
              <a:sym typeface="Times New Roman"/>
            </a:endParaRPr>
          </a:p>
        </p:txBody>
      </p:sp>
      <p:sp>
        <p:nvSpPr>
          <p:cNvPr id="286" name="Google Shape;286;g2dca04feed9_0_166"/>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b="1" lang="en-US" sz="1400">
                <a:latin typeface="Times New Roman"/>
                <a:ea typeface="Times New Roman"/>
                <a:cs typeface="Times New Roman"/>
                <a:sym typeface="Times New Roman"/>
              </a:rPr>
              <a:t>urcareer Front-end:</a:t>
            </a:r>
            <a:r>
              <a:rPr lang="en-US" sz="1400">
                <a:latin typeface="Times New Roman"/>
                <a:ea typeface="Times New Roman"/>
                <a:cs typeface="Times New Roman"/>
                <a:sym typeface="Times New Roman"/>
              </a:rPr>
              <a:t> Personalized Job Recommendation</a:t>
            </a:r>
            <a:endParaRPr sz="14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b="1" sz="1400">
              <a:latin typeface="Times New Roman"/>
              <a:ea typeface="Times New Roman"/>
              <a:cs typeface="Times New Roman"/>
              <a:sym typeface="Times New Roman"/>
            </a:endParaRPr>
          </a:p>
        </p:txBody>
      </p:sp>
      <p:pic>
        <p:nvPicPr>
          <p:cNvPr id="287" name="Google Shape;287;g2dca04feed9_0_166"/>
          <p:cNvPicPr preferRelativeResize="0"/>
          <p:nvPr/>
        </p:nvPicPr>
        <p:blipFill>
          <a:blip r:embed="rId3">
            <a:alphaModFix/>
          </a:blip>
          <a:stretch>
            <a:fillRect/>
          </a:stretch>
        </p:blipFill>
        <p:spPr>
          <a:xfrm>
            <a:off x="483125" y="1356275"/>
            <a:ext cx="8416875" cy="4739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2dca04feed9_0_175"/>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Outputs and Final Results</a:t>
            </a:r>
            <a:endParaRPr>
              <a:latin typeface="Times New Roman"/>
              <a:ea typeface="Times New Roman"/>
              <a:cs typeface="Times New Roman"/>
              <a:sym typeface="Times New Roman"/>
            </a:endParaRPr>
          </a:p>
        </p:txBody>
      </p:sp>
      <p:sp>
        <p:nvSpPr>
          <p:cNvPr id="294" name="Google Shape;294;g2dca04feed9_0_175"/>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b="1" lang="en-US" sz="1400">
                <a:latin typeface="Times New Roman"/>
                <a:ea typeface="Times New Roman"/>
                <a:cs typeface="Times New Roman"/>
                <a:sym typeface="Times New Roman"/>
              </a:rPr>
              <a:t>urcareer Jupiter Notebook: Content-based Filtering</a:t>
            </a:r>
            <a:endParaRPr sz="14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b="1" sz="1400">
              <a:latin typeface="Times New Roman"/>
              <a:ea typeface="Times New Roman"/>
              <a:cs typeface="Times New Roman"/>
              <a:sym typeface="Times New Roman"/>
            </a:endParaRPr>
          </a:p>
        </p:txBody>
      </p:sp>
      <p:pic>
        <p:nvPicPr>
          <p:cNvPr id="295" name="Google Shape;295;g2dca04feed9_0_175"/>
          <p:cNvPicPr preferRelativeResize="0"/>
          <p:nvPr/>
        </p:nvPicPr>
        <p:blipFill>
          <a:blip r:embed="rId3">
            <a:alphaModFix/>
          </a:blip>
          <a:stretch>
            <a:fillRect/>
          </a:stretch>
        </p:blipFill>
        <p:spPr>
          <a:xfrm>
            <a:off x="588975" y="1501775"/>
            <a:ext cx="8017525" cy="4514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2dca04feed9_0_184"/>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Outputs and Final Results</a:t>
            </a:r>
            <a:endParaRPr>
              <a:latin typeface="Times New Roman"/>
              <a:ea typeface="Times New Roman"/>
              <a:cs typeface="Times New Roman"/>
              <a:sym typeface="Times New Roman"/>
            </a:endParaRPr>
          </a:p>
        </p:txBody>
      </p:sp>
      <p:sp>
        <p:nvSpPr>
          <p:cNvPr id="302" name="Google Shape;302;g2dca04feed9_0_184"/>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b="1" lang="en-US" sz="1400">
                <a:latin typeface="Times New Roman"/>
                <a:ea typeface="Times New Roman"/>
                <a:cs typeface="Times New Roman"/>
                <a:sym typeface="Times New Roman"/>
              </a:rPr>
              <a:t>urcareer Jupiter Notebook: Content-based Filtering</a:t>
            </a:r>
            <a:endParaRPr sz="14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b="1" sz="1400">
              <a:latin typeface="Times New Roman"/>
              <a:ea typeface="Times New Roman"/>
              <a:cs typeface="Times New Roman"/>
              <a:sym typeface="Times New Roman"/>
            </a:endParaRPr>
          </a:p>
        </p:txBody>
      </p:sp>
      <p:pic>
        <p:nvPicPr>
          <p:cNvPr id="303" name="Google Shape;303;g2dca04feed9_0_184"/>
          <p:cNvPicPr preferRelativeResize="0"/>
          <p:nvPr/>
        </p:nvPicPr>
        <p:blipFill>
          <a:blip r:embed="rId3">
            <a:alphaModFix/>
          </a:blip>
          <a:stretch>
            <a:fillRect/>
          </a:stretch>
        </p:blipFill>
        <p:spPr>
          <a:xfrm>
            <a:off x="721250" y="1607600"/>
            <a:ext cx="7970551" cy="4488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1"/>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Conclusion and Future Enhancements</a:t>
            </a:r>
            <a:endParaRPr>
              <a:latin typeface="Times New Roman"/>
              <a:ea typeface="Times New Roman"/>
              <a:cs typeface="Times New Roman"/>
              <a:sym typeface="Times New Roman"/>
            </a:endParaRPr>
          </a:p>
        </p:txBody>
      </p:sp>
      <p:sp>
        <p:nvSpPr>
          <p:cNvPr id="310" name="Google Shape;310;p21"/>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1500"/>
              </a:spcBef>
              <a:spcAft>
                <a:spcPts val="0"/>
              </a:spcAft>
              <a:buClr>
                <a:schemeClr val="dk1"/>
              </a:buClr>
              <a:buSzPts val="1100"/>
              <a:buFont typeface="Arial"/>
              <a:buNone/>
            </a:pPr>
            <a:r>
              <a:rPr lang="en-US" sz="1800">
                <a:solidFill>
                  <a:srgbClr val="0D0D0D"/>
                </a:solidFill>
                <a:latin typeface="Times New Roman"/>
                <a:ea typeface="Times New Roman"/>
                <a:cs typeface="Times New Roman"/>
                <a:sym typeface="Times New Roman"/>
              </a:rPr>
              <a:t>In conclusion, the career guidance application leverages advanced technologies and robust backend architecture to provide users with personalized career insights, skill assessments, and job recommendations. Through modules such as user authentication, resume analysis, and job matching, the application empowers users to make informed decisions about their career paths. By integrating natural language processing (NLP), machine learning algorithms, and database management systems, the application delivers a seamless and intuitive user experience.</a:t>
            </a:r>
            <a:endParaRPr sz="1800">
              <a:solidFill>
                <a:srgbClr val="0D0D0D"/>
              </a:solidFill>
              <a:latin typeface="Times New Roman"/>
              <a:ea typeface="Times New Roman"/>
              <a:cs typeface="Times New Roman"/>
              <a:sym typeface="Times New Roman"/>
            </a:endParaRPr>
          </a:p>
          <a:p>
            <a:pPr indent="0" lvl="0" marL="0" rtl="0" algn="just">
              <a:lnSpc>
                <a:spcPct val="150000"/>
              </a:lnSpc>
              <a:spcBef>
                <a:spcPts val="1500"/>
              </a:spcBef>
              <a:spcAft>
                <a:spcPts val="0"/>
              </a:spcAft>
              <a:buClr>
                <a:schemeClr val="dk1"/>
              </a:buClr>
              <a:buSzPts val="1100"/>
              <a:buFont typeface="Arial"/>
              <a:buNone/>
            </a:pPr>
            <a:r>
              <a:rPr lang="en-US" sz="1800">
                <a:solidFill>
                  <a:srgbClr val="0D0D0D"/>
                </a:solidFill>
                <a:latin typeface="Times New Roman"/>
                <a:ea typeface="Times New Roman"/>
                <a:cs typeface="Times New Roman"/>
                <a:sym typeface="Times New Roman"/>
              </a:rPr>
              <a:t>Future Enhancements:</a:t>
            </a:r>
            <a:endParaRPr sz="1800">
              <a:solidFill>
                <a:srgbClr val="0D0D0D"/>
              </a:solidFill>
              <a:latin typeface="Times New Roman"/>
              <a:ea typeface="Times New Roman"/>
              <a:cs typeface="Times New Roman"/>
              <a:sym typeface="Times New Roman"/>
            </a:endParaRPr>
          </a:p>
          <a:p>
            <a:pPr indent="0" lvl="0" marL="0" rtl="0" algn="just">
              <a:lnSpc>
                <a:spcPct val="150000"/>
              </a:lnSpc>
              <a:spcBef>
                <a:spcPts val="2100"/>
              </a:spcBef>
              <a:spcAft>
                <a:spcPts val="0"/>
              </a:spcAft>
              <a:buClr>
                <a:schemeClr val="dk1"/>
              </a:buClr>
              <a:buSzPts val="1100"/>
              <a:buFont typeface="Arial"/>
              <a:buNone/>
            </a:pPr>
            <a:r>
              <a:rPr lang="en-US" sz="1800">
                <a:solidFill>
                  <a:srgbClr val="0D0D0D"/>
                </a:solidFill>
                <a:latin typeface="Times New Roman"/>
                <a:ea typeface="Times New Roman"/>
                <a:cs typeface="Times New Roman"/>
                <a:sym typeface="Times New Roman"/>
              </a:rPr>
              <a:t>1.Integration with Online Learning Platforms</a:t>
            </a:r>
            <a:endParaRPr sz="1800">
              <a:solidFill>
                <a:srgbClr val="0D0D0D"/>
              </a:solidFill>
              <a:latin typeface="Times New Roman"/>
              <a:ea typeface="Times New Roman"/>
              <a:cs typeface="Times New Roman"/>
              <a:sym typeface="Times New Roman"/>
            </a:endParaRPr>
          </a:p>
          <a:p>
            <a:pPr indent="0" lvl="0" marL="0" rtl="0" algn="just">
              <a:lnSpc>
                <a:spcPct val="150000"/>
              </a:lnSpc>
              <a:spcBef>
                <a:spcPts val="2100"/>
              </a:spcBef>
              <a:spcAft>
                <a:spcPts val="0"/>
              </a:spcAft>
              <a:buClr>
                <a:schemeClr val="dk1"/>
              </a:buClr>
              <a:buSzPts val="1100"/>
              <a:buFont typeface="Arial"/>
              <a:buNone/>
            </a:pPr>
            <a:r>
              <a:rPr lang="en-US" sz="1800">
                <a:solidFill>
                  <a:srgbClr val="0D0D0D"/>
                </a:solidFill>
                <a:latin typeface="Times New Roman"/>
                <a:ea typeface="Times New Roman"/>
                <a:cs typeface="Times New Roman"/>
                <a:sym typeface="Times New Roman"/>
              </a:rPr>
              <a:t>2.Gamification Features</a:t>
            </a:r>
            <a:endParaRPr sz="1800">
              <a:solidFill>
                <a:srgbClr val="0D0D0D"/>
              </a:solidFill>
              <a:latin typeface="Times New Roman"/>
              <a:ea typeface="Times New Roman"/>
              <a:cs typeface="Times New Roman"/>
              <a:sym typeface="Times New Roman"/>
            </a:endParaRPr>
          </a:p>
          <a:p>
            <a:pPr indent="-190500" lvl="0" marL="342900" rtl="0" algn="just">
              <a:lnSpc>
                <a:spcPct val="114000"/>
              </a:lnSpc>
              <a:spcBef>
                <a:spcPts val="2100"/>
              </a:spcBef>
              <a:spcAft>
                <a:spcPts val="0"/>
              </a:spcAft>
              <a:buClr>
                <a:schemeClr val="dk1"/>
              </a:buClr>
              <a:buSzPts val="2400"/>
              <a:buFont typeface="Noto Sans Symbols"/>
              <a:buNone/>
            </a:pPr>
            <a:r>
              <a:t/>
            </a:r>
            <a:endParaRPr sz="1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114" name="Google Shape;114;p3"/>
          <p:cNvSpPr txBox="1"/>
          <p:nvPr>
            <p:ph idx="1" type="body"/>
          </p:nvPr>
        </p:nvSpPr>
        <p:spPr>
          <a:xfrm>
            <a:off x="190500" y="990600"/>
            <a:ext cx="8878500" cy="54978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1500"/>
              </a:spcBef>
              <a:spcAft>
                <a:spcPts val="0"/>
              </a:spcAft>
              <a:buClr>
                <a:schemeClr val="dk1"/>
              </a:buClr>
              <a:buSzPts val="1100"/>
              <a:buFont typeface="Arial"/>
              <a:buNone/>
            </a:pPr>
            <a:r>
              <a:rPr lang="en-US" sz="1600">
                <a:solidFill>
                  <a:srgbClr val="0D0D0D"/>
                </a:solidFill>
                <a:latin typeface="Times New Roman"/>
                <a:ea typeface="Times New Roman"/>
                <a:cs typeface="Times New Roman"/>
                <a:sym typeface="Times New Roman"/>
              </a:rPr>
              <a:t>The conventional approach to career guidance often falls short in providing tailored recommendations and personalized insights, leaving individuals feeling lost amidst the vast array of career options. Moreover, the job market is constantly evolving, making it challenging for individuals to navigate and identify suitable employment opportunities that align with their skills and aspirations. This lack of personalized guidance results in frustration, indecision, and underutilization of talent, leading to suboptimal career outcomes.Existing career counseling methods rely heavily on manual assessments and generic advice, which are time-consuming, subjective, and often outdated. Furthermore, the rapid advancements in technology and the emergence of new industries require a more dynamic and data-driven approach to career planning.There is a pressing need for a modernized career guidance system that harnesses the power of technology to offer personalized recommendations and actionable insights tailored to individual skills, interests, and career goals. Such a system should leverage advanced techniques like natural language processing (NLP) and machine learning (ML) to analyze resumes, assess skill levels, and match users with relevant job opportunities in real-time. Additionally, integrating external APIs, such as OpenAI, can enhance the system's capabilities by generating customized assessments and providing valuable feedback to users.</a:t>
            </a:r>
            <a:endParaRPr sz="1600">
              <a:solidFill>
                <a:srgbClr val="0D0D0D"/>
              </a:solidFill>
              <a:latin typeface="Times New Roman"/>
              <a:ea typeface="Times New Roman"/>
              <a:cs typeface="Times New Roman"/>
              <a:sym typeface="Times New Roman"/>
            </a:endParaRPr>
          </a:p>
          <a:p>
            <a:pPr indent="0" lvl="0" marL="342900" rtl="0" algn="just">
              <a:lnSpc>
                <a:spcPct val="115000"/>
              </a:lnSpc>
              <a:spcBef>
                <a:spcPts val="1500"/>
              </a:spcBef>
              <a:spcAft>
                <a:spcPts val="0"/>
              </a:spcAft>
              <a:buSzPts val="2400"/>
              <a:buNone/>
            </a:pPr>
            <a:r>
              <a:t/>
            </a:r>
            <a:endParaRPr sz="16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3"/>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317" name="Google Shape;317;p23"/>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336550" lvl="0" marL="457200" rtl="0" algn="just">
              <a:lnSpc>
                <a:spcPct val="150000"/>
              </a:lnSpc>
              <a:spcBef>
                <a:spcPts val="0"/>
              </a:spcBef>
              <a:spcAft>
                <a:spcPts val="0"/>
              </a:spcAft>
              <a:buClr>
                <a:srgbClr val="222222"/>
              </a:buClr>
              <a:buSzPts val="1700"/>
              <a:buFont typeface="Times New Roman"/>
              <a:buChar char="●"/>
            </a:pPr>
            <a:r>
              <a:rPr lang="en-US" sz="1700">
                <a:solidFill>
                  <a:srgbClr val="222222"/>
                </a:solidFill>
                <a:latin typeface="Times New Roman"/>
                <a:ea typeface="Times New Roman"/>
                <a:cs typeface="Times New Roman"/>
                <a:sym typeface="Times New Roman"/>
              </a:rPr>
              <a:t>Harvey &amp; Paul Deitel &amp; Associates, Harvey Deitel and Abbey Deitel, “Internet and World Wide Web - How To Program”, Fifth Edition, Pearson Education, 2011.</a:t>
            </a:r>
            <a:endParaRPr sz="1700">
              <a:solidFill>
                <a:srgbClr val="222222"/>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Clr>
                <a:schemeClr val="dk1"/>
              </a:buClr>
              <a:buSzPts val="1100"/>
              <a:buFont typeface="Arial"/>
              <a:buNone/>
            </a:pPr>
            <a:r>
              <a:t/>
            </a:r>
            <a:endParaRPr sz="1700">
              <a:solidFill>
                <a:srgbClr val="222222"/>
              </a:solidFill>
              <a:latin typeface="Times New Roman"/>
              <a:ea typeface="Times New Roman"/>
              <a:cs typeface="Times New Roman"/>
              <a:sym typeface="Times New Roman"/>
            </a:endParaRPr>
          </a:p>
          <a:p>
            <a:pPr indent="-336550" lvl="0" marL="457200" rtl="0" algn="just">
              <a:lnSpc>
                <a:spcPct val="150000"/>
              </a:lnSpc>
              <a:spcBef>
                <a:spcPts val="0"/>
              </a:spcBef>
              <a:spcAft>
                <a:spcPts val="0"/>
              </a:spcAft>
              <a:buClr>
                <a:srgbClr val="222222"/>
              </a:buClr>
              <a:buSzPts val="1700"/>
              <a:buFont typeface="Times New Roman"/>
              <a:buChar char="●"/>
            </a:pPr>
            <a:r>
              <a:rPr lang="en-US" sz="1700">
                <a:solidFill>
                  <a:srgbClr val="222222"/>
                </a:solidFill>
                <a:latin typeface="Times New Roman"/>
                <a:ea typeface="Times New Roman"/>
                <a:cs typeface="Times New Roman"/>
                <a:sym typeface="Times New Roman"/>
              </a:rPr>
              <a:t>Jeffrey C and Jackson, “Web Technologies A Computer Science Perspective”, Pearson Education, 2011.</a:t>
            </a:r>
            <a:endParaRPr sz="1700">
              <a:solidFill>
                <a:srgbClr val="222222"/>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Clr>
                <a:schemeClr val="dk1"/>
              </a:buClr>
              <a:buSzPts val="1100"/>
              <a:buFont typeface="Arial"/>
              <a:buNone/>
            </a:pPr>
            <a:r>
              <a:t/>
            </a:r>
            <a:endParaRPr sz="1700">
              <a:solidFill>
                <a:srgbClr val="222222"/>
              </a:solidFill>
              <a:latin typeface="Times New Roman"/>
              <a:ea typeface="Times New Roman"/>
              <a:cs typeface="Times New Roman"/>
              <a:sym typeface="Times New Roman"/>
            </a:endParaRPr>
          </a:p>
          <a:p>
            <a:pPr indent="-336550" lvl="0" marL="457200" rtl="0" algn="just">
              <a:lnSpc>
                <a:spcPct val="150000"/>
              </a:lnSpc>
              <a:spcBef>
                <a:spcPts val="0"/>
              </a:spcBef>
              <a:spcAft>
                <a:spcPts val="0"/>
              </a:spcAft>
              <a:buClr>
                <a:srgbClr val="222222"/>
              </a:buClr>
              <a:buSzPts val="1700"/>
              <a:buFont typeface="Times New Roman"/>
              <a:buChar char="●"/>
            </a:pPr>
            <a:r>
              <a:rPr lang="en-US" sz="1700">
                <a:solidFill>
                  <a:srgbClr val="222222"/>
                </a:solidFill>
                <a:latin typeface="Times New Roman"/>
                <a:ea typeface="Times New Roman"/>
                <a:cs typeface="Times New Roman"/>
                <a:sym typeface="Times New Roman"/>
              </a:rPr>
              <a:t>S. Russell and P. Norvig, Artificial Intelligence: A Modern Approach, Prentice Hall, Third Edition, 2015.</a:t>
            </a:r>
            <a:endParaRPr sz="1700">
              <a:solidFill>
                <a:srgbClr val="222222"/>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Clr>
                <a:schemeClr val="dk1"/>
              </a:buClr>
              <a:buSzPts val="1100"/>
              <a:buFont typeface="Arial"/>
              <a:buNone/>
            </a:pPr>
            <a:r>
              <a:t/>
            </a:r>
            <a:endParaRPr sz="1700">
              <a:solidFill>
                <a:srgbClr val="222222"/>
              </a:solidFill>
              <a:latin typeface="Times New Roman"/>
              <a:ea typeface="Times New Roman"/>
              <a:cs typeface="Times New Roman"/>
              <a:sym typeface="Times New Roman"/>
            </a:endParaRPr>
          </a:p>
          <a:p>
            <a:pPr indent="-336550" lvl="0" marL="457200" rtl="0" algn="just">
              <a:lnSpc>
                <a:spcPct val="150000"/>
              </a:lnSpc>
              <a:spcBef>
                <a:spcPts val="0"/>
              </a:spcBef>
              <a:spcAft>
                <a:spcPts val="0"/>
              </a:spcAft>
              <a:buClr>
                <a:srgbClr val="222222"/>
              </a:buClr>
              <a:buSzPts val="1700"/>
              <a:buFont typeface="Times New Roman"/>
              <a:buChar char="●"/>
            </a:pPr>
            <a:r>
              <a:rPr lang="en-US" sz="1700">
                <a:solidFill>
                  <a:srgbClr val="222222"/>
                </a:solidFill>
                <a:latin typeface="Times New Roman"/>
                <a:ea typeface="Times New Roman"/>
                <a:cs typeface="Times New Roman"/>
                <a:sym typeface="Times New Roman"/>
              </a:rPr>
              <a:t>Nils J. Nilsson, Artificial Intelligence: A New Synthesis (1 ed.), Morgan-Kaufmann, 1998. ISBN 978- 1558605350.</a:t>
            </a:r>
            <a:endParaRPr sz="1700">
              <a:solidFill>
                <a:srgbClr val="222222"/>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sz="1700">
              <a:solidFill>
                <a:srgbClr val="222222"/>
              </a:solidFill>
              <a:latin typeface="Times New Roman"/>
              <a:ea typeface="Times New Roman"/>
              <a:cs typeface="Times New Roman"/>
              <a:sym typeface="Times New Roman"/>
            </a:endParaRPr>
          </a:p>
          <a:p>
            <a:pPr indent="-336550" lvl="0" marL="457200" rtl="0" algn="just">
              <a:lnSpc>
                <a:spcPct val="150000"/>
              </a:lnSpc>
              <a:spcBef>
                <a:spcPts val="0"/>
              </a:spcBef>
              <a:spcAft>
                <a:spcPts val="0"/>
              </a:spcAft>
              <a:buClr>
                <a:srgbClr val="222222"/>
              </a:buClr>
              <a:buSzPts val="1700"/>
              <a:buFont typeface="Times New Roman"/>
              <a:buChar char="●"/>
            </a:pPr>
            <a:r>
              <a:rPr lang="en-US" sz="1700">
                <a:solidFill>
                  <a:srgbClr val="222222"/>
                </a:solidFill>
                <a:latin typeface="Times New Roman"/>
                <a:ea typeface="Times New Roman"/>
                <a:cs typeface="Times New Roman"/>
                <a:sym typeface="Times New Roman"/>
              </a:rPr>
              <a:t>Stephen Marsland, “Machine Learning – An Algorithmic Perspective”, Second Edition, Chapman and Hall/CRC Machine Learning and Pattern Recognition Series, 2014.</a:t>
            </a:r>
            <a:endParaRPr sz="1700">
              <a:solidFill>
                <a:srgbClr val="222222"/>
              </a:solidFill>
              <a:latin typeface="Times New Roman"/>
              <a:ea typeface="Times New Roman"/>
              <a:cs typeface="Times New Roman"/>
              <a:sym typeface="Times New Roman"/>
            </a:endParaRPr>
          </a:p>
          <a:p>
            <a:pPr indent="0" lvl="0" marL="0" rtl="0" algn="l">
              <a:lnSpc>
                <a:spcPct val="114000"/>
              </a:lnSpc>
              <a:spcBef>
                <a:spcPts val="0"/>
              </a:spcBef>
              <a:spcAft>
                <a:spcPts val="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6"/>
          <p:cNvSpPr/>
          <p:nvPr/>
        </p:nvSpPr>
        <p:spPr>
          <a:xfrm>
            <a:off x="1602749" y="2374650"/>
            <a:ext cx="6073500" cy="1569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600"/>
              <a:buFont typeface="Arial"/>
              <a:buNone/>
            </a:pPr>
            <a:r>
              <a:rPr i="0" lang="en-US" sz="9600" u="none" cap="none" strike="noStrike">
                <a:solidFill>
                  <a:schemeClr val="dk1"/>
                </a:solidFill>
                <a:latin typeface="Times New Roman"/>
                <a:ea typeface="Times New Roman"/>
                <a:cs typeface="Times New Roman"/>
                <a:sym typeface="Times New Roman"/>
              </a:rPr>
              <a:t>Thank You</a:t>
            </a:r>
            <a:endParaRPr i="0" sz="1400" u="none" cap="none" strike="noStrike">
              <a:solidFill>
                <a:srgbClr val="000000"/>
              </a:solidFill>
              <a:latin typeface="Times New Roman"/>
              <a:ea typeface="Times New Roman"/>
              <a:cs typeface="Times New Roman"/>
              <a:sym typeface="Times New Roman"/>
            </a:endParaRPr>
          </a:p>
        </p:txBody>
      </p:sp>
      <p:pic>
        <p:nvPicPr>
          <p:cNvPr id="324" name="Google Shape;324;p26"/>
          <p:cNvPicPr preferRelativeResize="0"/>
          <p:nvPr/>
        </p:nvPicPr>
        <p:blipFill rotWithShape="1">
          <a:blip r:embed="rId3">
            <a:alphaModFix/>
          </a:blip>
          <a:srcRect b="26579" l="0" r="0" t="30244"/>
          <a:stretch/>
        </p:blipFill>
        <p:spPr>
          <a:xfrm>
            <a:off x="2692425" y="3944250"/>
            <a:ext cx="4354200" cy="22026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dca04feed9_0_12"/>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Existing System</a:t>
            </a:r>
            <a:endParaRPr>
              <a:latin typeface="Times New Roman"/>
              <a:ea typeface="Times New Roman"/>
              <a:cs typeface="Times New Roman"/>
              <a:sym typeface="Times New Roman"/>
            </a:endParaRPr>
          </a:p>
        </p:txBody>
      </p:sp>
      <p:sp>
        <p:nvSpPr>
          <p:cNvPr id="121" name="Google Shape;121;g2dca04feed9_0_12"/>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1500"/>
              </a:spcBef>
              <a:spcAft>
                <a:spcPts val="0"/>
              </a:spcAft>
              <a:buClr>
                <a:schemeClr val="dk1"/>
              </a:buClr>
              <a:buSzPts val="1100"/>
              <a:buFont typeface="Arial"/>
              <a:buNone/>
            </a:pPr>
            <a:r>
              <a:rPr lang="en-US" sz="1800">
                <a:solidFill>
                  <a:srgbClr val="0D0D0D"/>
                </a:solidFill>
                <a:latin typeface="Times New Roman"/>
                <a:ea typeface="Times New Roman"/>
                <a:cs typeface="Times New Roman"/>
                <a:sym typeface="Times New Roman"/>
              </a:rPr>
              <a:t>The traditional approach to career guidance primarily involves human counselors providing advice and recommendations based on standardized assessments and subjective evaluations. In this system, individuals seeking career guidance typically schedule appointments with career counselors or utilize online platforms to access generic career advice and resources.</a:t>
            </a:r>
            <a:endParaRPr sz="1800">
              <a:solidFill>
                <a:srgbClr val="0D0D0D"/>
              </a:solidFill>
              <a:latin typeface="Times New Roman"/>
              <a:ea typeface="Times New Roman"/>
              <a:cs typeface="Times New Roman"/>
              <a:sym typeface="Times New Roman"/>
            </a:endParaRPr>
          </a:p>
          <a:p>
            <a:pPr indent="0" lvl="0" marL="0" rtl="0" algn="just">
              <a:lnSpc>
                <a:spcPct val="150000"/>
              </a:lnSpc>
              <a:spcBef>
                <a:spcPts val="2100"/>
              </a:spcBef>
              <a:spcAft>
                <a:spcPts val="0"/>
              </a:spcAft>
              <a:buClr>
                <a:schemeClr val="dk1"/>
              </a:buClr>
              <a:buSzPts val="1100"/>
              <a:buFont typeface="Arial"/>
              <a:buNone/>
            </a:pPr>
            <a:r>
              <a:rPr lang="en-US" sz="1800">
                <a:solidFill>
                  <a:srgbClr val="0D0D0D"/>
                </a:solidFill>
                <a:latin typeface="Times New Roman"/>
                <a:ea typeface="Times New Roman"/>
                <a:cs typeface="Times New Roman"/>
                <a:sym typeface="Times New Roman"/>
              </a:rPr>
              <a:t>Manual Assessments: Career counselors often rely on manual assessments, interviews, and questionnaires to gather information about an individual's skills, interests, and career aspirations. These assessments are time-consuming, subjective, and may not always accurately reflect an individual's capabilities or preferences.</a:t>
            </a:r>
            <a:endParaRPr sz="1800">
              <a:solidFill>
                <a:srgbClr val="0D0D0D"/>
              </a:solidFill>
              <a:latin typeface="Times New Roman"/>
              <a:ea typeface="Times New Roman"/>
              <a:cs typeface="Times New Roman"/>
              <a:sym typeface="Times New Roman"/>
            </a:endParaRPr>
          </a:p>
          <a:p>
            <a:pPr indent="0" lvl="0" marL="0" rtl="0" algn="just">
              <a:lnSpc>
                <a:spcPct val="150000"/>
              </a:lnSpc>
              <a:spcBef>
                <a:spcPts val="2100"/>
              </a:spcBef>
              <a:spcAft>
                <a:spcPts val="0"/>
              </a:spcAft>
              <a:buClr>
                <a:schemeClr val="dk1"/>
              </a:buClr>
              <a:buSzPts val="1100"/>
              <a:buFont typeface="Arial"/>
              <a:buNone/>
            </a:pPr>
            <a:r>
              <a:rPr lang="en-US" sz="1800">
                <a:solidFill>
                  <a:srgbClr val="0D0D0D"/>
                </a:solidFill>
                <a:latin typeface="Times New Roman"/>
                <a:ea typeface="Times New Roman"/>
                <a:cs typeface="Times New Roman"/>
                <a:sym typeface="Times New Roman"/>
              </a:rPr>
              <a:t>Generic Recommendations: The advice provided by career counselors is often generic and may not take into account the specific skills, experiences, or aspirations of the individual. This one-size-fits-all approach can lead to recommendations that are not aligned with the individual's career goals or potential.</a:t>
            </a:r>
            <a:endParaRPr sz="1800">
              <a:solidFill>
                <a:srgbClr val="0D0D0D"/>
              </a:solidFill>
              <a:latin typeface="Times New Roman"/>
              <a:ea typeface="Times New Roman"/>
              <a:cs typeface="Times New Roman"/>
              <a:sym typeface="Times New Roman"/>
            </a:endParaRPr>
          </a:p>
          <a:p>
            <a:pPr indent="0" lvl="0" marL="0" rtl="0" algn="just">
              <a:lnSpc>
                <a:spcPct val="150000"/>
              </a:lnSpc>
              <a:spcBef>
                <a:spcPts val="2100"/>
              </a:spcBef>
              <a:spcAft>
                <a:spcPts val="2100"/>
              </a:spcAft>
              <a:buSzPts val="1100"/>
              <a:buNone/>
            </a:pPr>
            <a:r>
              <a:t/>
            </a:r>
            <a:endParaRPr sz="1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dca04feed9_0_18"/>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Proposed </a:t>
            </a:r>
            <a:r>
              <a:rPr lang="en-US">
                <a:latin typeface="Times New Roman"/>
                <a:ea typeface="Times New Roman"/>
                <a:cs typeface="Times New Roman"/>
                <a:sym typeface="Times New Roman"/>
              </a:rPr>
              <a:t>System</a:t>
            </a:r>
            <a:endParaRPr>
              <a:latin typeface="Times New Roman"/>
              <a:ea typeface="Times New Roman"/>
              <a:cs typeface="Times New Roman"/>
              <a:sym typeface="Times New Roman"/>
            </a:endParaRPr>
          </a:p>
        </p:txBody>
      </p:sp>
      <p:sp>
        <p:nvSpPr>
          <p:cNvPr id="128" name="Google Shape;128;g2dca04feed9_0_18"/>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1500"/>
              </a:spcBef>
              <a:spcAft>
                <a:spcPts val="0"/>
              </a:spcAft>
              <a:buSzPts val="1100"/>
              <a:buNone/>
            </a:pPr>
            <a:r>
              <a:rPr lang="en-US" sz="1700">
                <a:solidFill>
                  <a:srgbClr val="0D0D0D"/>
                </a:solidFill>
                <a:latin typeface="Times New Roman"/>
                <a:ea typeface="Times New Roman"/>
                <a:cs typeface="Times New Roman"/>
                <a:sym typeface="Times New Roman"/>
              </a:rPr>
              <a:t>The proposed solution, "urcareer", is an innovative web application that revolutionizes career guidance and job recommendation by leveraging advanced technology and data-driven insights. </a:t>
            </a:r>
            <a:endParaRPr sz="1700">
              <a:solidFill>
                <a:srgbClr val="0D0D0D"/>
              </a:solidFill>
              <a:latin typeface="Times New Roman"/>
              <a:ea typeface="Times New Roman"/>
              <a:cs typeface="Times New Roman"/>
              <a:sym typeface="Times New Roman"/>
            </a:endParaRPr>
          </a:p>
          <a:p>
            <a:pPr indent="0" lvl="0" marL="0" rtl="0" algn="just">
              <a:lnSpc>
                <a:spcPct val="150000"/>
              </a:lnSpc>
              <a:spcBef>
                <a:spcPts val="1500"/>
              </a:spcBef>
              <a:spcAft>
                <a:spcPts val="0"/>
              </a:spcAft>
              <a:buClr>
                <a:schemeClr val="dk1"/>
              </a:buClr>
              <a:buSzPts val="1100"/>
              <a:buFont typeface="Arial"/>
              <a:buNone/>
            </a:pPr>
            <a:r>
              <a:rPr lang="en-US" sz="1700">
                <a:solidFill>
                  <a:srgbClr val="0D0D0D"/>
                </a:solidFill>
                <a:latin typeface="Times New Roman"/>
                <a:ea typeface="Times New Roman"/>
                <a:cs typeface="Times New Roman"/>
                <a:sym typeface="Times New Roman"/>
              </a:rPr>
              <a:t>Automated Resume Analysis: "urcareer" utilizes natural language processing (NLP) techniques to analyze user resumes and extract relevant keywords, skills, and experiences. This automated process eliminates the need for manual assessments and ensures accurate and consistent data extraction.</a:t>
            </a:r>
            <a:endParaRPr sz="1700">
              <a:solidFill>
                <a:srgbClr val="0D0D0D"/>
              </a:solidFill>
              <a:latin typeface="Times New Roman"/>
              <a:ea typeface="Times New Roman"/>
              <a:cs typeface="Times New Roman"/>
              <a:sym typeface="Times New Roman"/>
            </a:endParaRPr>
          </a:p>
          <a:p>
            <a:pPr indent="0" lvl="0" marL="0" rtl="0" algn="just">
              <a:lnSpc>
                <a:spcPct val="150000"/>
              </a:lnSpc>
              <a:spcBef>
                <a:spcPts val="2100"/>
              </a:spcBef>
              <a:spcAft>
                <a:spcPts val="0"/>
              </a:spcAft>
              <a:buSzPts val="1100"/>
              <a:buNone/>
            </a:pPr>
            <a:r>
              <a:rPr lang="en-US" sz="1700">
                <a:solidFill>
                  <a:srgbClr val="0D0D0D"/>
                </a:solidFill>
                <a:latin typeface="Times New Roman"/>
                <a:ea typeface="Times New Roman"/>
                <a:cs typeface="Times New Roman"/>
                <a:sym typeface="Times New Roman"/>
              </a:rPr>
              <a:t>Skill Assessment and Proficiency Evaluation: The system generates customized assessment questions using machine learning algorithms and external APIs such as OpenAI. </a:t>
            </a:r>
            <a:endParaRPr sz="1700">
              <a:solidFill>
                <a:srgbClr val="0D0D0D"/>
              </a:solidFill>
              <a:latin typeface="Times New Roman"/>
              <a:ea typeface="Times New Roman"/>
              <a:cs typeface="Times New Roman"/>
              <a:sym typeface="Times New Roman"/>
            </a:endParaRPr>
          </a:p>
          <a:p>
            <a:pPr indent="0" lvl="0" marL="0" rtl="0" algn="just">
              <a:lnSpc>
                <a:spcPct val="150000"/>
              </a:lnSpc>
              <a:spcBef>
                <a:spcPts val="2100"/>
              </a:spcBef>
              <a:spcAft>
                <a:spcPts val="0"/>
              </a:spcAft>
              <a:buClr>
                <a:schemeClr val="dk1"/>
              </a:buClr>
              <a:buSzPts val="1100"/>
              <a:buFont typeface="Arial"/>
              <a:buNone/>
            </a:pPr>
            <a:r>
              <a:rPr lang="en-US" sz="1700">
                <a:solidFill>
                  <a:srgbClr val="0D0D0D"/>
                </a:solidFill>
                <a:latin typeface="Times New Roman"/>
                <a:ea typeface="Times New Roman"/>
                <a:cs typeface="Times New Roman"/>
                <a:sym typeface="Times New Roman"/>
              </a:rPr>
              <a:t>Personalized Job Recommendations: Leveraging MongoDB for efficient data storage and retrieval, "urcareer" matches users with relevant job opportunities based on their skill set, experience, and career interests. The system utilizes a data-driven approach to generate personalized job recommendations that align with the user's career goals and preferences.</a:t>
            </a:r>
            <a:endParaRPr sz="1700">
              <a:solidFill>
                <a:srgbClr val="0D0D0D"/>
              </a:solidFill>
              <a:latin typeface="Times New Roman"/>
              <a:ea typeface="Times New Roman"/>
              <a:cs typeface="Times New Roman"/>
              <a:sym typeface="Times New Roman"/>
            </a:endParaRPr>
          </a:p>
          <a:p>
            <a:pPr indent="0" lvl="0" marL="342900" rtl="0" algn="just">
              <a:lnSpc>
                <a:spcPct val="115000"/>
              </a:lnSpc>
              <a:spcBef>
                <a:spcPts val="2100"/>
              </a:spcBef>
              <a:spcAft>
                <a:spcPts val="0"/>
              </a:spcAft>
              <a:buSzPts val="2400"/>
              <a:buNone/>
            </a:pPr>
            <a:r>
              <a:t/>
            </a:r>
            <a:endParaRPr sz="17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4"/>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Aim and Objectives </a:t>
            </a:r>
            <a:endParaRPr>
              <a:latin typeface="Times New Roman"/>
              <a:ea typeface="Times New Roman"/>
              <a:cs typeface="Times New Roman"/>
              <a:sym typeface="Times New Roman"/>
            </a:endParaRPr>
          </a:p>
        </p:txBody>
      </p:sp>
      <p:sp>
        <p:nvSpPr>
          <p:cNvPr id="135" name="Google Shape;135;p4"/>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1500"/>
              </a:spcBef>
              <a:spcAft>
                <a:spcPts val="0"/>
              </a:spcAft>
              <a:buClr>
                <a:schemeClr val="dk1"/>
              </a:buClr>
              <a:buSzPts val="1100"/>
              <a:buFont typeface="Arial"/>
              <a:buNone/>
            </a:pPr>
            <a:r>
              <a:rPr b="1" lang="en-US" sz="1900">
                <a:solidFill>
                  <a:srgbClr val="0D0D0D"/>
                </a:solidFill>
                <a:latin typeface="Times New Roman"/>
                <a:ea typeface="Times New Roman"/>
                <a:cs typeface="Times New Roman"/>
                <a:sym typeface="Times New Roman"/>
              </a:rPr>
              <a:t>Aim:</a:t>
            </a:r>
            <a:endParaRPr b="1" sz="1900">
              <a:solidFill>
                <a:srgbClr val="0D0D0D"/>
              </a:solidFill>
              <a:latin typeface="Times New Roman"/>
              <a:ea typeface="Times New Roman"/>
              <a:cs typeface="Times New Roman"/>
              <a:sym typeface="Times New Roman"/>
            </a:endParaRPr>
          </a:p>
          <a:p>
            <a:pPr indent="0" lvl="0" marL="0" rtl="0" algn="just">
              <a:lnSpc>
                <a:spcPct val="150000"/>
              </a:lnSpc>
              <a:spcBef>
                <a:spcPts val="1500"/>
              </a:spcBef>
              <a:spcAft>
                <a:spcPts val="0"/>
              </a:spcAft>
              <a:buClr>
                <a:schemeClr val="dk1"/>
              </a:buClr>
              <a:buSzPts val="1100"/>
              <a:buFont typeface="Arial"/>
              <a:buNone/>
            </a:pPr>
            <a:r>
              <a:rPr lang="en-US" sz="1900">
                <a:solidFill>
                  <a:srgbClr val="0D0D0D"/>
                </a:solidFill>
                <a:latin typeface="Times New Roman"/>
                <a:ea typeface="Times New Roman"/>
                <a:cs typeface="Times New Roman"/>
                <a:sym typeface="Times New Roman"/>
              </a:rPr>
              <a:t>The aim of the "urcareer" project is to develop an innovative career guidance application that utilizes advanced technology to match individuals with suitable job opportunities, thereby fostering efficient employment and career development.</a:t>
            </a:r>
            <a:endParaRPr sz="1900">
              <a:solidFill>
                <a:srgbClr val="0D0D0D"/>
              </a:solidFill>
              <a:latin typeface="Times New Roman"/>
              <a:ea typeface="Times New Roman"/>
              <a:cs typeface="Times New Roman"/>
              <a:sym typeface="Times New Roman"/>
            </a:endParaRPr>
          </a:p>
          <a:p>
            <a:pPr indent="0" lvl="0" marL="0" rtl="0" algn="just">
              <a:lnSpc>
                <a:spcPct val="150000"/>
              </a:lnSpc>
              <a:spcBef>
                <a:spcPts val="1500"/>
              </a:spcBef>
              <a:spcAft>
                <a:spcPts val="0"/>
              </a:spcAft>
              <a:buClr>
                <a:schemeClr val="dk1"/>
              </a:buClr>
              <a:buSzPts val="1100"/>
              <a:buFont typeface="Arial"/>
              <a:buNone/>
            </a:pPr>
            <a:r>
              <a:rPr b="1" lang="en-US" sz="1900">
                <a:solidFill>
                  <a:srgbClr val="0D0D0D"/>
                </a:solidFill>
                <a:latin typeface="Times New Roman"/>
                <a:ea typeface="Times New Roman"/>
                <a:cs typeface="Times New Roman"/>
                <a:sym typeface="Times New Roman"/>
              </a:rPr>
              <a:t>Objectives:</a:t>
            </a:r>
            <a:endParaRPr b="1" sz="1900">
              <a:solidFill>
                <a:srgbClr val="0D0D0D"/>
              </a:solidFill>
              <a:latin typeface="Times New Roman"/>
              <a:ea typeface="Times New Roman"/>
              <a:cs typeface="Times New Roman"/>
              <a:sym typeface="Times New Roman"/>
            </a:endParaRPr>
          </a:p>
          <a:p>
            <a:pPr indent="0" lvl="0" marL="0" rtl="0" algn="just">
              <a:lnSpc>
                <a:spcPct val="150000"/>
              </a:lnSpc>
              <a:spcBef>
                <a:spcPts val="2100"/>
              </a:spcBef>
              <a:spcAft>
                <a:spcPts val="0"/>
              </a:spcAft>
              <a:buNone/>
            </a:pPr>
            <a:r>
              <a:rPr lang="en-US" sz="1900">
                <a:solidFill>
                  <a:srgbClr val="0D0D0D"/>
                </a:solidFill>
                <a:latin typeface="Times New Roman"/>
                <a:ea typeface="Times New Roman"/>
                <a:cs typeface="Times New Roman"/>
                <a:sym typeface="Times New Roman"/>
              </a:rPr>
              <a:t>1. Personalized Career Guidance</a:t>
            </a:r>
            <a:endParaRPr sz="1900">
              <a:solidFill>
                <a:srgbClr val="0D0D0D"/>
              </a:solidFill>
              <a:latin typeface="Times New Roman"/>
              <a:ea typeface="Times New Roman"/>
              <a:cs typeface="Times New Roman"/>
              <a:sym typeface="Times New Roman"/>
            </a:endParaRPr>
          </a:p>
          <a:p>
            <a:pPr indent="0" lvl="0" marL="0" rtl="0" algn="just">
              <a:lnSpc>
                <a:spcPct val="150000"/>
              </a:lnSpc>
              <a:spcBef>
                <a:spcPts val="2100"/>
              </a:spcBef>
              <a:spcAft>
                <a:spcPts val="0"/>
              </a:spcAft>
              <a:buNone/>
            </a:pPr>
            <a:r>
              <a:rPr lang="en-US" sz="1900">
                <a:solidFill>
                  <a:srgbClr val="0D0D0D"/>
                </a:solidFill>
                <a:latin typeface="Times New Roman"/>
                <a:ea typeface="Times New Roman"/>
                <a:cs typeface="Times New Roman"/>
                <a:sym typeface="Times New Roman"/>
              </a:rPr>
              <a:t>2. Skill Assessment</a:t>
            </a:r>
            <a:endParaRPr sz="1900">
              <a:solidFill>
                <a:srgbClr val="0D0D0D"/>
              </a:solidFill>
              <a:latin typeface="Times New Roman"/>
              <a:ea typeface="Times New Roman"/>
              <a:cs typeface="Times New Roman"/>
              <a:sym typeface="Times New Roman"/>
            </a:endParaRPr>
          </a:p>
          <a:p>
            <a:pPr indent="0" lvl="0" marL="0" rtl="0" algn="just">
              <a:lnSpc>
                <a:spcPct val="150000"/>
              </a:lnSpc>
              <a:spcBef>
                <a:spcPts val="2100"/>
              </a:spcBef>
              <a:spcAft>
                <a:spcPts val="2100"/>
              </a:spcAft>
              <a:buNone/>
            </a:pPr>
            <a:r>
              <a:rPr lang="en-US" sz="1900">
                <a:solidFill>
                  <a:srgbClr val="0D0D0D"/>
                </a:solidFill>
                <a:latin typeface="Times New Roman"/>
                <a:ea typeface="Times New Roman"/>
                <a:cs typeface="Times New Roman"/>
                <a:sym typeface="Times New Roman"/>
              </a:rPr>
              <a:t>3. Content-Filtered Job Recommendations</a:t>
            </a:r>
            <a:endParaRPr sz="19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5"/>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sp>
        <p:nvSpPr>
          <p:cNvPr id="142" name="Google Shape;142;p5"/>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1500"/>
              </a:spcBef>
              <a:spcAft>
                <a:spcPts val="1500"/>
              </a:spcAft>
              <a:buClr>
                <a:schemeClr val="dk1"/>
              </a:buClr>
              <a:buSzPts val="1100"/>
              <a:buFont typeface="Arial"/>
              <a:buNone/>
            </a:pPr>
            <a:r>
              <a:rPr lang="en-US" sz="1800">
                <a:solidFill>
                  <a:srgbClr val="0D0D0D"/>
                </a:solidFill>
                <a:latin typeface="Times New Roman"/>
                <a:ea typeface="Times New Roman"/>
                <a:cs typeface="Times New Roman"/>
                <a:sym typeface="Times New Roman"/>
              </a:rPr>
              <a:t>The field of career guidance and job recommendation has evolved significantly in recent years, driven by advancements in technology and a growing demand for personalized and data-driven solutions. Historically, career counseling has relied on traditional models such as trait-factor theory and Holland's theory of vocational choice. These models focus on matching individuals with careers based on personality traits, interests, and aptitudes. While these approaches have provided valuable insights into career decision-making processes, they often lack the flexibility and customization needed to address the diverse needs of today's workforce.Recent research has highlighted the potential of technology to enhance career guidance services. Tools such as online career assessments, virtual career fairs, and AI-powered chatbots have emerged as effective means of delivering personalized career advice and resources to individuals. For example, studies by Savickas (2019) and Sampson et al. (2020) emphasize the importance of integrating technology into career counseling to reach a wider audience and provide scalable solutions.</a:t>
            </a:r>
            <a:endParaRPr sz="18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dca04feed9_0_24"/>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sp>
        <p:nvSpPr>
          <p:cNvPr id="149" name="Google Shape;149;g2dca04feed9_0_24"/>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1500"/>
              </a:spcBef>
              <a:spcAft>
                <a:spcPts val="1500"/>
              </a:spcAft>
              <a:buClr>
                <a:schemeClr val="dk1"/>
              </a:buClr>
              <a:buSzPts val="1100"/>
              <a:buFont typeface="Arial"/>
              <a:buNone/>
            </a:pPr>
            <a:r>
              <a:rPr lang="en-US" sz="1800">
                <a:solidFill>
                  <a:srgbClr val="0D0D0D"/>
                </a:solidFill>
                <a:latin typeface="Times New Roman"/>
                <a:ea typeface="Times New Roman"/>
                <a:cs typeface="Times New Roman"/>
                <a:sym typeface="Times New Roman"/>
              </a:rPr>
              <a:t>The use of natural language processing (NLP) techniques for resume analysis has gained traction in the field of human resources and career guidance. Research by Gugnani et al. (2018) demonstrates the effectiveness of NLP in extracting key information from resumes, such as skills, experiences, and qualifications. By automating the resume screening process, NLP algorithms can save time and resources for both job seekers and employers.Machine learning (ML) algorithms offer promising opportunities for assessing individual skills and competencies in a data-driven manner. Studies by AlZoubi et al. (2021) and Sina et al. (2020) explore the use of ML models for predicting job performance and identifying skill gaps. Personalized job recommendation systems leverage user data and machine learning algorithms to match individuals with relevant job opportunities. Research by Li et al. (2019) and Zhou et al. (2021) demonstrates the effectiveness of recommendation algorithms in improving job search outcomes and user satisfaction. </a:t>
            </a:r>
            <a:endParaRPr sz="1800">
              <a:solidFill>
                <a:srgbClr val="0D0D0D"/>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7"/>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Hardware &amp; Software Requirements</a:t>
            </a:r>
            <a:endParaRPr>
              <a:latin typeface="Times New Roman"/>
              <a:ea typeface="Times New Roman"/>
              <a:cs typeface="Times New Roman"/>
              <a:sym typeface="Times New Roman"/>
            </a:endParaRPr>
          </a:p>
        </p:txBody>
      </p:sp>
      <p:sp>
        <p:nvSpPr>
          <p:cNvPr id="156" name="Google Shape;156;p7"/>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298450" lvl="0" marL="457200" rtl="0" algn="just">
              <a:lnSpc>
                <a:spcPct val="150000"/>
              </a:lnSpc>
              <a:spcBef>
                <a:spcPts val="0"/>
              </a:spcBef>
              <a:spcAft>
                <a:spcPts val="0"/>
              </a:spcAft>
              <a:buClr>
                <a:srgbClr val="0D0D0D"/>
              </a:buClr>
              <a:buSzPts val="1100"/>
              <a:buFont typeface="Times New Roman"/>
              <a:buChar char="●"/>
            </a:pPr>
            <a:r>
              <a:rPr lang="en-US" sz="1100">
                <a:solidFill>
                  <a:srgbClr val="0D0D0D"/>
                </a:solidFill>
                <a:latin typeface="Times New Roman"/>
                <a:ea typeface="Times New Roman"/>
                <a:cs typeface="Times New Roman"/>
                <a:sym typeface="Times New Roman"/>
              </a:rPr>
              <a:t>Desktop/Laptop Computers:</a:t>
            </a:r>
            <a:endParaRPr sz="1100">
              <a:solidFill>
                <a:srgbClr val="0D0D0D"/>
              </a:solidFill>
              <a:latin typeface="Times New Roman"/>
              <a:ea typeface="Times New Roman"/>
              <a:cs typeface="Times New Roman"/>
              <a:sym typeface="Times New Roman"/>
            </a:endParaRPr>
          </a:p>
          <a:p>
            <a:pPr indent="-298450" lvl="1" marL="914400" rtl="0" algn="just">
              <a:lnSpc>
                <a:spcPct val="150000"/>
              </a:lnSpc>
              <a:spcBef>
                <a:spcPts val="0"/>
              </a:spcBef>
              <a:spcAft>
                <a:spcPts val="0"/>
              </a:spcAft>
              <a:buClr>
                <a:srgbClr val="0D0D0D"/>
              </a:buClr>
              <a:buSzPts val="1100"/>
              <a:buFont typeface="Times New Roman"/>
              <a:buChar char="○"/>
            </a:pPr>
            <a:r>
              <a:rPr lang="en-US" sz="1100">
                <a:solidFill>
                  <a:srgbClr val="0D0D0D"/>
                </a:solidFill>
                <a:latin typeface="Times New Roman"/>
                <a:ea typeface="Times New Roman"/>
                <a:cs typeface="Times New Roman"/>
                <a:sym typeface="Times New Roman"/>
              </a:rPr>
              <a:t>Processor: Intel Core i3 or equivalent</a:t>
            </a:r>
            <a:endParaRPr sz="1100">
              <a:solidFill>
                <a:srgbClr val="0D0D0D"/>
              </a:solidFill>
              <a:latin typeface="Times New Roman"/>
              <a:ea typeface="Times New Roman"/>
              <a:cs typeface="Times New Roman"/>
              <a:sym typeface="Times New Roman"/>
            </a:endParaRPr>
          </a:p>
          <a:p>
            <a:pPr indent="-298450" lvl="1" marL="914400" rtl="0" algn="l">
              <a:lnSpc>
                <a:spcPct val="150000"/>
              </a:lnSpc>
              <a:spcBef>
                <a:spcPts val="0"/>
              </a:spcBef>
              <a:spcAft>
                <a:spcPts val="0"/>
              </a:spcAft>
              <a:buClr>
                <a:srgbClr val="0D0D0D"/>
              </a:buClr>
              <a:buSzPts val="1100"/>
              <a:buFont typeface="Times New Roman"/>
              <a:buChar char="○"/>
            </a:pPr>
            <a:r>
              <a:rPr lang="en-US" sz="1100">
                <a:solidFill>
                  <a:srgbClr val="0D0D0D"/>
                </a:solidFill>
                <a:latin typeface="Times New Roman"/>
                <a:ea typeface="Times New Roman"/>
                <a:cs typeface="Times New Roman"/>
                <a:sym typeface="Times New Roman"/>
              </a:rPr>
              <a:t>RAM: 4GB or higher</a:t>
            </a:r>
            <a:endParaRPr sz="1100">
              <a:solidFill>
                <a:srgbClr val="0D0D0D"/>
              </a:solidFill>
              <a:latin typeface="Times New Roman"/>
              <a:ea typeface="Times New Roman"/>
              <a:cs typeface="Times New Roman"/>
              <a:sym typeface="Times New Roman"/>
            </a:endParaRPr>
          </a:p>
          <a:p>
            <a:pPr indent="-298450" lvl="1" marL="914400" rtl="0" algn="l">
              <a:lnSpc>
                <a:spcPct val="150000"/>
              </a:lnSpc>
              <a:spcBef>
                <a:spcPts val="0"/>
              </a:spcBef>
              <a:spcAft>
                <a:spcPts val="0"/>
              </a:spcAft>
              <a:buClr>
                <a:srgbClr val="0D0D0D"/>
              </a:buClr>
              <a:buSzPts val="1100"/>
              <a:buFont typeface="Times New Roman"/>
              <a:buChar char="○"/>
            </a:pPr>
            <a:r>
              <a:rPr lang="en-US" sz="1100">
                <a:solidFill>
                  <a:srgbClr val="0D0D0D"/>
                </a:solidFill>
                <a:latin typeface="Times New Roman"/>
                <a:ea typeface="Times New Roman"/>
                <a:cs typeface="Times New Roman"/>
                <a:sym typeface="Times New Roman"/>
              </a:rPr>
              <a:t>Storage: 128GB SSD or higher</a:t>
            </a:r>
            <a:endParaRPr sz="1100">
              <a:solidFill>
                <a:srgbClr val="0D0D0D"/>
              </a:solidFill>
              <a:latin typeface="Times New Roman"/>
              <a:ea typeface="Times New Roman"/>
              <a:cs typeface="Times New Roman"/>
              <a:sym typeface="Times New Roman"/>
            </a:endParaRPr>
          </a:p>
          <a:p>
            <a:pPr indent="-298450" lvl="1" marL="914400" rtl="0" algn="l">
              <a:lnSpc>
                <a:spcPct val="150000"/>
              </a:lnSpc>
              <a:spcBef>
                <a:spcPts val="0"/>
              </a:spcBef>
              <a:spcAft>
                <a:spcPts val="0"/>
              </a:spcAft>
              <a:buClr>
                <a:srgbClr val="0D0D0D"/>
              </a:buClr>
              <a:buSzPts val="1100"/>
              <a:buFont typeface="Times New Roman"/>
              <a:buChar char="○"/>
            </a:pPr>
            <a:r>
              <a:rPr lang="en-US" sz="1100">
                <a:solidFill>
                  <a:srgbClr val="0D0D0D"/>
                </a:solidFill>
                <a:latin typeface="Times New Roman"/>
                <a:ea typeface="Times New Roman"/>
                <a:cs typeface="Times New Roman"/>
                <a:sym typeface="Times New Roman"/>
              </a:rPr>
              <a:t>Display: 15-inch monitor or larger</a:t>
            </a:r>
            <a:endParaRPr sz="1100">
              <a:solidFill>
                <a:srgbClr val="0D0D0D"/>
              </a:solidFill>
              <a:latin typeface="Times New Roman"/>
              <a:ea typeface="Times New Roman"/>
              <a:cs typeface="Times New Roman"/>
              <a:sym typeface="Times New Roman"/>
            </a:endParaRPr>
          </a:p>
          <a:p>
            <a:pPr indent="-298450" lvl="0" marL="457200" rtl="0" algn="l">
              <a:lnSpc>
                <a:spcPct val="150000"/>
              </a:lnSpc>
              <a:spcBef>
                <a:spcPts val="0"/>
              </a:spcBef>
              <a:spcAft>
                <a:spcPts val="0"/>
              </a:spcAft>
              <a:buClr>
                <a:srgbClr val="0D0D0D"/>
              </a:buClr>
              <a:buSzPts val="1100"/>
              <a:buFont typeface="Times New Roman"/>
              <a:buChar char="●"/>
            </a:pPr>
            <a:r>
              <a:rPr lang="en-US" sz="1100">
                <a:solidFill>
                  <a:srgbClr val="0D0D0D"/>
                </a:solidFill>
                <a:latin typeface="Times New Roman"/>
                <a:ea typeface="Times New Roman"/>
                <a:cs typeface="Times New Roman"/>
                <a:sym typeface="Times New Roman"/>
              </a:rPr>
              <a:t>Operating Systems:</a:t>
            </a:r>
            <a:endParaRPr sz="1100">
              <a:solidFill>
                <a:srgbClr val="0D0D0D"/>
              </a:solidFill>
              <a:latin typeface="Times New Roman"/>
              <a:ea typeface="Times New Roman"/>
              <a:cs typeface="Times New Roman"/>
              <a:sym typeface="Times New Roman"/>
            </a:endParaRPr>
          </a:p>
          <a:p>
            <a:pPr indent="-298450" lvl="1" marL="914400" rtl="0" algn="l">
              <a:lnSpc>
                <a:spcPct val="150000"/>
              </a:lnSpc>
              <a:spcBef>
                <a:spcPts val="0"/>
              </a:spcBef>
              <a:spcAft>
                <a:spcPts val="0"/>
              </a:spcAft>
              <a:buClr>
                <a:srgbClr val="0D0D0D"/>
              </a:buClr>
              <a:buSzPts val="1100"/>
              <a:buFont typeface="Times New Roman"/>
              <a:buChar char="○"/>
            </a:pPr>
            <a:r>
              <a:rPr lang="en-US" sz="1100">
                <a:solidFill>
                  <a:srgbClr val="0D0D0D"/>
                </a:solidFill>
                <a:latin typeface="Times New Roman"/>
                <a:ea typeface="Times New Roman"/>
                <a:cs typeface="Times New Roman"/>
                <a:sym typeface="Times New Roman"/>
              </a:rPr>
              <a:t>Database Server: MongoDB 4.4 or later</a:t>
            </a:r>
            <a:endParaRPr sz="1100">
              <a:solidFill>
                <a:srgbClr val="0D0D0D"/>
              </a:solidFill>
              <a:latin typeface="Times New Roman"/>
              <a:ea typeface="Times New Roman"/>
              <a:cs typeface="Times New Roman"/>
              <a:sym typeface="Times New Roman"/>
            </a:endParaRPr>
          </a:p>
          <a:p>
            <a:pPr indent="-298450" lvl="1" marL="914400" rtl="0" algn="l">
              <a:lnSpc>
                <a:spcPct val="150000"/>
              </a:lnSpc>
              <a:spcBef>
                <a:spcPts val="0"/>
              </a:spcBef>
              <a:spcAft>
                <a:spcPts val="0"/>
              </a:spcAft>
              <a:buClr>
                <a:srgbClr val="0D0D0D"/>
              </a:buClr>
              <a:buSzPts val="1100"/>
              <a:buFont typeface="Times New Roman"/>
              <a:buChar char="○"/>
            </a:pPr>
            <a:r>
              <a:rPr lang="en-US" sz="1100">
                <a:solidFill>
                  <a:srgbClr val="0D0D0D"/>
                </a:solidFill>
                <a:latin typeface="Times New Roman"/>
                <a:ea typeface="Times New Roman"/>
                <a:cs typeface="Times New Roman"/>
                <a:sym typeface="Times New Roman"/>
              </a:rPr>
              <a:t>Client Devices: Windows 10, macOS 10.15, iOS 12.0, Android 7.0, or later</a:t>
            </a:r>
            <a:endParaRPr sz="1100">
              <a:solidFill>
                <a:srgbClr val="0D0D0D"/>
              </a:solidFill>
              <a:latin typeface="Times New Roman"/>
              <a:ea typeface="Times New Roman"/>
              <a:cs typeface="Times New Roman"/>
              <a:sym typeface="Times New Roman"/>
            </a:endParaRPr>
          </a:p>
          <a:p>
            <a:pPr indent="-298450" lvl="0" marL="457200" rtl="0" algn="l">
              <a:lnSpc>
                <a:spcPct val="150000"/>
              </a:lnSpc>
              <a:spcBef>
                <a:spcPts val="0"/>
              </a:spcBef>
              <a:spcAft>
                <a:spcPts val="0"/>
              </a:spcAft>
              <a:buClr>
                <a:srgbClr val="0D0D0D"/>
              </a:buClr>
              <a:buSzPts val="1100"/>
              <a:buFont typeface="Times New Roman"/>
              <a:buChar char="●"/>
            </a:pPr>
            <a:r>
              <a:rPr lang="en-US" sz="1100">
                <a:solidFill>
                  <a:srgbClr val="0D0D0D"/>
                </a:solidFill>
                <a:latin typeface="Times New Roman"/>
                <a:ea typeface="Times New Roman"/>
                <a:cs typeface="Times New Roman"/>
                <a:sym typeface="Times New Roman"/>
              </a:rPr>
              <a:t>Development Tools:</a:t>
            </a:r>
            <a:endParaRPr sz="1100">
              <a:solidFill>
                <a:srgbClr val="0D0D0D"/>
              </a:solidFill>
              <a:latin typeface="Times New Roman"/>
              <a:ea typeface="Times New Roman"/>
              <a:cs typeface="Times New Roman"/>
              <a:sym typeface="Times New Roman"/>
            </a:endParaRPr>
          </a:p>
          <a:p>
            <a:pPr indent="-298450" lvl="1" marL="914400" rtl="0" algn="l">
              <a:lnSpc>
                <a:spcPct val="150000"/>
              </a:lnSpc>
              <a:spcBef>
                <a:spcPts val="0"/>
              </a:spcBef>
              <a:spcAft>
                <a:spcPts val="0"/>
              </a:spcAft>
              <a:buClr>
                <a:srgbClr val="0D0D0D"/>
              </a:buClr>
              <a:buSzPts val="1100"/>
              <a:buFont typeface="Times New Roman"/>
              <a:buChar char="○"/>
            </a:pPr>
            <a:r>
              <a:rPr lang="en-US" sz="1100">
                <a:solidFill>
                  <a:srgbClr val="0D0D0D"/>
                </a:solidFill>
                <a:latin typeface="Times New Roman"/>
                <a:ea typeface="Times New Roman"/>
                <a:cs typeface="Times New Roman"/>
                <a:sym typeface="Times New Roman"/>
              </a:rPr>
              <a:t>Integrated Development Environment (IDE): Visual Studio Code, PyCharm</a:t>
            </a:r>
            <a:endParaRPr sz="1100">
              <a:solidFill>
                <a:srgbClr val="0D0D0D"/>
              </a:solidFill>
              <a:latin typeface="Times New Roman"/>
              <a:ea typeface="Times New Roman"/>
              <a:cs typeface="Times New Roman"/>
              <a:sym typeface="Times New Roman"/>
            </a:endParaRPr>
          </a:p>
          <a:p>
            <a:pPr indent="-298450" lvl="1" marL="914400" rtl="0" algn="l">
              <a:lnSpc>
                <a:spcPct val="150000"/>
              </a:lnSpc>
              <a:spcBef>
                <a:spcPts val="0"/>
              </a:spcBef>
              <a:spcAft>
                <a:spcPts val="0"/>
              </a:spcAft>
              <a:buClr>
                <a:srgbClr val="0D0D0D"/>
              </a:buClr>
              <a:buSzPts val="1100"/>
              <a:buFont typeface="Times New Roman"/>
              <a:buChar char="○"/>
            </a:pPr>
            <a:r>
              <a:rPr lang="en-US" sz="1100">
                <a:solidFill>
                  <a:srgbClr val="0D0D0D"/>
                </a:solidFill>
                <a:latin typeface="Times New Roman"/>
                <a:ea typeface="Times New Roman"/>
                <a:cs typeface="Times New Roman"/>
                <a:sym typeface="Times New Roman"/>
              </a:rPr>
              <a:t>Version Control: Git, GitHub</a:t>
            </a:r>
            <a:endParaRPr sz="1100">
              <a:solidFill>
                <a:srgbClr val="0D0D0D"/>
              </a:solidFill>
              <a:latin typeface="Times New Roman"/>
              <a:ea typeface="Times New Roman"/>
              <a:cs typeface="Times New Roman"/>
              <a:sym typeface="Times New Roman"/>
            </a:endParaRPr>
          </a:p>
          <a:p>
            <a:pPr indent="-298450" lvl="1" marL="914400" rtl="0" algn="l">
              <a:lnSpc>
                <a:spcPct val="150000"/>
              </a:lnSpc>
              <a:spcBef>
                <a:spcPts val="0"/>
              </a:spcBef>
              <a:spcAft>
                <a:spcPts val="0"/>
              </a:spcAft>
              <a:buClr>
                <a:srgbClr val="0D0D0D"/>
              </a:buClr>
              <a:buSzPts val="1100"/>
              <a:buFont typeface="Times New Roman"/>
              <a:buChar char="○"/>
            </a:pPr>
            <a:r>
              <a:rPr lang="en-US" sz="1100">
                <a:solidFill>
                  <a:srgbClr val="0D0D0D"/>
                </a:solidFill>
                <a:latin typeface="Times New Roman"/>
                <a:ea typeface="Times New Roman"/>
                <a:cs typeface="Times New Roman"/>
                <a:sym typeface="Times New Roman"/>
              </a:rPr>
              <a:t>Package Manager: pip (Python)</a:t>
            </a:r>
            <a:endParaRPr sz="1100">
              <a:solidFill>
                <a:srgbClr val="0D0D0D"/>
              </a:solidFill>
              <a:latin typeface="Times New Roman"/>
              <a:ea typeface="Times New Roman"/>
              <a:cs typeface="Times New Roman"/>
              <a:sym typeface="Times New Roman"/>
            </a:endParaRPr>
          </a:p>
          <a:p>
            <a:pPr indent="-298450" lvl="0" marL="457200" rtl="0" algn="l">
              <a:lnSpc>
                <a:spcPct val="150000"/>
              </a:lnSpc>
              <a:spcBef>
                <a:spcPts val="0"/>
              </a:spcBef>
              <a:spcAft>
                <a:spcPts val="0"/>
              </a:spcAft>
              <a:buClr>
                <a:srgbClr val="0D0D0D"/>
              </a:buClr>
              <a:buSzPts val="1100"/>
              <a:buFont typeface="Times New Roman"/>
              <a:buChar char="●"/>
            </a:pPr>
            <a:r>
              <a:rPr lang="en-US" sz="1100">
                <a:solidFill>
                  <a:srgbClr val="0D0D0D"/>
                </a:solidFill>
                <a:latin typeface="Times New Roman"/>
                <a:ea typeface="Times New Roman"/>
                <a:cs typeface="Times New Roman"/>
                <a:sym typeface="Times New Roman"/>
              </a:rPr>
              <a:t>Backend Technologies:</a:t>
            </a:r>
            <a:endParaRPr sz="1100">
              <a:solidFill>
                <a:srgbClr val="0D0D0D"/>
              </a:solidFill>
              <a:latin typeface="Times New Roman"/>
              <a:ea typeface="Times New Roman"/>
              <a:cs typeface="Times New Roman"/>
              <a:sym typeface="Times New Roman"/>
            </a:endParaRPr>
          </a:p>
          <a:p>
            <a:pPr indent="-298450" lvl="1" marL="914400" rtl="0" algn="l">
              <a:lnSpc>
                <a:spcPct val="150000"/>
              </a:lnSpc>
              <a:spcBef>
                <a:spcPts val="0"/>
              </a:spcBef>
              <a:spcAft>
                <a:spcPts val="0"/>
              </a:spcAft>
              <a:buClr>
                <a:srgbClr val="0D0D0D"/>
              </a:buClr>
              <a:buSzPts val="1100"/>
              <a:buFont typeface="Times New Roman"/>
              <a:buChar char="○"/>
            </a:pPr>
            <a:r>
              <a:rPr lang="en-US" sz="1100">
                <a:solidFill>
                  <a:srgbClr val="0D0D0D"/>
                </a:solidFill>
                <a:latin typeface="Times New Roman"/>
                <a:ea typeface="Times New Roman"/>
                <a:cs typeface="Times New Roman"/>
                <a:sym typeface="Times New Roman"/>
              </a:rPr>
              <a:t>Programming Language: Python 3.8 or later</a:t>
            </a:r>
            <a:endParaRPr sz="1100">
              <a:solidFill>
                <a:srgbClr val="0D0D0D"/>
              </a:solidFill>
              <a:latin typeface="Times New Roman"/>
              <a:ea typeface="Times New Roman"/>
              <a:cs typeface="Times New Roman"/>
              <a:sym typeface="Times New Roman"/>
            </a:endParaRPr>
          </a:p>
          <a:p>
            <a:pPr indent="-298450" lvl="1" marL="914400" rtl="0" algn="l">
              <a:lnSpc>
                <a:spcPct val="150000"/>
              </a:lnSpc>
              <a:spcBef>
                <a:spcPts val="0"/>
              </a:spcBef>
              <a:spcAft>
                <a:spcPts val="0"/>
              </a:spcAft>
              <a:buClr>
                <a:srgbClr val="0D0D0D"/>
              </a:buClr>
              <a:buSzPts val="1100"/>
              <a:buFont typeface="Times New Roman"/>
              <a:buChar char="○"/>
            </a:pPr>
            <a:r>
              <a:rPr lang="en-US" sz="1100">
                <a:solidFill>
                  <a:srgbClr val="0D0D0D"/>
                </a:solidFill>
                <a:latin typeface="Times New Roman"/>
                <a:ea typeface="Times New Roman"/>
                <a:cs typeface="Times New Roman"/>
                <a:sym typeface="Times New Roman"/>
              </a:rPr>
              <a:t>Web Framework: Flask 1.1.2 or later</a:t>
            </a:r>
            <a:endParaRPr sz="1100">
              <a:solidFill>
                <a:srgbClr val="0D0D0D"/>
              </a:solidFill>
              <a:latin typeface="Times New Roman"/>
              <a:ea typeface="Times New Roman"/>
              <a:cs typeface="Times New Roman"/>
              <a:sym typeface="Times New Roman"/>
            </a:endParaRPr>
          </a:p>
          <a:p>
            <a:pPr indent="-298450" lvl="1" marL="914400" rtl="0" algn="l">
              <a:lnSpc>
                <a:spcPct val="150000"/>
              </a:lnSpc>
              <a:spcBef>
                <a:spcPts val="0"/>
              </a:spcBef>
              <a:spcAft>
                <a:spcPts val="0"/>
              </a:spcAft>
              <a:buClr>
                <a:srgbClr val="0D0D0D"/>
              </a:buClr>
              <a:buSzPts val="1100"/>
              <a:buFont typeface="Times New Roman"/>
              <a:buChar char="○"/>
            </a:pPr>
            <a:r>
              <a:rPr lang="en-US" sz="1100">
                <a:solidFill>
                  <a:srgbClr val="0D0D0D"/>
                </a:solidFill>
                <a:latin typeface="Times New Roman"/>
                <a:ea typeface="Times New Roman"/>
                <a:cs typeface="Times New Roman"/>
                <a:sym typeface="Times New Roman"/>
              </a:rPr>
              <a:t>Database Connectivity: pymongo 3.11.3 or later</a:t>
            </a:r>
            <a:endParaRPr sz="1100">
              <a:solidFill>
                <a:srgbClr val="0D0D0D"/>
              </a:solidFill>
              <a:latin typeface="Times New Roman"/>
              <a:ea typeface="Times New Roman"/>
              <a:cs typeface="Times New Roman"/>
              <a:sym typeface="Times New Roman"/>
            </a:endParaRPr>
          </a:p>
          <a:p>
            <a:pPr indent="-298450" lvl="1" marL="914400" rtl="0" algn="l">
              <a:lnSpc>
                <a:spcPct val="150000"/>
              </a:lnSpc>
              <a:spcBef>
                <a:spcPts val="0"/>
              </a:spcBef>
              <a:spcAft>
                <a:spcPts val="0"/>
              </a:spcAft>
              <a:buClr>
                <a:srgbClr val="0D0D0D"/>
              </a:buClr>
              <a:buSzPts val="1100"/>
              <a:buFont typeface="Times New Roman"/>
              <a:buChar char="○"/>
            </a:pPr>
            <a:r>
              <a:rPr lang="en-US" sz="1100">
                <a:solidFill>
                  <a:srgbClr val="0D0D0D"/>
                </a:solidFill>
                <a:latin typeface="Times New Roman"/>
                <a:ea typeface="Times New Roman"/>
                <a:cs typeface="Times New Roman"/>
                <a:sym typeface="Times New Roman"/>
              </a:rPr>
              <a:t>Natural Language Processing: NLTK 3.5 or later, BeautifulSoup 4.9.3 or later</a:t>
            </a:r>
            <a:endParaRPr sz="1100">
              <a:solidFill>
                <a:srgbClr val="0D0D0D"/>
              </a:solidFill>
              <a:latin typeface="Times New Roman"/>
              <a:ea typeface="Times New Roman"/>
              <a:cs typeface="Times New Roman"/>
              <a:sym typeface="Times New Roman"/>
            </a:endParaRPr>
          </a:p>
          <a:p>
            <a:pPr indent="-298450" lvl="1" marL="914400" rtl="0" algn="l">
              <a:lnSpc>
                <a:spcPct val="150000"/>
              </a:lnSpc>
              <a:spcBef>
                <a:spcPts val="0"/>
              </a:spcBef>
              <a:spcAft>
                <a:spcPts val="0"/>
              </a:spcAft>
              <a:buClr>
                <a:srgbClr val="0D0D0D"/>
              </a:buClr>
              <a:buSzPts val="1100"/>
              <a:buFont typeface="Times New Roman"/>
              <a:buChar char="○"/>
            </a:pPr>
            <a:r>
              <a:rPr lang="en-US" sz="1100">
                <a:solidFill>
                  <a:srgbClr val="0D0D0D"/>
                </a:solidFill>
                <a:latin typeface="Times New Roman"/>
                <a:ea typeface="Times New Roman"/>
                <a:cs typeface="Times New Roman"/>
                <a:sym typeface="Times New Roman"/>
              </a:rPr>
              <a:t>Machine Learning: OpenAI API</a:t>
            </a:r>
            <a:endParaRPr sz="1100">
              <a:solidFill>
                <a:srgbClr val="0D0D0D"/>
              </a:solidFill>
              <a:latin typeface="Times New Roman"/>
              <a:ea typeface="Times New Roman"/>
              <a:cs typeface="Times New Roman"/>
              <a:sym typeface="Times New Roman"/>
            </a:endParaRPr>
          </a:p>
          <a:p>
            <a:pPr indent="-298450" lvl="0" marL="457200" rtl="0" algn="l">
              <a:lnSpc>
                <a:spcPct val="150000"/>
              </a:lnSpc>
              <a:spcBef>
                <a:spcPts val="0"/>
              </a:spcBef>
              <a:spcAft>
                <a:spcPts val="0"/>
              </a:spcAft>
              <a:buClr>
                <a:srgbClr val="0D0D0D"/>
              </a:buClr>
              <a:buSzPts val="1100"/>
              <a:buFont typeface="Times New Roman"/>
              <a:buChar char="●"/>
            </a:pPr>
            <a:r>
              <a:rPr lang="en-US" sz="1100">
                <a:solidFill>
                  <a:srgbClr val="0D0D0D"/>
                </a:solidFill>
                <a:latin typeface="Times New Roman"/>
                <a:ea typeface="Times New Roman"/>
                <a:cs typeface="Times New Roman"/>
                <a:sym typeface="Times New Roman"/>
              </a:rPr>
              <a:t>Frontend Technologies:</a:t>
            </a:r>
            <a:endParaRPr sz="1100">
              <a:solidFill>
                <a:srgbClr val="0D0D0D"/>
              </a:solidFill>
              <a:latin typeface="Times New Roman"/>
              <a:ea typeface="Times New Roman"/>
              <a:cs typeface="Times New Roman"/>
              <a:sym typeface="Times New Roman"/>
            </a:endParaRPr>
          </a:p>
          <a:p>
            <a:pPr indent="-298450" lvl="1" marL="914400" rtl="0" algn="l">
              <a:lnSpc>
                <a:spcPct val="150000"/>
              </a:lnSpc>
              <a:spcBef>
                <a:spcPts val="0"/>
              </a:spcBef>
              <a:spcAft>
                <a:spcPts val="0"/>
              </a:spcAft>
              <a:buClr>
                <a:srgbClr val="0D0D0D"/>
              </a:buClr>
              <a:buSzPts val="1100"/>
              <a:buFont typeface="Times New Roman"/>
              <a:buChar char="○"/>
            </a:pPr>
            <a:r>
              <a:rPr lang="en-US" sz="1100">
                <a:solidFill>
                  <a:srgbClr val="0D0D0D"/>
                </a:solidFill>
                <a:latin typeface="Times New Roman"/>
                <a:ea typeface="Times New Roman"/>
                <a:cs typeface="Times New Roman"/>
                <a:sym typeface="Times New Roman"/>
              </a:rPr>
              <a:t>HTML5, CSS3, JavaScript</a:t>
            </a:r>
            <a:endParaRPr sz="1100">
              <a:solidFill>
                <a:srgbClr val="0D0D0D"/>
              </a:solidFill>
              <a:latin typeface="Times New Roman"/>
              <a:ea typeface="Times New Roman"/>
              <a:cs typeface="Times New Roman"/>
              <a:sym typeface="Times New Roman"/>
            </a:endParaRPr>
          </a:p>
          <a:p>
            <a:pPr indent="-298450" lvl="1" marL="914400" rtl="0" algn="l">
              <a:lnSpc>
                <a:spcPct val="150000"/>
              </a:lnSpc>
              <a:spcBef>
                <a:spcPts val="0"/>
              </a:spcBef>
              <a:spcAft>
                <a:spcPts val="0"/>
              </a:spcAft>
              <a:buClr>
                <a:srgbClr val="0D0D0D"/>
              </a:buClr>
              <a:buSzPts val="1100"/>
              <a:buFont typeface="Times New Roman"/>
              <a:buChar char="○"/>
            </a:pPr>
            <a:r>
              <a:rPr lang="en-US" sz="1100">
                <a:solidFill>
                  <a:srgbClr val="0D0D0D"/>
                </a:solidFill>
                <a:latin typeface="Times New Roman"/>
                <a:ea typeface="Times New Roman"/>
                <a:cs typeface="Times New Roman"/>
                <a:sym typeface="Times New Roman"/>
              </a:rPr>
              <a:t>Frontend Framework: Bootstrap 4.5.2 or later</a:t>
            </a:r>
            <a:endParaRPr sz="1100">
              <a:solidFill>
                <a:srgbClr val="0D0D0D"/>
              </a:solidFill>
              <a:latin typeface="Times New Roman"/>
              <a:ea typeface="Times New Roman"/>
              <a:cs typeface="Times New Roman"/>
              <a:sym typeface="Times New Roman"/>
            </a:endParaRPr>
          </a:p>
          <a:p>
            <a:pPr indent="0" lvl="0" marL="342900" rtl="0" algn="l">
              <a:lnSpc>
                <a:spcPct val="114000"/>
              </a:lnSpc>
              <a:spcBef>
                <a:spcPts val="3600"/>
              </a:spcBef>
              <a:spcAft>
                <a:spcPts val="0"/>
              </a:spcAft>
              <a:buSzPts val="2400"/>
              <a:buNone/>
            </a:pPr>
            <a:r>
              <a:t/>
            </a:r>
            <a:endParaRPr sz="11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