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7" r:id="rId7"/>
    <p:sldId id="266" r:id="rId8"/>
    <p:sldId id="268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4F6F-D61D-4A24-B6D9-33C355E02CF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6090-04F4-4A57-B601-8133AC027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0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8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8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7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5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4CCA-2630-426A-B1F5-72732E519DC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36D918-47B6-4DCF-8C2D-59E8653929F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7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FBDB7-1E38-436A-7887-87D0F09835F8}"/>
              </a:ext>
            </a:extLst>
          </p:cNvPr>
          <p:cNvSpPr txBox="1"/>
          <p:nvPr/>
        </p:nvSpPr>
        <p:spPr>
          <a:xfrm>
            <a:off x="3594353" y="2281718"/>
            <a:ext cx="5003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Time Series Modelling</a:t>
            </a:r>
            <a:endParaRPr lang="en-IN" sz="6000" dirty="0">
              <a:solidFill>
                <a:schemeClr val="accent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389B1-79A0-A455-1FC5-BD5444DCC5D7}"/>
              </a:ext>
            </a:extLst>
          </p:cNvPr>
          <p:cNvSpPr txBox="1"/>
          <p:nvPr/>
        </p:nvSpPr>
        <p:spPr>
          <a:xfrm>
            <a:off x="4325240" y="3105834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Apple Stock Price Prediction</a:t>
            </a:r>
            <a:endParaRPr lang="en-IN" sz="2800" dirty="0">
              <a:solidFill>
                <a:srgbClr val="0070C0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404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DFD18D1-84DE-80E9-AAB5-A0B364F21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2"/>
          <a:stretch/>
        </p:blipFill>
        <p:spPr bwMode="auto">
          <a:xfrm>
            <a:off x="0" y="1620043"/>
            <a:ext cx="12192000" cy="33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7B7C4-7DDC-2C75-EE38-729C5C244ACE}"/>
              </a:ext>
            </a:extLst>
          </p:cNvPr>
          <p:cNvSpPr txBox="1"/>
          <p:nvPr/>
        </p:nvSpPr>
        <p:spPr>
          <a:xfrm>
            <a:off x="-2" y="58597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  <a:cs typeface="Microsoft Uighur" panose="02000000000000000000" pitchFamily="2" charset="-78"/>
              </a:rPr>
              <a:t>Using SARIMAX </a:t>
            </a:r>
            <a:r>
              <a:rPr lang="en-US" b="1" dirty="0" err="1">
                <a:latin typeface="Calisto MT" panose="02040603050505030304" pitchFamily="18" charset="0"/>
                <a:cs typeface="Microsoft Uighur" panose="02000000000000000000" pitchFamily="2" charset="-78"/>
              </a:rPr>
              <a:t>Forecasting,I</a:t>
            </a:r>
            <a:r>
              <a:rPr lang="en-US" b="1" dirty="0">
                <a:latin typeface="Calisto MT" panose="02040603050505030304" pitchFamily="18" charset="0"/>
                <a:cs typeface="Microsoft Uighur" panose="02000000000000000000" pitchFamily="2" charset="-78"/>
              </a:rPr>
              <a:t> was able to model Apple’s weekly Adj Close Price with an average weekly % error of 11.5% for the Testing Data </a:t>
            </a:r>
            <a:endParaRPr lang="en-IN" b="1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A6987-71BB-EDC5-1CFB-BCBB4346335D}"/>
              </a:ext>
            </a:extLst>
          </p:cNvPr>
          <p:cNvSpPr txBox="1"/>
          <p:nvPr/>
        </p:nvSpPr>
        <p:spPr>
          <a:xfrm>
            <a:off x="1011383" y="4933156"/>
            <a:ext cx="3491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</a:rPr>
              <a:t>MSE: 401.75554164030984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</a:rPr>
              <a:t>MAE: 16.93749919234568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E149A-928B-EB29-2555-F37C1E0AADF5}"/>
              </a:ext>
            </a:extLst>
          </p:cNvPr>
          <p:cNvSpPr txBox="1"/>
          <p:nvPr/>
        </p:nvSpPr>
        <p:spPr>
          <a:xfrm>
            <a:off x="6095997" y="4933156"/>
            <a:ext cx="378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</a:rPr>
              <a:t>RMSE: 20.04384049129083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</a:rPr>
              <a:t>MAPE: 0.11496171456445428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A609D-721C-41F2-3869-8ED67CDCFEC5}"/>
              </a:ext>
            </a:extLst>
          </p:cNvPr>
          <p:cNvSpPr txBox="1"/>
          <p:nvPr/>
        </p:nvSpPr>
        <p:spPr>
          <a:xfrm>
            <a:off x="2618285" y="5641042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with MAPE 11.5%, we have accuracy 88.5%.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1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7D87-5065-D62C-AB8C-3C05897027C1}"/>
              </a:ext>
            </a:extLst>
          </p:cNvPr>
          <p:cNvSpPr txBox="1"/>
          <p:nvPr/>
        </p:nvSpPr>
        <p:spPr>
          <a:xfrm>
            <a:off x="4461164" y="249382"/>
            <a:ext cx="2691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Conclusion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09D8B-950B-A21D-AB6E-5A952826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4" y="1506248"/>
            <a:ext cx="4188791" cy="438193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73185-D0FB-D71B-05B2-48C2FBA99DC9}"/>
              </a:ext>
            </a:extLst>
          </p:cNvPr>
          <p:cNvSpPr txBox="1"/>
          <p:nvPr/>
        </p:nvSpPr>
        <p:spPr>
          <a:xfrm>
            <a:off x="4504446" y="3075057"/>
            <a:ext cx="768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By Looking the MAPE values of  both the ARIMA and SARIMAX .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We can conclude that ARIMA Model is Efficient for our data .</a:t>
            </a:r>
            <a:endParaRPr lang="en-IN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9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38932-D21C-358C-BF0A-C65A083147F4}"/>
              </a:ext>
            </a:extLst>
          </p:cNvPr>
          <p:cNvSpPr txBox="1"/>
          <p:nvPr/>
        </p:nvSpPr>
        <p:spPr>
          <a:xfrm>
            <a:off x="4659901" y="457198"/>
            <a:ext cx="287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alisto MT" panose="02040603050505030304" pitchFamily="18" charset="0"/>
                <a:cs typeface="Microsoft Uighur" panose="02000000000000000000" pitchFamily="2" charset="-78"/>
              </a:rPr>
              <a:t>Overview</a:t>
            </a:r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89886-EC5A-7FA7-58B5-7E5CD678D50D}"/>
              </a:ext>
            </a:extLst>
          </p:cNvPr>
          <p:cNvSpPr txBox="1"/>
          <p:nvPr/>
        </p:nvSpPr>
        <p:spPr>
          <a:xfrm>
            <a:off x="49894" y="2598003"/>
            <a:ext cx="1214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  <a:cs typeface="Microsoft Uighur" panose="02000000000000000000" pitchFamily="2" charset="-78"/>
              </a:rPr>
              <a:t>Using Apple Stock Price Dataset we’re going to Work with ARIMA and SARIMAX model 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Microsoft Uighur" panose="02000000000000000000" pitchFamily="2" charset="-78"/>
              </a:rPr>
              <a:t>and checking which is efficient</a:t>
            </a:r>
            <a:endParaRPr lang="en-IN" sz="2400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3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7504DD-BF0D-810E-1FE1-8AF49A0C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5" y="1718129"/>
            <a:ext cx="4323443" cy="4323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84CA4-7598-E2FD-549C-B0075843E498}"/>
              </a:ext>
            </a:extLst>
          </p:cNvPr>
          <p:cNvSpPr txBox="1"/>
          <p:nvPr/>
        </p:nvSpPr>
        <p:spPr>
          <a:xfrm>
            <a:off x="4139374" y="188685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Data Analyzed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2A694-5398-2FF6-3444-0210BAAE7F63}"/>
              </a:ext>
            </a:extLst>
          </p:cNvPr>
          <p:cNvSpPr txBox="1"/>
          <p:nvPr/>
        </p:nvSpPr>
        <p:spPr>
          <a:xfrm>
            <a:off x="4809555" y="2725688"/>
            <a:ext cx="7276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  <a:cs typeface="Microsoft Uighur" panose="02000000000000000000" pitchFamily="2" charset="-78"/>
              </a:rPr>
              <a:t>Data is Provided by Yahoo Finance and represents 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Microsoft Uighur" panose="02000000000000000000" pitchFamily="2" charset="-78"/>
              </a:rPr>
              <a:t>Apple Stock Price </a:t>
            </a:r>
            <a:r>
              <a:rPr lang="en-US" sz="2400" dirty="0" err="1">
                <a:latin typeface="Calisto MT" panose="02040603050505030304" pitchFamily="18" charset="0"/>
                <a:cs typeface="Microsoft Uighur" panose="02000000000000000000" pitchFamily="2" charset="-78"/>
              </a:rPr>
              <a:t>byOpen,High,Low,Close,Adj</a:t>
            </a:r>
            <a:r>
              <a:rPr lang="en-US" sz="2400" dirty="0">
                <a:latin typeface="Calisto MT" panose="02040603050505030304" pitchFamily="18" charset="0"/>
                <a:cs typeface="Microsoft Uighur" panose="02000000000000000000" pitchFamily="2" charset="-78"/>
              </a:rPr>
              <a:t> Close 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Microsoft Uighur" panose="02000000000000000000" pitchFamily="2" charset="-78"/>
              </a:rPr>
              <a:t>and Volumes for the period Jan 2020 to Dec 2022.</a:t>
            </a:r>
            <a:endParaRPr lang="en-IN" sz="2400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  <a:p>
            <a:pPr algn="just"/>
            <a:r>
              <a:rPr lang="en-IN" sz="2400" dirty="0">
                <a:latin typeface="Calisto MT" panose="02040603050505030304" pitchFamily="18" charset="0"/>
                <a:cs typeface="Microsoft Uighur" panose="02000000000000000000" pitchFamily="2" charset="-78"/>
              </a:rPr>
              <a:t>Indicating 736 Records.</a:t>
            </a:r>
            <a:endParaRPr lang="en-US" sz="2400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703C723-F670-DB17-E21B-8714A2E0E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4103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8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723F83-3495-2BA7-8716-E4D2B45E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" y="2162630"/>
            <a:ext cx="4724172" cy="35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4444B4-23D7-0E70-6549-48D526EDB617}"/>
              </a:ext>
            </a:extLst>
          </p:cNvPr>
          <p:cNvSpPr txBox="1"/>
          <p:nvPr/>
        </p:nvSpPr>
        <p:spPr>
          <a:xfrm>
            <a:off x="5220151" y="145143"/>
            <a:ext cx="1751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Target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A2907-3E33-7EC7-3346-DF306BD37F98}"/>
              </a:ext>
            </a:extLst>
          </p:cNvPr>
          <p:cNvSpPr txBox="1"/>
          <p:nvPr/>
        </p:nvSpPr>
        <p:spPr>
          <a:xfrm>
            <a:off x="4920343" y="2890391"/>
            <a:ext cx="7426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sto MT" panose="02040603050505030304" pitchFamily="18" charset="0"/>
                <a:cs typeface="Microsoft Uighur" panose="02000000000000000000" pitchFamily="2" charset="-78"/>
              </a:rPr>
              <a:t>To Find the Efficient Model for the Given</a:t>
            </a:r>
          </a:p>
          <a:p>
            <a:r>
              <a:rPr lang="en-US" sz="3200" dirty="0">
                <a:latin typeface="Calisto MT" panose="02040603050505030304" pitchFamily="18" charset="0"/>
                <a:cs typeface="Microsoft Uighur" panose="02000000000000000000" pitchFamily="2" charset="-78"/>
              </a:rPr>
              <a:t> Apple Stock Price Dataset</a:t>
            </a:r>
            <a:endParaRPr lang="en-IN" sz="3200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478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5578CBDB-C86E-1E93-5313-DDBA5D614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83"/>
          <a:stretch/>
        </p:blipFill>
        <p:spPr bwMode="auto">
          <a:xfrm>
            <a:off x="0" y="0"/>
            <a:ext cx="6130698" cy="611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775A9-96C2-209D-7457-6110998E5BEE}"/>
              </a:ext>
            </a:extLst>
          </p:cNvPr>
          <p:cNvSpPr txBox="1"/>
          <p:nvPr/>
        </p:nvSpPr>
        <p:spPr>
          <a:xfrm>
            <a:off x="6130698" y="1843950"/>
            <a:ext cx="608352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By Taking the Mean of Adj Close we can see that </a:t>
            </a:r>
          </a:p>
          <a:p>
            <a:r>
              <a:rPr lang="en-US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the Mean price of the year 2020 is less compared</a:t>
            </a:r>
          </a:p>
          <a:p>
            <a:r>
              <a:rPr lang="en-US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 to 2021 and 2022.</a:t>
            </a:r>
          </a:p>
          <a:p>
            <a:endParaRPr lang="en-IN" sz="2000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The Average Price of the month December is </a:t>
            </a:r>
          </a:p>
          <a:p>
            <a:r>
              <a:rPr lang="en-IN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High because of the Holiday Season.</a:t>
            </a:r>
          </a:p>
          <a:p>
            <a:endParaRPr lang="en-IN" sz="2000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This also explains that the Quadrant 4 (Oct-Dec)</a:t>
            </a:r>
          </a:p>
          <a:p>
            <a:r>
              <a:rPr lang="en-IN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Is best to buy Apple Stock According to the Mean </a:t>
            </a:r>
          </a:p>
          <a:p>
            <a:r>
              <a:rPr lang="en-IN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Of </a:t>
            </a:r>
            <a:r>
              <a:rPr lang="en-IN" sz="2000" dirty="0" err="1">
                <a:latin typeface="Calisto MT" panose="02040603050505030304" pitchFamily="18" charset="0"/>
                <a:cs typeface="Microsoft Uighur" panose="02000000000000000000" pitchFamily="2" charset="-78"/>
              </a:rPr>
              <a:t>Adj</a:t>
            </a:r>
            <a:r>
              <a:rPr lang="en-IN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 Close.</a:t>
            </a:r>
          </a:p>
        </p:txBody>
      </p:sp>
    </p:spTree>
    <p:extLst>
      <p:ext uri="{BB962C8B-B14F-4D97-AF65-F5344CB8AC3E}">
        <p14:creationId xmlns:p14="http://schemas.microsoft.com/office/powerpoint/2010/main" val="376050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B7262B9-42E9-D7A4-689B-2C238A33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69583" cy="611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E5147D-83E3-DA8F-92AC-D897D7BAB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4" t="42421" r="44895" b="32112"/>
          <a:stretch/>
        </p:blipFill>
        <p:spPr>
          <a:xfrm>
            <a:off x="6879772" y="143493"/>
            <a:ext cx="5086763" cy="174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A9313-7C8A-8CBA-A538-CE22468DDDBB}"/>
              </a:ext>
            </a:extLst>
          </p:cNvPr>
          <p:cNvSpPr txBox="1"/>
          <p:nvPr/>
        </p:nvSpPr>
        <p:spPr>
          <a:xfrm>
            <a:off x="6569583" y="2459504"/>
            <a:ext cx="57071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By Visualizing the Adj Close of Weekly Data 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we can say that  the series is not stationary.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Since its mean and variance are not constant.</a:t>
            </a:r>
          </a:p>
          <a:p>
            <a:endParaRPr lang="en-IN" sz="2000" dirty="0">
              <a:latin typeface="Calisto MT" panose="02040603050505030304" pitchFamily="18" charset="0"/>
            </a:endParaRPr>
          </a:p>
          <a:p>
            <a:endParaRPr lang="en-IN" sz="2000" dirty="0">
              <a:latin typeface="Calisto MT" panose="02040603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</a:rPr>
              <a:t>This was also Confirmed by Dickey-Fuller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listo MT" panose="02040603050505030304" pitchFamily="18" charset="0"/>
            </a:endParaRPr>
          </a:p>
          <a:p>
            <a:endParaRPr lang="en-IN" sz="2000" dirty="0">
              <a:latin typeface="Calisto MT" panose="02040603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</a:rPr>
              <a:t>Let us difference our data by 1 to make it </a:t>
            </a:r>
          </a:p>
          <a:p>
            <a:r>
              <a:rPr lang="en-IN" sz="2000" dirty="0">
                <a:latin typeface="Calisto MT" panose="02040603050505030304" pitchFamily="18" charset="0"/>
              </a:rPr>
              <a:t>stationary</a:t>
            </a:r>
          </a:p>
        </p:txBody>
      </p:sp>
    </p:spTree>
    <p:extLst>
      <p:ext uri="{BB962C8B-B14F-4D97-AF65-F5344CB8AC3E}">
        <p14:creationId xmlns:p14="http://schemas.microsoft.com/office/powerpoint/2010/main" val="189888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70016E-0D9C-0C20-F7A8-0F875AA6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18300" cy="61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0FBAFB-A1C6-AA7C-B775-D935328677AA}"/>
              </a:ext>
            </a:extLst>
          </p:cNvPr>
          <p:cNvSpPr txBox="1"/>
          <p:nvPr/>
        </p:nvSpPr>
        <p:spPr>
          <a:xfrm>
            <a:off x="6718300" y="2967335"/>
            <a:ext cx="5559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After Differencing Our Weekly Data by 1.We can see </a:t>
            </a:r>
          </a:p>
          <a:p>
            <a:r>
              <a:rPr lang="en-US" dirty="0">
                <a:latin typeface="Calisto MT" panose="02040603050505030304" pitchFamily="18" charset="0"/>
              </a:rPr>
              <a:t>that this Data is Stationary since it has Constant Mean </a:t>
            </a:r>
          </a:p>
          <a:p>
            <a:r>
              <a:rPr lang="en-US" dirty="0">
                <a:latin typeface="Calisto MT" panose="02040603050505030304" pitchFamily="18" charset="0"/>
              </a:rPr>
              <a:t>and Variance.</a:t>
            </a: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7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0E6A1F-F001-34BD-2E5F-A771702F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82" y="1374631"/>
            <a:ext cx="6313512" cy="1105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1A02A4-A294-C9FD-7737-679640852628}"/>
              </a:ext>
            </a:extLst>
          </p:cNvPr>
          <p:cNvSpPr txBox="1"/>
          <p:nvPr/>
        </p:nvSpPr>
        <p:spPr>
          <a:xfrm>
            <a:off x="899705" y="2732100"/>
            <a:ext cx="10392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After Finishing Hyper Parameter Tuning for our model we got our 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P=2,d=1,q=1.Non-Seasonal Order as (2,1,1) and Seasonal Order as (0,1,2,12).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2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191B95A-44F8-FB23-DDB7-26B37725A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3"/>
          <a:stretch/>
        </p:blipFill>
        <p:spPr bwMode="auto">
          <a:xfrm>
            <a:off x="0" y="1495351"/>
            <a:ext cx="12192000" cy="33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884C5C-8C75-877F-76CD-004D77577B95}"/>
              </a:ext>
            </a:extLst>
          </p:cNvPr>
          <p:cNvSpPr txBox="1"/>
          <p:nvPr/>
        </p:nvSpPr>
        <p:spPr>
          <a:xfrm>
            <a:off x="-427" y="572021"/>
            <a:ext cx="1205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  <a:cs typeface="Microsoft Uighur" panose="02000000000000000000" pitchFamily="2" charset="-78"/>
              </a:rPr>
              <a:t>Using SARIMAX </a:t>
            </a:r>
            <a:r>
              <a:rPr lang="en-US" b="1" dirty="0" err="1">
                <a:latin typeface="Calisto MT" panose="02040603050505030304" pitchFamily="18" charset="0"/>
                <a:cs typeface="Microsoft Uighur" panose="02000000000000000000" pitchFamily="2" charset="-78"/>
              </a:rPr>
              <a:t>Forecasting,I</a:t>
            </a:r>
            <a:r>
              <a:rPr lang="en-US" b="1" dirty="0">
                <a:latin typeface="Calisto MT" panose="02040603050505030304" pitchFamily="18" charset="0"/>
                <a:cs typeface="Microsoft Uighur" panose="02000000000000000000" pitchFamily="2" charset="-78"/>
              </a:rPr>
              <a:t> was able to model Apple’s weekly Adj Close Price with an average weekly % error of </a:t>
            </a:r>
          </a:p>
          <a:p>
            <a:r>
              <a:rPr lang="en-US" b="1" dirty="0">
                <a:latin typeface="Calisto MT" panose="02040603050505030304" pitchFamily="18" charset="0"/>
                <a:cs typeface="Microsoft Uighur" panose="02000000000000000000" pitchFamily="2" charset="-78"/>
              </a:rPr>
              <a:t>22.2%  for the Testing Data </a:t>
            </a:r>
            <a:endParaRPr lang="en-IN" b="1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CA46F-A993-8226-2C1D-A4FF45A73FC3}"/>
              </a:ext>
            </a:extLst>
          </p:cNvPr>
          <p:cNvSpPr txBox="1"/>
          <p:nvPr/>
        </p:nvSpPr>
        <p:spPr>
          <a:xfrm>
            <a:off x="2063328" y="4808464"/>
            <a:ext cx="3938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 MSE: 1498.5320776815433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  <a:cs typeface="Microsoft Uighur" panose="02000000000000000000" pitchFamily="2" charset="-78"/>
              </a:rPr>
              <a:t> MAE: 33.01133763623901</a:t>
            </a:r>
          </a:p>
          <a:p>
            <a:endParaRPr lang="en-US" sz="2000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CE777-4BAD-FB3F-BDDA-2A122C27C9E4}"/>
              </a:ext>
            </a:extLst>
          </p:cNvPr>
          <p:cNvSpPr txBox="1"/>
          <p:nvPr/>
        </p:nvSpPr>
        <p:spPr>
          <a:xfrm>
            <a:off x="7007265" y="4808464"/>
            <a:ext cx="3525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  <a:cs typeface="Microsoft Uighur" panose="02000000000000000000" pitchFamily="2" charset="-78"/>
              </a:rPr>
              <a:t> RMSE: 38.71087802777849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  <a:cs typeface="Microsoft Uighur" panose="02000000000000000000" pitchFamily="2" charset="-78"/>
              </a:rPr>
              <a:t> MAPE: 0.22235280451712344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0D528-F3D7-84B4-C76D-9034A78ED073}"/>
              </a:ext>
            </a:extLst>
          </p:cNvPr>
          <p:cNvSpPr txBox="1"/>
          <p:nvPr/>
        </p:nvSpPr>
        <p:spPr>
          <a:xfrm>
            <a:off x="3299195" y="5573062"/>
            <a:ext cx="6077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sto MT" panose="02040603050505030304" pitchFamily="18" charset="0"/>
                <a:cs typeface="Microsoft Uighur" panose="02000000000000000000" pitchFamily="2" charset="-78"/>
              </a:rPr>
              <a:t>with MAPE 22.2%, we have accuracy 77.8%.</a:t>
            </a:r>
            <a:endParaRPr lang="en-IN" sz="2400" dirty="0">
              <a:latin typeface="Calisto MT" panose="02040603050505030304" pitchFamily="18" charset="0"/>
              <a:cs typeface="Microsoft Uighur" panose="02000000000000000000" pitchFamily="2" charset="-78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2789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</TotalTime>
  <Words>377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Calisto MT</vt:lpstr>
      <vt:lpstr>Gill Sans MT</vt:lpstr>
      <vt:lpstr>Microsoft Uighur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Gokula Krishnan</dc:creator>
  <cp:lastModifiedBy>Gokula Krishnan</cp:lastModifiedBy>
  <cp:revision>2</cp:revision>
  <dcterms:created xsi:type="dcterms:W3CDTF">2022-12-06T10:32:00Z</dcterms:created>
  <dcterms:modified xsi:type="dcterms:W3CDTF">2022-12-06T14:19:53Z</dcterms:modified>
</cp:coreProperties>
</file>