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2" r:id="rId4"/>
    <p:sldId id="268" r:id="rId5"/>
    <p:sldId id="275" r:id="rId6"/>
    <p:sldId id="274" r:id="rId7"/>
    <p:sldId id="273" r:id="rId8"/>
    <p:sldId id="276" r:id="rId9"/>
    <p:sldId id="277" r:id="rId10"/>
    <p:sldId id="278" r:id="rId11"/>
    <p:sldId id="279" r:id="rId12"/>
    <p:sldId id="280" r:id="rId13"/>
    <p:sldId id="263" r:id="rId14"/>
    <p:sldId id="281"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BD7E4E-AB5B-41E0-ACCF-67980C36D8DE}" v="2" dt="2023-04-10T06:19:06.44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1DC7A-DE7D-5F20-2928-0B89B8AC12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EB4FA0-EBBF-5956-D310-B7F6FB5B53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38E7126-C39F-8E84-C480-C57AA7C8359E}"/>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00722CFD-510F-A05E-D824-C67C1D75C2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A1EEA38-FC86-C3C3-13AA-BAC2CC8EC799}"/>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2404572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7C2A1-5C41-13FE-34EC-707CE20F29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796935C-D107-2ED6-42A6-4BF6211382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4F7751E-BCD5-FBD4-8137-851523113F3F}"/>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29798621-05F1-15E3-4D69-58992B68B0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8A806D-7F44-0136-B063-EAA4A8B09FC3}"/>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271644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B3D12E-6085-15BC-8BED-A536C71ADF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B719C-CECA-3481-607E-341E20CE61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69088F-2BAF-BD8A-4106-62B23102F9F4}"/>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DBD9F602-4E81-A429-AD74-9056E0172C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B7FD18B-A396-DF68-A919-9A7FB6A94532}"/>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30245545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9CAC6-9AA1-9631-08D2-E83214B0C0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EA35C18-BC14-A703-B1CC-ED01A799DD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D064D2-FE93-AEAB-4DBE-E3145B9CD0DE}"/>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CEFEEADB-87F3-A46D-EF76-5B0F34533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A4702E-0B8A-3C3B-288F-F5EA8B6D4B8F}"/>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4043005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33AEA-595E-66D7-09E4-913ACF0309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0CD4FCF-ED0F-44CE-86E1-35642B027A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26F358D-6152-DBD2-9280-5ABB66547AD0}"/>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56E72BC7-7A1C-C15F-0609-597D88C432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C2A1385-B8B6-D509-83E0-8555EA38B4E7}"/>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16444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1834D-2691-DA4A-A6A5-C91D9181CA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9E3DE5-8819-BAA8-BA51-FCC939B4F4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88DC4FB-594A-58D1-CF9D-B1F2B134D4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32EE908-6A7F-9C68-4A19-ACE477A17879}"/>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6" name="Footer Placeholder 5">
            <a:extLst>
              <a:ext uri="{FF2B5EF4-FFF2-40B4-BE49-F238E27FC236}">
                <a16:creationId xmlns:a16="http://schemas.microsoft.com/office/drawing/2014/main" id="{EF9197D2-9BB9-C999-2276-418373AA17C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8236077-7894-EA7B-02A3-21806ABB8623}"/>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1408899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9115F-9879-5D00-C9FD-9CE81F17D0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D789F6F-C7BA-2DF5-98F2-59616348F8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A9BE0-CC9C-9DE6-F116-CF2A4B9D41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DA8040-36E4-5DD3-FA15-68B7EEB2FB4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DD0CB7-1FDD-D15E-E58F-7A196408373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28D6D60-4218-1E32-9A2D-8E82C5054FE0}"/>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8" name="Footer Placeholder 7">
            <a:extLst>
              <a:ext uri="{FF2B5EF4-FFF2-40B4-BE49-F238E27FC236}">
                <a16:creationId xmlns:a16="http://schemas.microsoft.com/office/drawing/2014/main" id="{A5A7D07E-414A-EBF8-F95F-ED5ADF2605A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AAAD95-7E85-BE2F-21D3-626D440245C4}"/>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3363969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6319-D12D-D051-E2B0-A9A88134FD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7D9760B-6DC2-4214-400A-0AEB9BB3F51B}"/>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4" name="Footer Placeholder 3">
            <a:extLst>
              <a:ext uri="{FF2B5EF4-FFF2-40B4-BE49-F238E27FC236}">
                <a16:creationId xmlns:a16="http://schemas.microsoft.com/office/drawing/2014/main" id="{1B54D656-8C3F-5FC5-FEC8-92D68B431B1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A3B64F9-1955-E1EB-19DF-14EC4905719B}"/>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20998561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B3669A-912E-7DE9-2AAB-C063BC1CB741}"/>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3" name="Footer Placeholder 2">
            <a:extLst>
              <a:ext uri="{FF2B5EF4-FFF2-40B4-BE49-F238E27FC236}">
                <a16:creationId xmlns:a16="http://schemas.microsoft.com/office/drawing/2014/main" id="{22D91FA8-2C48-C9EB-089A-D1366A6E46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E5A452F-B0BE-3762-3DB5-4113A5A711AE}"/>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389631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39B70-8E9F-2C17-8BC8-2C0E73461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8ADE5B2-36B4-6B5D-058D-458A6C748A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FCD00E3-0457-5F61-489F-2F2CCA0F7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E47110-04D3-9415-5B3E-AD7ECE078AF8}"/>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6" name="Footer Placeholder 5">
            <a:extLst>
              <a:ext uri="{FF2B5EF4-FFF2-40B4-BE49-F238E27FC236}">
                <a16:creationId xmlns:a16="http://schemas.microsoft.com/office/drawing/2014/main" id="{EF356DF9-3553-F76B-C2D6-313924A4B2F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5C5E4F5-B8F2-621E-BDD8-3F60C6F08C6A}"/>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2472910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8AFA2B-BDF3-3765-0C4D-74CE5136F0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0E89003-3469-67CE-37C0-B495FCBB10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02C13D4-C41F-6A4C-D683-04CACF071B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D48EA4-1878-0324-43AB-3171CAD617C6}"/>
              </a:ext>
            </a:extLst>
          </p:cNvPr>
          <p:cNvSpPr>
            <a:spLocks noGrp="1"/>
          </p:cNvSpPr>
          <p:nvPr>
            <p:ph type="dt" sz="half" idx="10"/>
          </p:nvPr>
        </p:nvSpPr>
        <p:spPr/>
        <p:txBody>
          <a:bodyPr/>
          <a:lstStyle/>
          <a:p>
            <a:fld id="{4BDD2E36-9415-42BD-A9A7-35E2F0FC0D6E}" type="datetimeFigureOut">
              <a:rPr lang="en-IN" smtClean="0"/>
              <a:t>18-05-2023</a:t>
            </a:fld>
            <a:endParaRPr lang="en-IN"/>
          </a:p>
        </p:txBody>
      </p:sp>
      <p:sp>
        <p:nvSpPr>
          <p:cNvPr id="6" name="Footer Placeholder 5">
            <a:extLst>
              <a:ext uri="{FF2B5EF4-FFF2-40B4-BE49-F238E27FC236}">
                <a16:creationId xmlns:a16="http://schemas.microsoft.com/office/drawing/2014/main" id="{72807613-DB48-48C5-16D1-0168D2FFFC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104F32A-17F2-82A5-7F79-EF80E56268BD}"/>
              </a:ext>
            </a:extLst>
          </p:cNvPr>
          <p:cNvSpPr>
            <a:spLocks noGrp="1"/>
          </p:cNvSpPr>
          <p:nvPr>
            <p:ph type="sldNum" sz="quarter" idx="12"/>
          </p:nvPr>
        </p:nvSpPr>
        <p:spPr/>
        <p:txBody>
          <a:bodyPr/>
          <a:lstStyle/>
          <a:p>
            <a:fld id="{361B1A3F-D1AD-4546-9628-531187673F78}" type="slidenum">
              <a:rPr lang="en-IN" smtClean="0"/>
              <a:t>‹#›</a:t>
            </a:fld>
            <a:endParaRPr lang="en-IN"/>
          </a:p>
        </p:txBody>
      </p:sp>
    </p:spTree>
    <p:extLst>
      <p:ext uri="{BB962C8B-B14F-4D97-AF65-F5344CB8AC3E}">
        <p14:creationId xmlns:p14="http://schemas.microsoft.com/office/powerpoint/2010/main" val="969458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0890236-DAC2-3850-C528-D8B97E8D00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678BAE-D912-AF0E-C027-55E6D9E735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052DCF-9D79-3487-9AAB-AA6F62ED80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DD2E36-9415-42BD-A9A7-35E2F0FC0D6E}" type="datetimeFigureOut">
              <a:rPr lang="en-IN" smtClean="0"/>
              <a:t>18-05-2023</a:t>
            </a:fld>
            <a:endParaRPr lang="en-IN"/>
          </a:p>
        </p:txBody>
      </p:sp>
      <p:sp>
        <p:nvSpPr>
          <p:cNvPr id="5" name="Footer Placeholder 4">
            <a:extLst>
              <a:ext uri="{FF2B5EF4-FFF2-40B4-BE49-F238E27FC236}">
                <a16:creationId xmlns:a16="http://schemas.microsoft.com/office/drawing/2014/main" id="{851CBC70-76B3-561F-7FF4-39F1DB8DF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02B0584-B995-6425-87AD-D0D8057B35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1B1A3F-D1AD-4546-9628-531187673F78}" type="slidenum">
              <a:rPr lang="en-IN" smtClean="0"/>
              <a:t>‹#›</a:t>
            </a:fld>
            <a:endParaRPr lang="en-IN"/>
          </a:p>
        </p:txBody>
      </p:sp>
    </p:spTree>
    <p:extLst>
      <p:ext uri="{BB962C8B-B14F-4D97-AF65-F5344CB8AC3E}">
        <p14:creationId xmlns:p14="http://schemas.microsoft.com/office/powerpoint/2010/main" val="3262561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medicalnewstoday.com/articles/282929" TargetMode="External"/><Relationship Id="rId2" Type="http://schemas.openxmlformats.org/officeDocument/2006/relationships/hyperlink" Target="https://www.medicalnewstoday.com/articles/142595"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57A77-E5EA-6592-3A47-748BB52B3E3C}"/>
              </a:ext>
            </a:extLst>
          </p:cNvPr>
          <p:cNvSpPr>
            <a:spLocks noGrp="1"/>
          </p:cNvSpPr>
          <p:nvPr>
            <p:ph type="ctrTitle"/>
          </p:nvPr>
        </p:nvSpPr>
        <p:spPr>
          <a:xfrm>
            <a:off x="862948" y="821321"/>
            <a:ext cx="9808191" cy="1476447"/>
          </a:xfrm>
        </p:spPr>
        <p:txBody>
          <a:bodyPr>
            <a:normAutofit/>
          </a:bodyPr>
          <a:lstStyle/>
          <a:p>
            <a:pPr>
              <a:lnSpc>
                <a:spcPct val="150000"/>
              </a:lnSpc>
            </a:pPr>
            <a:r>
              <a:rPr lang="en-IN" sz="2200" b="1" dirty="0">
                <a:solidFill>
                  <a:srgbClr val="002060"/>
                </a:solidFill>
                <a:latin typeface="Times New Roman" panose="02020603050405020304" pitchFamily="18" charset="0"/>
                <a:cs typeface="Times New Roman" panose="02020603050405020304" pitchFamily="18" charset="0"/>
              </a:rPr>
              <a:t>DETECTION OF LEUKEMIA AND MULTI MYELOMA USING</a:t>
            </a:r>
            <a:br>
              <a:rPr lang="en-IN" sz="2200" b="1" dirty="0">
                <a:solidFill>
                  <a:srgbClr val="002060"/>
                </a:solidFill>
                <a:latin typeface="Times New Roman" panose="02020603050405020304" pitchFamily="18" charset="0"/>
                <a:cs typeface="Times New Roman" panose="02020603050405020304" pitchFamily="18" charset="0"/>
              </a:rPr>
            </a:br>
            <a:r>
              <a:rPr lang="en-IN" sz="2200" b="1" dirty="0">
                <a:solidFill>
                  <a:srgbClr val="002060"/>
                </a:solidFill>
                <a:latin typeface="Times New Roman" panose="02020603050405020304" pitchFamily="18" charset="0"/>
                <a:cs typeface="Times New Roman" panose="02020603050405020304" pitchFamily="18" charset="0"/>
              </a:rPr>
              <a:t> DENSE CONVOLUTIONAL NEURAL NETWORK </a:t>
            </a:r>
          </a:p>
        </p:txBody>
      </p:sp>
      <p:sp>
        <p:nvSpPr>
          <p:cNvPr id="6" name="TextBox 5">
            <a:extLst>
              <a:ext uri="{FF2B5EF4-FFF2-40B4-BE49-F238E27FC236}">
                <a16:creationId xmlns:a16="http://schemas.microsoft.com/office/drawing/2014/main" id="{6BBDCDD5-769C-FF3E-73E5-5A56AE2A21EF}"/>
              </a:ext>
            </a:extLst>
          </p:cNvPr>
          <p:cNvSpPr txBox="1"/>
          <p:nvPr/>
        </p:nvSpPr>
        <p:spPr>
          <a:xfrm>
            <a:off x="2419927" y="3122783"/>
            <a:ext cx="7172129" cy="3231654"/>
          </a:xfrm>
          <a:prstGeom prst="rect">
            <a:avLst/>
          </a:prstGeom>
          <a:noFill/>
        </p:spPr>
        <p:txBody>
          <a:bodyPr wrap="square">
            <a:spAutoFit/>
          </a:bodyPr>
          <a:lstStyle/>
          <a:p>
            <a:pPr algn="just"/>
            <a:r>
              <a:rPr lang="en-IN" sz="2000" b="1" dirty="0">
                <a:latin typeface="Times New Roman" panose="02020603050405020304" pitchFamily="18" charset="0"/>
                <a:cs typeface="Times New Roman" panose="02020603050405020304" pitchFamily="18" charset="0"/>
              </a:rPr>
              <a:t>                           Name     :   GOKUL A</a:t>
            </a:r>
          </a:p>
          <a:p>
            <a:pPr algn="just"/>
            <a:r>
              <a:rPr lang="en-IN" sz="2000" b="1" dirty="0">
                <a:latin typeface="Times New Roman" panose="02020603050405020304" pitchFamily="18" charset="0"/>
                <a:cs typeface="Times New Roman" panose="02020603050405020304" pitchFamily="18" charset="0"/>
              </a:rPr>
              <a:t>                           Reg No  :   19MTCS07</a:t>
            </a:r>
          </a:p>
          <a:p>
            <a:pPr algn="just"/>
            <a:r>
              <a:rPr lang="en-IN" sz="2000" b="1" dirty="0">
                <a:latin typeface="Times New Roman" panose="02020603050405020304" pitchFamily="18" charset="0"/>
                <a:cs typeface="Times New Roman" panose="02020603050405020304" pitchFamily="18" charset="0"/>
              </a:rPr>
              <a:t>                           Under  The Guidance</a:t>
            </a:r>
          </a:p>
          <a:p>
            <a:pPr algn="just"/>
            <a:r>
              <a:rPr lang="en-IN" sz="2000" b="1" dirty="0">
                <a:latin typeface="Times New Roman" panose="02020603050405020304" pitchFamily="18" charset="0"/>
                <a:cs typeface="Times New Roman" panose="02020603050405020304" pitchFamily="18" charset="0"/>
              </a:rPr>
              <a:t>                              </a:t>
            </a:r>
            <a:r>
              <a:rPr lang="en-IN" sz="2000" b="1" dirty="0" err="1">
                <a:latin typeface="Times New Roman" panose="02020603050405020304" pitchFamily="18" charset="0"/>
                <a:cs typeface="Times New Roman" panose="02020603050405020304" pitchFamily="18" charset="0"/>
              </a:rPr>
              <a:t>Dr.</a:t>
            </a:r>
            <a:r>
              <a:rPr lang="en-IN" sz="2000" b="1" dirty="0">
                <a:latin typeface="Times New Roman" panose="02020603050405020304" pitchFamily="18" charset="0"/>
                <a:cs typeface="Times New Roman" panose="02020603050405020304" pitchFamily="18" charset="0"/>
              </a:rPr>
              <a:t> P. SUMATHY,</a:t>
            </a:r>
          </a:p>
          <a:p>
            <a:pPr algn="just"/>
            <a:r>
              <a:rPr lang="en-IN" sz="2000" b="1" dirty="0">
                <a:latin typeface="Times New Roman" panose="02020603050405020304" pitchFamily="18" charset="0"/>
                <a:cs typeface="Times New Roman" panose="02020603050405020304" pitchFamily="18" charset="0"/>
              </a:rPr>
              <a:t>                              Assistant Professor,</a:t>
            </a:r>
          </a:p>
          <a:p>
            <a:pPr algn="just"/>
            <a:r>
              <a:rPr lang="en-IN" sz="2000" b="1" dirty="0">
                <a:latin typeface="Times New Roman" panose="02020603050405020304" pitchFamily="18" charset="0"/>
                <a:cs typeface="Times New Roman" panose="02020603050405020304" pitchFamily="18" charset="0"/>
              </a:rPr>
              <a:t>Department</a:t>
            </a:r>
            <a:r>
              <a:rPr lang="en-US" sz="2000" b="1" dirty="0">
                <a:latin typeface="Times New Roman" panose="02020603050405020304" pitchFamily="18" charset="0"/>
                <a:cs typeface="Times New Roman" panose="02020603050405020304" pitchFamily="18" charset="0"/>
              </a:rPr>
              <a:t> of Computer Science, </a:t>
            </a:r>
            <a:r>
              <a:rPr lang="en-IN" sz="2000" b="1" dirty="0">
                <a:latin typeface="Times New Roman" panose="02020603050405020304" pitchFamily="18" charset="0"/>
                <a:cs typeface="Times New Roman" panose="02020603050405020304" pitchFamily="18" charset="0"/>
              </a:rPr>
              <a:t>Engineering &amp;Application, </a:t>
            </a:r>
            <a:endParaRPr lang="en-US" sz="2000"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                          Bharathidasan University, </a:t>
            </a:r>
          </a:p>
          <a:p>
            <a:pPr algn="just"/>
            <a:r>
              <a:rPr lang="en-US" sz="2000" b="1" dirty="0">
                <a:latin typeface="Times New Roman" panose="02020603050405020304" pitchFamily="18" charset="0"/>
                <a:cs typeface="Times New Roman" panose="02020603050405020304" pitchFamily="18" charset="0"/>
              </a:rPr>
              <a:t>                               Tiruchirappalli-23</a:t>
            </a:r>
            <a:r>
              <a:rPr lang="en-US" sz="2400" b="1" dirty="0">
                <a:latin typeface="Times New Roman" panose="02020603050405020304" pitchFamily="18" charset="0"/>
                <a:cs typeface="Times New Roman" panose="02020603050405020304" pitchFamily="18" charset="0"/>
              </a:rPr>
              <a:t>.</a:t>
            </a:r>
            <a:r>
              <a:rPr lang="en-IN" sz="2400" b="1" dirty="0">
                <a:latin typeface="Times New Roman" panose="02020603050405020304" pitchFamily="18" charset="0"/>
                <a:cs typeface="Times New Roman" panose="02020603050405020304" pitchFamily="18" charset="0"/>
              </a:rPr>
              <a:t>                   </a:t>
            </a:r>
          </a:p>
          <a:p>
            <a:pPr algn="just"/>
            <a:endParaRPr lang="en-IN" sz="2000" dirty="0">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985083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282696" y="1497183"/>
            <a:ext cx="4233673" cy="4656730"/>
          </a:xfrm>
          <a:prstGeom prst="rect">
            <a:avLst/>
          </a:prstGeom>
        </p:spPr>
      </p:pic>
      <p:sp>
        <p:nvSpPr>
          <p:cNvPr id="3" name="TextBox 2">
            <a:extLst>
              <a:ext uri="{FF2B5EF4-FFF2-40B4-BE49-F238E27FC236}">
                <a16:creationId xmlns:a16="http://schemas.microsoft.com/office/drawing/2014/main" id="{6DBC8F3D-B694-A293-6990-0795F96BD614}"/>
              </a:ext>
            </a:extLst>
          </p:cNvPr>
          <p:cNvSpPr txBox="1"/>
          <p:nvPr/>
        </p:nvSpPr>
        <p:spPr>
          <a:xfrm>
            <a:off x="448056" y="612649"/>
            <a:ext cx="3611880" cy="400110"/>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GUI SCREENSHOT</a:t>
            </a:r>
          </a:p>
        </p:txBody>
      </p:sp>
    </p:spTree>
    <p:extLst>
      <p:ext uri="{BB962C8B-B14F-4D97-AF65-F5344CB8AC3E}">
        <p14:creationId xmlns:p14="http://schemas.microsoft.com/office/powerpoint/2010/main" val="2646554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741039" y="1635823"/>
            <a:ext cx="4362450" cy="4391025"/>
          </a:xfrm>
          <a:prstGeom prst="rect">
            <a:avLst/>
          </a:prstGeom>
        </p:spPr>
      </p:pic>
      <p:sp>
        <p:nvSpPr>
          <p:cNvPr id="2" name="TextBox 1">
            <a:extLst>
              <a:ext uri="{FF2B5EF4-FFF2-40B4-BE49-F238E27FC236}">
                <a16:creationId xmlns:a16="http://schemas.microsoft.com/office/drawing/2014/main" id="{19B7AC59-BB5B-95D4-6668-401E1ED787E1}"/>
              </a:ext>
            </a:extLst>
          </p:cNvPr>
          <p:cNvSpPr txBox="1"/>
          <p:nvPr/>
        </p:nvSpPr>
        <p:spPr>
          <a:xfrm>
            <a:off x="301752" y="831152"/>
            <a:ext cx="3968496" cy="400110"/>
          </a:xfrm>
          <a:prstGeom prst="rect">
            <a:avLst/>
          </a:prstGeom>
          <a:noFill/>
        </p:spPr>
        <p:txBody>
          <a:bodyPr wrap="square" rtlCol="0">
            <a:spAutoFit/>
          </a:bodyPr>
          <a:lstStyle/>
          <a:p>
            <a:r>
              <a:rPr lang="en-IN" sz="2000" b="1" dirty="0">
                <a:solidFill>
                  <a:srgbClr val="C00000"/>
                </a:solidFill>
                <a:latin typeface="Times New Roman" panose="02020603050405020304" pitchFamily="18" charset="0"/>
                <a:cs typeface="Times New Roman" panose="02020603050405020304" pitchFamily="18" charset="0"/>
              </a:rPr>
              <a:t>NO LUKEAMEA SREENSHOT</a:t>
            </a:r>
          </a:p>
        </p:txBody>
      </p:sp>
    </p:spTree>
    <p:extLst>
      <p:ext uri="{BB962C8B-B14F-4D97-AF65-F5344CB8AC3E}">
        <p14:creationId xmlns:p14="http://schemas.microsoft.com/office/powerpoint/2010/main" val="4121397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457032" y="1698009"/>
            <a:ext cx="5095875" cy="4724400"/>
          </a:xfrm>
          <a:prstGeom prst="rect">
            <a:avLst/>
          </a:prstGeom>
        </p:spPr>
      </p:pic>
      <p:sp>
        <p:nvSpPr>
          <p:cNvPr id="4" name="TextBox 3">
            <a:extLst>
              <a:ext uri="{FF2B5EF4-FFF2-40B4-BE49-F238E27FC236}">
                <a16:creationId xmlns:a16="http://schemas.microsoft.com/office/drawing/2014/main" id="{7B5634A8-A614-5B54-7E78-ED0D85E1E015}"/>
              </a:ext>
            </a:extLst>
          </p:cNvPr>
          <p:cNvSpPr txBox="1"/>
          <p:nvPr/>
        </p:nvSpPr>
        <p:spPr>
          <a:xfrm>
            <a:off x="409794" y="607541"/>
            <a:ext cx="6094476" cy="400110"/>
          </a:xfrm>
          <a:prstGeom prst="rect">
            <a:avLst/>
          </a:prstGeom>
          <a:noFill/>
        </p:spPr>
        <p:txBody>
          <a:bodyPr wrap="square">
            <a:spAutoFit/>
          </a:bodyPr>
          <a:lstStyle/>
          <a:p>
            <a:r>
              <a:rPr lang="en-IN" sz="2000" b="1" dirty="0">
                <a:solidFill>
                  <a:srgbClr val="C00000"/>
                </a:solidFill>
                <a:latin typeface="Times New Roman" panose="02020603050405020304" pitchFamily="18" charset="0"/>
                <a:cs typeface="Times New Roman" panose="02020603050405020304" pitchFamily="18" charset="0"/>
              </a:rPr>
              <a:t>LUKEAMEA SREENSHOT</a:t>
            </a:r>
          </a:p>
        </p:txBody>
      </p:sp>
    </p:spTree>
    <p:extLst>
      <p:ext uri="{BB962C8B-B14F-4D97-AF65-F5344CB8AC3E}">
        <p14:creationId xmlns:p14="http://schemas.microsoft.com/office/powerpoint/2010/main" val="1957726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6BB6F-1E08-55AD-D010-621E61322C12}"/>
              </a:ext>
            </a:extLst>
          </p:cNvPr>
          <p:cNvSpPr>
            <a:spLocks noGrp="1"/>
          </p:cNvSpPr>
          <p:nvPr>
            <p:ph type="title"/>
          </p:nvPr>
        </p:nvSpPr>
        <p:spPr>
          <a:xfrm>
            <a:off x="212278" y="591027"/>
            <a:ext cx="4520381" cy="519778"/>
          </a:xfrm>
        </p:spPr>
        <p:txBody>
          <a:bodyPr>
            <a:normAutofit/>
          </a:bodyPr>
          <a:lstStyle/>
          <a:p>
            <a:r>
              <a:rPr lang="en-IN" sz="2000" b="1" dirty="0">
                <a:solidFill>
                  <a:srgbClr val="C00000"/>
                </a:solidFill>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9A2BFE43-69DE-B674-AB99-FFD0D0382F9E}"/>
              </a:ext>
            </a:extLst>
          </p:cNvPr>
          <p:cNvSpPr>
            <a:spLocks noGrp="1"/>
          </p:cNvSpPr>
          <p:nvPr>
            <p:ph idx="1"/>
          </p:nvPr>
        </p:nvSpPr>
        <p:spPr>
          <a:xfrm>
            <a:off x="337048" y="1637279"/>
            <a:ext cx="11854952" cy="6074605"/>
          </a:xfrm>
        </p:spPr>
        <p:txBody>
          <a:bodyPr>
            <a:noAutofit/>
          </a:bodyPr>
          <a:lstStyle/>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(2019).MedicalNewsToday.Accessed:Nov.2,2020.[Online].</a:t>
            </a:r>
            <a:r>
              <a:rPr lang="en-IN" sz="1600" b="1" dirty="0" err="1">
                <a:latin typeface="Times New Roman" panose="02020603050405020304" pitchFamily="18" charset="0"/>
                <a:cs typeface="Times New Roman" panose="02020603050405020304" pitchFamily="18" charset="0"/>
              </a:rPr>
              <a:t>Available:</a:t>
            </a:r>
            <a:r>
              <a:rPr lang="en-IN" sz="1600" b="1" dirty="0" err="1">
                <a:latin typeface="Times New Roman" panose="02020603050405020304" pitchFamily="18" charset="0"/>
                <a:cs typeface="Times New Roman" panose="02020603050405020304" pitchFamily="18" charset="0"/>
                <a:hlinkClick r:id="rId2"/>
              </a:rPr>
              <a:t>https</a:t>
            </a:r>
            <a:r>
              <a:rPr lang="en-IN" sz="1600" b="1" dirty="0">
                <a:latin typeface="Times New Roman" panose="02020603050405020304" pitchFamily="18" charset="0"/>
                <a:cs typeface="Times New Roman" panose="02020603050405020304" pitchFamily="18" charset="0"/>
                <a:hlinkClick r:id="rId2"/>
              </a:rPr>
              <a:t>://www.medicalnewstoday.com/articles/142595</a:t>
            </a:r>
            <a:r>
              <a:rPr lang="en-IN" sz="1600" b="1"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(2019).MedicalNewsToday.Accessed:Nov.2,2020.[Online].</a:t>
            </a:r>
            <a:r>
              <a:rPr lang="en-IN" sz="1600" b="1" dirty="0" err="1">
                <a:latin typeface="Times New Roman" panose="02020603050405020304" pitchFamily="18" charset="0"/>
                <a:cs typeface="Times New Roman" panose="02020603050405020304" pitchFamily="18" charset="0"/>
              </a:rPr>
              <a:t>Available:</a:t>
            </a:r>
            <a:r>
              <a:rPr lang="en-IN" sz="1600" b="1" dirty="0" err="1">
                <a:latin typeface="Times New Roman" panose="02020603050405020304" pitchFamily="18" charset="0"/>
                <a:cs typeface="Times New Roman" panose="02020603050405020304" pitchFamily="18" charset="0"/>
                <a:hlinkClick r:id="rId3"/>
              </a:rPr>
              <a:t>https</a:t>
            </a:r>
            <a:r>
              <a:rPr lang="en-IN" sz="1600" b="1" dirty="0">
                <a:latin typeface="Times New Roman" panose="02020603050405020304" pitchFamily="18" charset="0"/>
                <a:cs typeface="Times New Roman" panose="02020603050405020304" pitchFamily="18" charset="0"/>
                <a:hlinkClick r:id="rId3"/>
              </a:rPr>
              <a:t>://www.medicalnewstoday.com/articles/282929</a:t>
            </a:r>
            <a:r>
              <a:rPr lang="en-IN" sz="1600" b="1" dirty="0">
                <a:latin typeface="Times New Roman" panose="02020603050405020304" pitchFamily="18" charset="0"/>
                <a:cs typeface="Times New Roman" panose="02020603050405020304" pitchFamily="18" charset="0"/>
              </a:rPr>
              <a:t> </a:t>
            </a: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U. Zelig, S. Mordechai, G. </a:t>
            </a:r>
            <a:r>
              <a:rPr lang="en-IN" sz="1600" b="1" dirty="0" err="1">
                <a:latin typeface="Times New Roman" panose="02020603050405020304" pitchFamily="18" charset="0"/>
                <a:cs typeface="Times New Roman" panose="02020603050405020304" pitchFamily="18" charset="0"/>
              </a:rPr>
              <a:t>Shubinsky</a:t>
            </a:r>
            <a:r>
              <a:rPr lang="en-IN" sz="1600" b="1" dirty="0">
                <a:latin typeface="Times New Roman" panose="02020603050405020304" pitchFamily="18" charset="0"/>
                <a:cs typeface="Times New Roman" panose="02020603050405020304" pitchFamily="18" charset="0"/>
              </a:rPr>
              <a:t>, R. K. </a:t>
            </a:r>
            <a:r>
              <a:rPr lang="en-IN" sz="1600" b="1" dirty="0" err="1">
                <a:latin typeface="Times New Roman" panose="02020603050405020304" pitchFamily="18" charset="0"/>
                <a:cs typeface="Times New Roman" panose="02020603050405020304" pitchFamily="18" charset="0"/>
              </a:rPr>
              <a:t>Sahu</a:t>
            </a:r>
            <a:r>
              <a:rPr lang="en-IN" sz="1600" b="1" dirty="0">
                <a:latin typeface="Times New Roman" panose="02020603050405020304" pitchFamily="18" charset="0"/>
                <a:cs typeface="Times New Roman" panose="02020603050405020304" pitchFamily="18" charset="0"/>
              </a:rPr>
              <a:t>, M. </a:t>
            </a:r>
            <a:r>
              <a:rPr lang="en-IN" sz="1600" b="1" dirty="0" err="1">
                <a:latin typeface="Times New Roman" panose="02020603050405020304" pitchFamily="18" charset="0"/>
                <a:cs typeface="Times New Roman" panose="02020603050405020304" pitchFamily="18" charset="0"/>
              </a:rPr>
              <a:t>Huleihel</a:t>
            </a:r>
            <a:r>
              <a:rPr lang="en-IN" sz="1600" b="1" dirty="0">
                <a:latin typeface="Times New Roman" panose="02020603050405020304" pitchFamily="18" charset="0"/>
                <a:cs typeface="Times New Roman" panose="02020603050405020304" pitchFamily="18" charset="0"/>
              </a:rPr>
              <a:t>, E. Leibovitz, I. Nathan, and J. </a:t>
            </a:r>
            <a:r>
              <a:rPr lang="en-IN" sz="1600" b="1" dirty="0" err="1">
                <a:latin typeface="Times New Roman" panose="02020603050405020304" pitchFamily="18" charset="0"/>
                <a:cs typeface="Times New Roman" panose="02020603050405020304" pitchFamily="18" charset="0"/>
              </a:rPr>
              <a:t>Kapelushnik</a:t>
            </a:r>
            <a:r>
              <a:rPr lang="en-IN" sz="1600" b="1" dirty="0">
                <a:latin typeface="Times New Roman" panose="02020603050405020304" pitchFamily="18" charset="0"/>
                <a:cs typeface="Times New Roman" panose="02020603050405020304" pitchFamily="18" charset="0"/>
              </a:rPr>
              <a:t>, ‘‘Pre-screening and </a:t>
            </a:r>
            <a:r>
              <a:rPr lang="en-IN" sz="1600" b="1" dirty="0" err="1">
                <a:latin typeface="Times New Roman" panose="02020603050405020304" pitchFamily="18" charset="0"/>
                <a:cs typeface="Times New Roman" panose="02020603050405020304" pitchFamily="18" charset="0"/>
              </a:rPr>
              <a:t>followup</a:t>
            </a:r>
            <a:r>
              <a:rPr lang="en-IN" sz="1600" b="1" dirty="0">
                <a:latin typeface="Times New Roman" panose="02020603050405020304" pitchFamily="18" charset="0"/>
                <a:cs typeface="Times New Roman" panose="02020603050405020304" pitchFamily="18" charset="0"/>
              </a:rPr>
              <a:t> of childhood acute </a:t>
            </a:r>
            <a:r>
              <a:rPr lang="en-IN" sz="1600" b="1" dirty="0" err="1">
                <a:latin typeface="Times New Roman" panose="02020603050405020304" pitchFamily="18" charset="0"/>
                <a:cs typeface="Times New Roman" panose="02020603050405020304" pitchFamily="18" charset="0"/>
              </a:rPr>
              <a:t>leukemia</a:t>
            </a:r>
            <a:r>
              <a:rPr lang="en-IN" sz="1600" b="1" dirty="0">
                <a:latin typeface="Times New Roman" panose="02020603050405020304" pitchFamily="18" charset="0"/>
                <a:cs typeface="Times New Roman" panose="02020603050405020304" pitchFamily="18" charset="0"/>
              </a:rPr>
              <a:t> using biochemical infrared analysis of peripheral blood mononuclear cells,’’ </a:t>
            </a:r>
            <a:r>
              <a:rPr lang="en-IN" sz="1600" b="1" dirty="0" err="1">
                <a:latin typeface="Times New Roman" panose="02020603050405020304" pitchFamily="18" charset="0"/>
                <a:cs typeface="Times New Roman" panose="02020603050405020304" pitchFamily="18" charset="0"/>
              </a:rPr>
              <a:t>Biochim</a:t>
            </a:r>
            <a:r>
              <a:rPr lang="en-IN" sz="1600" b="1" dirty="0">
                <a:latin typeface="Times New Roman" panose="02020603050405020304" pitchFamily="18" charset="0"/>
                <a:cs typeface="Times New Roman" panose="02020603050405020304" pitchFamily="18" charset="0"/>
              </a:rPr>
              <a:t>. et </a:t>
            </a:r>
            <a:r>
              <a:rPr lang="en-IN" sz="1600" b="1" dirty="0" err="1">
                <a:latin typeface="Times New Roman" panose="02020603050405020304" pitchFamily="18" charset="0"/>
                <a:cs typeface="Times New Roman" panose="02020603050405020304" pitchFamily="18" charset="0"/>
              </a:rPr>
              <a:t>Biophys</a:t>
            </a:r>
            <a:r>
              <a:rPr lang="en-IN" sz="1600" b="1" dirty="0">
                <a:latin typeface="Times New Roman" panose="02020603050405020304" pitchFamily="18" charset="0"/>
                <a:cs typeface="Times New Roman" panose="02020603050405020304" pitchFamily="18" charset="0"/>
              </a:rPr>
              <a:t>. Acta (BBA) Gen. Subjects, vol. 1810, no. 9, pp. 827–835, Sep. 2011. </a:t>
            </a: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K.A.S.A. </a:t>
            </a:r>
            <a:r>
              <a:rPr lang="en-IN" sz="1600" b="1" dirty="0" err="1">
                <a:latin typeface="Times New Roman" panose="02020603050405020304" pitchFamily="18" charset="0"/>
                <a:cs typeface="Times New Roman" panose="02020603050405020304" pitchFamily="18" charset="0"/>
              </a:rPr>
              <a:t>Daqqa</a:t>
            </a:r>
            <a:r>
              <a:rPr lang="en-IN" sz="1600" b="1" dirty="0">
                <a:latin typeface="Times New Roman" panose="02020603050405020304" pitchFamily="18" charset="0"/>
                <a:cs typeface="Times New Roman" panose="02020603050405020304" pitchFamily="18" charset="0"/>
              </a:rPr>
              <a:t>, A.Y.A. </a:t>
            </a:r>
            <a:r>
              <a:rPr lang="en-IN" sz="1600" b="1" dirty="0" err="1">
                <a:latin typeface="Times New Roman" panose="02020603050405020304" pitchFamily="18" charset="0"/>
                <a:cs typeface="Times New Roman" panose="02020603050405020304" pitchFamily="18" charset="0"/>
              </a:rPr>
              <a:t>Maghari</a:t>
            </a:r>
            <a:r>
              <a:rPr lang="en-IN" sz="1600" b="1" dirty="0">
                <a:latin typeface="Times New Roman" panose="02020603050405020304" pitchFamily="18" charset="0"/>
                <a:cs typeface="Times New Roman" panose="02020603050405020304" pitchFamily="18" charset="0"/>
              </a:rPr>
              <a:t>, and W.F.M.A. Sarraj, ‘‘Prediction and diagnosis of </a:t>
            </a:r>
            <a:r>
              <a:rPr lang="en-IN" sz="1600" b="1" dirty="0" err="1">
                <a:latin typeface="Times New Roman" panose="02020603050405020304" pitchFamily="18" charset="0"/>
                <a:cs typeface="Times New Roman" panose="02020603050405020304" pitchFamily="18" charset="0"/>
              </a:rPr>
              <a:t>leukemia</a:t>
            </a:r>
            <a:r>
              <a:rPr lang="en-IN" sz="1600" b="1" dirty="0">
                <a:latin typeface="Times New Roman" panose="02020603050405020304" pitchFamily="18" charset="0"/>
                <a:cs typeface="Times New Roman" panose="02020603050405020304" pitchFamily="18" charset="0"/>
              </a:rPr>
              <a:t> using classification algorithms,’’ in Proc. 8</a:t>
            </a:r>
            <a:r>
              <a:rPr lang="en-IN" sz="1600" b="1" baseline="30000" dirty="0">
                <a:latin typeface="Times New Roman" panose="02020603050405020304" pitchFamily="18" charset="0"/>
                <a:cs typeface="Times New Roman" panose="02020603050405020304" pitchFamily="18" charset="0"/>
              </a:rPr>
              <a:t>th</a:t>
            </a:r>
            <a:r>
              <a:rPr lang="en-IN" sz="1600" b="1" dirty="0">
                <a:latin typeface="Times New Roman" panose="02020603050405020304" pitchFamily="18" charset="0"/>
                <a:cs typeface="Times New Roman" panose="02020603050405020304" pitchFamily="18" charset="0"/>
              </a:rPr>
              <a:t> Int. Conf. Inf. Technol. (ICIT), May 2017, pp. 638–643.</a:t>
            </a:r>
          </a:p>
          <a:p>
            <a:pPr algn="just">
              <a:lnSpc>
                <a:spcPct val="150000"/>
              </a:lnSpc>
              <a:buFont typeface="Wingdings" panose="05000000000000000000" pitchFamily="2" charset="2"/>
              <a:buChar char="Ø"/>
            </a:pPr>
            <a:r>
              <a:rPr lang="en-IN" sz="1600" b="1" dirty="0">
                <a:latin typeface="Times New Roman" panose="02020603050405020304" pitchFamily="18" charset="0"/>
                <a:cs typeface="Times New Roman" panose="02020603050405020304" pitchFamily="18" charset="0"/>
              </a:rPr>
              <a:t>N. Mahmood, S. Shahid, T. </a:t>
            </a:r>
            <a:r>
              <a:rPr lang="en-IN" sz="1600" b="1" dirty="0" err="1">
                <a:latin typeface="Times New Roman" panose="02020603050405020304" pitchFamily="18" charset="0"/>
                <a:cs typeface="Times New Roman" panose="02020603050405020304" pitchFamily="18" charset="0"/>
              </a:rPr>
              <a:t>Bakhshi</a:t>
            </a:r>
            <a:r>
              <a:rPr lang="en-IN" sz="1600" b="1" dirty="0">
                <a:latin typeface="Times New Roman" panose="02020603050405020304" pitchFamily="18" charset="0"/>
                <a:cs typeface="Times New Roman" panose="02020603050405020304" pitchFamily="18" charset="0"/>
              </a:rPr>
              <a:t>, S. Riaz, H. </a:t>
            </a:r>
            <a:r>
              <a:rPr lang="en-IN" sz="1600" b="1" dirty="0" err="1">
                <a:latin typeface="Times New Roman" panose="02020603050405020304" pitchFamily="18" charset="0"/>
                <a:cs typeface="Times New Roman" panose="02020603050405020304" pitchFamily="18" charset="0"/>
              </a:rPr>
              <a:t>Ghufran</a:t>
            </a:r>
            <a:r>
              <a:rPr lang="en-IN" sz="1600" b="1" dirty="0">
                <a:latin typeface="Times New Roman" panose="02020603050405020304" pitchFamily="18" charset="0"/>
                <a:cs typeface="Times New Roman" panose="02020603050405020304" pitchFamily="18" charset="0"/>
              </a:rPr>
              <a:t>, and M. Yaqoob, ‘‘Identification of significant risks in </a:t>
            </a:r>
            <a:r>
              <a:rPr lang="en-IN" sz="1600" b="1" dirty="0" err="1">
                <a:latin typeface="Times New Roman" panose="02020603050405020304" pitchFamily="18" charset="0"/>
                <a:cs typeface="Times New Roman" panose="02020603050405020304" pitchFamily="18" charset="0"/>
              </a:rPr>
              <a:t>pediatric</a:t>
            </a:r>
            <a:r>
              <a:rPr lang="en-IN" sz="1600" b="1" dirty="0">
                <a:latin typeface="Times New Roman" panose="02020603050405020304" pitchFamily="18" charset="0"/>
                <a:cs typeface="Times New Roman" panose="02020603050405020304" pitchFamily="18" charset="0"/>
              </a:rPr>
              <a:t> acute lymphoblastic </a:t>
            </a:r>
            <a:r>
              <a:rPr lang="en-IN" sz="1600" b="1" dirty="0" err="1">
                <a:latin typeface="Times New Roman" panose="02020603050405020304" pitchFamily="18" charset="0"/>
                <a:cs typeface="Times New Roman" panose="02020603050405020304" pitchFamily="18" charset="0"/>
              </a:rPr>
              <a:t>leukemia</a:t>
            </a:r>
            <a:r>
              <a:rPr lang="en-IN" sz="1600" b="1" dirty="0">
                <a:latin typeface="Times New Roman" panose="02020603050405020304" pitchFamily="18" charset="0"/>
                <a:cs typeface="Times New Roman" panose="02020603050405020304" pitchFamily="18" charset="0"/>
              </a:rPr>
              <a:t> (ALL) through machine learning (ML) approach,’’ Med. Biol. Eng. </a:t>
            </a:r>
            <a:r>
              <a:rPr lang="en-IN" sz="1600" b="1" dirty="0" err="1">
                <a:latin typeface="Times New Roman" panose="02020603050405020304" pitchFamily="18" charset="0"/>
                <a:cs typeface="Times New Roman" panose="02020603050405020304" pitchFamily="18" charset="0"/>
              </a:rPr>
              <a:t>Comput</a:t>
            </a:r>
            <a:r>
              <a:rPr lang="en-IN" sz="1600" b="1" dirty="0">
                <a:latin typeface="Times New Roman" panose="02020603050405020304" pitchFamily="18" charset="0"/>
                <a:cs typeface="Times New Roman" panose="02020603050405020304" pitchFamily="18" charset="0"/>
              </a:rPr>
              <a:t>., vol. 58, no. 11, pp. 2631–2640, Nov. 2020.</a:t>
            </a:r>
          </a:p>
        </p:txBody>
      </p:sp>
    </p:spTree>
    <p:extLst>
      <p:ext uri="{BB962C8B-B14F-4D97-AF65-F5344CB8AC3E}">
        <p14:creationId xmlns:p14="http://schemas.microsoft.com/office/powerpoint/2010/main" val="41244529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20354EB-40FF-A67C-BC99-DF53132E6753}"/>
              </a:ext>
            </a:extLst>
          </p:cNvPr>
          <p:cNvSpPr txBox="1"/>
          <p:nvPr/>
        </p:nvSpPr>
        <p:spPr>
          <a:xfrm>
            <a:off x="1039368" y="2131230"/>
            <a:ext cx="10113264" cy="3181897"/>
          </a:xfrm>
          <a:prstGeom prst="rect">
            <a:avLst/>
          </a:prstGeom>
          <a:noFill/>
        </p:spPr>
        <p:txBody>
          <a:bodyPr wrap="square">
            <a:spAutoFit/>
          </a:bodyPr>
          <a:lstStyle/>
          <a:p>
            <a:pPr marL="768350" marR="760095" indent="-285750" algn="just">
              <a:lnSpc>
                <a:spcPct val="150000"/>
              </a:lnSpc>
              <a:spcBef>
                <a:spcPts val="905"/>
              </a:spcBef>
              <a:spcAft>
                <a:spcPts val="0"/>
              </a:spcAft>
              <a:buFont typeface="Wingdings" panose="05000000000000000000" pitchFamily="2" charset="2"/>
              <a:buChar char="Ø"/>
            </a:pPr>
            <a:r>
              <a:rPr lang="en-US" b="1" dirty="0">
                <a:effectLst/>
                <a:latin typeface="Times New Roman" panose="02020603050405020304" pitchFamily="18" charset="0"/>
                <a:ea typeface="Times New Roman" panose="02020603050405020304" pitchFamily="18" charset="0"/>
              </a:rPr>
              <a:t>CNN algorithm is a competent and well-known deep learning algorithm that can</a:t>
            </a:r>
            <a:r>
              <a:rPr lang="en-US" b="1" spc="-33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be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used</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efficiently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significant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research</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areas,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especially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medical</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image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processing.</a:t>
            </a:r>
          </a:p>
          <a:p>
            <a:pPr marL="768350" marR="760095" indent="-285750" algn="just">
              <a:lnSpc>
                <a:spcPct val="150000"/>
              </a:lnSpc>
              <a:spcBef>
                <a:spcPts val="905"/>
              </a:spcBef>
              <a:spcAft>
                <a:spcPts val="0"/>
              </a:spcAft>
              <a:buFont typeface="Wingdings" panose="05000000000000000000" pitchFamily="2" charset="2"/>
              <a:buChar char="Ø"/>
            </a:pP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CNN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can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analyze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detect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important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features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from</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different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medical</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images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such</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scans,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X-rays,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MRI,</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PET,</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ultrasound,</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and</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hematological</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images.</a:t>
            </a:r>
          </a:p>
          <a:p>
            <a:pPr marL="768350" marR="760095" indent="-285750" algn="just">
              <a:lnSpc>
                <a:spcPct val="150000"/>
              </a:lnSpc>
              <a:spcBef>
                <a:spcPts val="905"/>
              </a:spcBef>
              <a:spcAft>
                <a:spcPts val="0"/>
              </a:spcAft>
              <a:buFont typeface="Wingdings" panose="05000000000000000000" pitchFamily="2" charset="2"/>
              <a:buChar char="Ø"/>
            </a:pP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In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future,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we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are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planning</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to</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apply</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the</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CNN</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architecture</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for</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other</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types</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of</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leukemia</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cell</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detection,</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such</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as</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Acute</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Lymphatic</a:t>
            </a:r>
            <a:r>
              <a:rPr lang="en-IN" b="1" dirty="0">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Leukemia</a:t>
            </a:r>
            <a:r>
              <a:rPr lang="en-US" b="1" spc="-1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(ALL),</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to</a:t>
            </a:r>
            <a:r>
              <a:rPr lang="en-US" b="1" spc="-20"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get</a:t>
            </a:r>
            <a:r>
              <a:rPr lang="en-US" b="1" spc="-2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high</a:t>
            </a:r>
            <a:r>
              <a:rPr lang="en-US" b="1" spc="-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accuracy.</a:t>
            </a:r>
            <a:endParaRPr lang="en-IN" b="1" dirty="0">
              <a:effectLst/>
              <a:latin typeface="Times New Roman" panose="02020603050405020304" pitchFamily="18" charset="0"/>
              <a:ea typeface="Times New Roman" panose="02020603050405020304" pitchFamily="18" charset="0"/>
            </a:endParaRPr>
          </a:p>
        </p:txBody>
      </p:sp>
      <p:sp>
        <p:nvSpPr>
          <p:cNvPr id="4" name="TextBox 3">
            <a:extLst>
              <a:ext uri="{FF2B5EF4-FFF2-40B4-BE49-F238E27FC236}">
                <a16:creationId xmlns:a16="http://schemas.microsoft.com/office/drawing/2014/main" id="{824BB976-C88B-2118-C963-AE43576C62FD}"/>
              </a:ext>
            </a:extLst>
          </p:cNvPr>
          <p:cNvSpPr txBox="1"/>
          <p:nvPr/>
        </p:nvSpPr>
        <p:spPr>
          <a:xfrm>
            <a:off x="523795" y="1011869"/>
            <a:ext cx="1979259" cy="461665"/>
          </a:xfrm>
          <a:prstGeom prst="rect">
            <a:avLst/>
          </a:prstGeom>
          <a:noFill/>
        </p:spPr>
        <p:txBody>
          <a:bodyPr wrap="square" rtlCol="0">
            <a:spAutoFit/>
          </a:bodyPr>
          <a:lstStyle/>
          <a:p>
            <a:r>
              <a:rPr lang="en-IN" sz="2400" b="1" dirty="0">
                <a:solidFill>
                  <a:srgbClr val="C00000"/>
                </a:solidFill>
                <a:latin typeface="Times New Roman" panose="02020603050405020304" pitchFamily="18" charset="0"/>
                <a:cs typeface="Times New Roman" panose="02020603050405020304" pitchFamily="18" charset="0"/>
              </a:rPr>
              <a:t>Conclusion</a:t>
            </a:r>
            <a:r>
              <a:rPr lang="en-IN" dirty="0"/>
              <a:t> </a:t>
            </a:r>
          </a:p>
        </p:txBody>
      </p:sp>
    </p:spTree>
    <p:extLst>
      <p:ext uri="{BB962C8B-B14F-4D97-AF65-F5344CB8AC3E}">
        <p14:creationId xmlns:p14="http://schemas.microsoft.com/office/powerpoint/2010/main" val="718930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C3826-299D-4B65-2D39-94553E85BE8D}"/>
              </a:ext>
            </a:extLst>
          </p:cNvPr>
          <p:cNvSpPr>
            <a:spLocks noGrp="1"/>
          </p:cNvSpPr>
          <p:nvPr>
            <p:ph type="title"/>
          </p:nvPr>
        </p:nvSpPr>
        <p:spPr>
          <a:xfrm>
            <a:off x="280416" y="621157"/>
            <a:ext cx="3320845" cy="244475"/>
          </a:xfrm>
        </p:spPr>
        <p:txBody>
          <a:bodyPr>
            <a:normAutofit fontScale="90000"/>
          </a:bodyPr>
          <a:lstStyle/>
          <a:p>
            <a:r>
              <a:rPr lang="en-IN" sz="2200" b="1" dirty="0">
                <a:solidFill>
                  <a:srgbClr val="C00000"/>
                </a:solidFill>
                <a:latin typeface="Times New Roman" panose="02020603050405020304" pitchFamily="18" charset="0"/>
                <a:cs typeface="Times New Roman" panose="02020603050405020304" pitchFamily="18" charset="0"/>
              </a:rPr>
              <a:t>INTRODUCTION</a:t>
            </a:r>
          </a:p>
        </p:txBody>
      </p:sp>
      <p:sp>
        <p:nvSpPr>
          <p:cNvPr id="5" name="Rectangle 4"/>
          <p:cNvSpPr/>
          <p:nvPr/>
        </p:nvSpPr>
        <p:spPr>
          <a:xfrm>
            <a:off x="1021080" y="1113610"/>
            <a:ext cx="10475794" cy="5493812"/>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Leukaemia is a type of cancer that affects the blood and bone marrow, and it is characterized by the abnormal growth of white blood cells. Detecting leukaemia can be done through various methods, such as blood tests and bone marrow biopsies.</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One method that has shown promising results in detecting leukemia is through the use of Convolutional Neural Networks (CNNs). </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A CNN is a type of artificial neural network that can learn to recognize patterns and features in images or data.</a:t>
            </a:r>
            <a:endParaRPr lang="en-IN"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In the case of leukemia detection, a CNN can be trained to recognize the differences between images of normal blood cells and those affected by leukemia. </a:t>
            </a:r>
          </a:p>
          <a:p>
            <a:pPr marL="285750" indent="-285750" algn="just">
              <a:lnSpc>
                <a:spcPct val="150000"/>
              </a:lnSpc>
              <a:buFont typeface="Wingdings" panose="05000000000000000000" pitchFamily="2" charset="2"/>
              <a:buChar char="Ø"/>
            </a:pPr>
            <a:r>
              <a:rPr lang="en-US" b="1" dirty="0">
                <a:latin typeface="Times New Roman" panose="02020603050405020304" pitchFamily="18" charset="0"/>
                <a:cs typeface="Times New Roman" panose="02020603050405020304" pitchFamily="18" charset="0"/>
              </a:rPr>
              <a:t>The CNN would be fed a large number of images of both normal and leukemia-affected blood cells, and it would learn to distinguish between the two based on the patterns and features it recognizes in the images.</a:t>
            </a:r>
          </a:p>
          <a:p>
            <a:pPr algn="just">
              <a:lnSpc>
                <a:spcPct val="150000"/>
              </a:lnSpc>
            </a:pP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32007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1066757"/>
            <a:ext cx="10515600" cy="317263"/>
          </a:xfrm>
        </p:spPr>
        <p:txBody>
          <a:bodyPr>
            <a:normAutofit fontScale="90000"/>
          </a:bodyPr>
          <a:lstStyle/>
          <a:p>
            <a:r>
              <a:rPr lang="en-US" sz="2000" b="1" dirty="0">
                <a:solidFill>
                  <a:srgbClr val="C00000"/>
                </a:solidFill>
                <a:latin typeface="Times New Roman" panose="02020603050405020304" pitchFamily="18" charset="0"/>
                <a:cs typeface="Times New Roman" panose="02020603050405020304" pitchFamily="18" charset="0"/>
              </a:rPr>
              <a:t>PURPOSE OF PROJECT</a:t>
            </a: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11367" y="2055080"/>
            <a:ext cx="9130353" cy="212006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The purpose of the project is to develop a CNN-based model that can accurately detect leukaemia-affected blood cells from images, providing a fast and reliable diagnosis of the disease. </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This can potentially improve the efficiency and accuracy of leukaemia diagnosis and treatment.</a:t>
            </a:r>
          </a:p>
        </p:txBody>
      </p:sp>
    </p:spTree>
    <p:extLst>
      <p:ext uri="{BB962C8B-B14F-4D97-AF65-F5344CB8AC3E}">
        <p14:creationId xmlns:p14="http://schemas.microsoft.com/office/powerpoint/2010/main" val="28020778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5384" y="877400"/>
            <a:ext cx="4129585" cy="249024"/>
          </a:xfrm>
        </p:spPr>
        <p:txBody>
          <a:bodyPr>
            <a:normAutofit fontScale="90000"/>
          </a:bodyPr>
          <a:lstStyle/>
          <a:p>
            <a:pPr algn="ctr">
              <a:lnSpc>
                <a:spcPct val="150000"/>
              </a:lnSpc>
            </a:pPr>
            <a:r>
              <a:rPr lang="en-IN" sz="2200" b="1" dirty="0">
                <a:solidFill>
                  <a:srgbClr val="C00000"/>
                </a:solidFill>
                <a:latin typeface="Times New Roman" panose="02020603050405020304" pitchFamily="18" charset="0"/>
                <a:cs typeface="Times New Roman" panose="02020603050405020304" pitchFamily="18" charset="0"/>
              </a:rPr>
              <a:t>BLOCK DIAGRAM</a:t>
            </a:r>
            <a:endParaRPr lang="en-IN" sz="2200" b="1" dirty="0">
              <a:solidFill>
                <a:srgbClr val="FF0000"/>
              </a:solidFill>
              <a:latin typeface="Times New Roman" panose="02020603050405020304" pitchFamily="18" charset="0"/>
              <a:cs typeface="Times New Roman" panose="02020603050405020304" pitchFamily="18" charset="0"/>
            </a:endParaRPr>
          </a:p>
        </p:txBody>
      </p:sp>
      <p:grpSp>
        <p:nvGrpSpPr>
          <p:cNvPr id="3" name="Group 2"/>
          <p:cNvGrpSpPr/>
          <p:nvPr/>
        </p:nvGrpSpPr>
        <p:grpSpPr>
          <a:xfrm>
            <a:off x="562243" y="1922423"/>
            <a:ext cx="10922758" cy="3500650"/>
            <a:chOff x="479947" y="1392071"/>
            <a:chExt cx="10922758" cy="3500650"/>
          </a:xfrm>
        </p:grpSpPr>
        <p:sp>
          <p:nvSpPr>
            <p:cNvPr id="4" name="Rectangle 3"/>
            <p:cNvSpPr/>
            <p:nvPr/>
          </p:nvSpPr>
          <p:spPr>
            <a:xfrm>
              <a:off x="1255594" y="1392071"/>
              <a:ext cx="2101755" cy="77791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Graphical User Interface</a:t>
              </a:r>
            </a:p>
          </p:txBody>
        </p:sp>
        <p:sp>
          <p:nvSpPr>
            <p:cNvPr id="5" name="Rectangle 4"/>
            <p:cNvSpPr/>
            <p:nvPr/>
          </p:nvSpPr>
          <p:spPr>
            <a:xfrm>
              <a:off x="4435522" y="1392072"/>
              <a:ext cx="1296538" cy="668740"/>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PC</a:t>
              </a:r>
            </a:p>
          </p:txBody>
        </p:sp>
        <p:sp>
          <p:nvSpPr>
            <p:cNvPr id="6" name="Rectangle 5"/>
            <p:cNvSpPr/>
            <p:nvPr/>
          </p:nvSpPr>
          <p:spPr>
            <a:xfrm>
              <a:off x="3875964" y="2838734"/>
              <a:ext cx="2415654" cy="70968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Deep learning (CNN)</a:t>
              </a:r>
            </a:p>
          </p:txBody>
        </p:sp>
        <p:sp>
          <p:nvSpPr>
            <p:cNvPr id="7" name="Rectangle 6"/>
            <p:cNvSpPr/>
            <p:nvPr/>
          </p:nvSpPr>
          <p:spPr>
            <a:xfrm>
              <a:off x="3875964" y="4053385"/>
              <a:ext cx="2415654" cy="5459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Detection process</a:t>
              </a:r>
            </a:p>
          </p:txBody>
        </p:sp>
        <p:sp>
          <p:nvSpPr>
            <p:cNvPr id="8" name="Rectangle 7"/>
            <p:cNvSpPr/>
            <p:nvPr/>
          </p:nvSpPr>
          <p:spPr>
            <a:xfrm>
              <a:off x="7342496" y="3759957"/>
              <a:ext cx="1214650" cy="113276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Affected </a:t>
              </a:r>
            </a:p>
          </p:txBody>
        </p:sp>
        <p:sp>
          <p:nvSpPr>
            <p:cNvPr id="10" name="Rectangle 9"/>
            <p:cNvSpPr/>
            <p:nvPr/>
          </p:nvSpPr>
          <p:spPr>
            <a:xfrm>
              <a:off x="9341893" y="4001069"/>
              <a:ext cx="2060812" cy="7096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sz="1600" b="1" dirty="0">
                  <a:latin typeface="Times New Roman" panose="02020603050405020304" pitchFamily="18" charset="0"/>
                  <a:cs typeface="Times New Roman" panose="02020603050405020304" pitchFamily="18" charset="0"/>
                </a:rPr>
                <a:t>Affected percentage</a:t>
              </a:r>
              <a:r>
                <a:rPr lang="en-IN" dirty="0">
                  <a:latin typeface="Times New Roman" panose="02020603050405020304" pitchFamily="18" charset="0"/>
                  <a:cs typeface="Times New Roman" panose="02020603050405020304" pitchFamily="18" charset="0"/>
                </a:rPr>
                <a:t> </a:t>
              </a:r>
            </a:p>
          </p:txBody>
        </p:sp>
        <p:sp>
          <p:nvSpPr>
            <p:cNvPr id="11" name="Rectangle 10"/>
            <p:cNvSpPr/>
            <p:nvPr/>
          </p:nvSpPr>
          <p:spPr>
            <a:xfrm>
              <a:off x="479947" y="3971498"/>
              <a:ext cx="2060812" cy="70968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Normal</a:t>
              </a:r>
              <a:r>
                <a:rPr lang="en-IN" dirty="0">
                  <a:latin typeface="Times New Roman" panose="02020603050405020304" pitchFamily="18" charset="0"/>
                  <a:cs typeface="Times New Roman" panose="02020603050405020304" pitchFamily="18" charset="0"/>
                </a:rPr>
                <a:t> </a:t>
              </a:r>
            </a:p>
          </p:txBody>
        </p:sp>
        <p:cxnSp>
          <p:nvCxnSpPr>
            <p:cNvPr id="13" name="Straight Arrow Connector 12"/>
            <p:cNvCxnSpPr>
              <a:cxnSpLocks/>
              <a:stCxn id="4" idx="3"/>
              <a:endCxn id="5" idx="1"/>
            </p:cNvCxnSpPr>
            <p:nvPr/>
          </p:nvCxnSpPr>
          <p:spPr>
            <a:xfrm flipV="1">
              <a:off x="3357349" y="1726442"/>
              <a:ext cx="1078173" cy="545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5" idx="2"/>
              <a:endCxn id="6" idx="0"/>
            </p:cNvCxnSpPr>
            <p:nvPr/>
          </p:nvCxnSpPr>
          <p:spPr>
            <a:xfrm>
              <a:off x="5083791" y="2060812"/>
              <a:ext cx="0" cy="7779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6" idx="2"/>
              <a:endCxn id="7" idx="0"/>
            </p:cNvCxnSpPr>
            <p:nvPr/>
          </p:nvCxnSpPr>
          <p:spPr>
            <a:xfrm>
              <a:off x="5083791" y="3548418"/>
              <a:ext cx="0" cy="50496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7" idx="3"/>
              <a:endCxn id="8" idx="1"/>
            </p:cNvCxnSpPr>
            <p:nvPr/>
          </p:nvCxnSpPr>
          <p:spPr>
            <a:xfrm flipV="1">
              <a:off x="6291618" y="4326339"/>
              <a:ext cx="1050878" cy="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550322" y="4326339"/>
              <a:ext cx="791571"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7" idx="1"/>
              <a:endCxn id="11" idx="3"/>
            </p:cNvCxnSpPr>
            <p:nvPr/>
          </p:nvCxnSpPr>
          <p:spPr>
            <a:xfrm flipH="1" flipV="1">
              <a:off x="2540759" y="4326340"/>
              <a:ext cx="1335205" cy="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2545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02091" y="1559257"/>
            <a:ext cx="6109648" cy="4613058"/>
          </a:xfrm>
          <a:prstGeom prst="rect">
            <a:avLst/>
          </a:prstGeom>
        </p:spPr>
        <p:txBody>
          <a:bodyPr wrap="square">
            <a:spAutoFit/>
          </a:bodyPr>
          <a:lstStyle/>
          <a:p>
            <a:pPr>
              <a:lnSpc>
                <a:spcPct val="150000"/>
              </a:lnSpc>
            </a:pPr>
            <a:r>
              <a:rPr lang="en-IN" b="1" dirty="0">
                <a:solidFill>
                  <a:schemeClr val="accent1">
                    <a:lumMod val="50000"/>
                  </a:schemeClr>
                </a:solidFill>
                <a:latin typeface="Times New Roman" panose="02020603050405020304" pitchFamily="18" charset="0"/>
                <a:cs typeface="Times New Roman" panose="02020603050405020304" pitchFamily="18" charset="0"/>
              </a:rPr>
              <a:t>HARDWARE SPECIFICATION</a:t>
            </a:r>
          </a:p>
          <a:p>
            <a:pPr>
              <a:lnSpc>
                <a:spcPct val="150000"/>
              </a:lnSpc>
            </a:pPr>
            <a:endParaRPr lang="en-IN"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SYSTEM	:	 PC or LAPTOP</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PROCESSOR	:	INTEL I5 </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RAM		:	4 GB RECOMMENDED</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ROM		:	2 GB</a:t>
            </a:r>
          </a:p>
          <a:p>
            <a:pPr>
              <a:lnSpc>
                <a:spcPct val="150000"/>
              </a:lnSpc>
            </a:pPr>
            <a:endParaRPr lang="en-IN" b="1" dirty="0">
              <a:latin typeface="Times New Roman" panose="02020603050405020304" pitchFamily="18" charset="0"/>
              <a:cs typeface="Times New Roman" panose="02020603050405020304" pitchFamily="18" charset="0"/>
            </a:endParaRPr>
          </a:p>
          <a:p>
            <a:pPr>
              <a:lnSpc>
                <a:spcPct val="150000"/>
              </a:lnSpc>
            </a:pPr>
            <a:r>
              <a:rPr lang="en-IN" b="1" dirty="0">
                <a:solidFill>
                  <a:schemeClr val="accent1">
                    <a:lumMod val="50000"/>
                  </a:schemeClr>
                </a:solidFill>
                <a:latin typeface="Times New Roman" panose="02020603050405020304" pitchFamily="18" charset="0"/>
                <a:cs typeface="Times New Roman" panose="02020603050405020304" pitchFamily="18" charset="0"/>
              </a:rPr>
              <a:t>SOFTWARE SPECIFICATION</a:t>
            </a:r>
          </a:p>
          <a:p>
            <a:pPr>
              <a:lnSpc>
                <a:spcPct val="150000"/>
              </a:lnSpc>
            </a:pPr>
            <a:endParaRPr lang="en-IN" b="1" dirty="0">
              <a:solidFill>
                <a:schemeClr val="accent1">
                  <a:lumMod val="50000"/>
                </a:schemeClr>
              </a:solidFill>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OPERATING SYSTEM	:	WINDOWS 7/10/11</a:t>
            </a:r>
          </a:p>
          <a:p>
            <a:pPr marL="285750" indent="-285750">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LANGUAGE USED	:	PYTHON</a:t>
            </a:r>
          </a:p>
        </p:txBody>
      </p:sp>
      <p:sp>
        <p:nvSpPr>
          <p:cNvPr id="6" name="TextBox 5">
            <a:extLst>
              <a:ext uri="{FF2B5EF4-FFF2-40B4-BE49-F238E27FC236}">
                <a16:creationId xmlns:a16="http://schemas.microsoft.com/office/drawing/2014/main" id="{314D7257-55DB-BD4B-1209-661B8558C239}"/>
              </a:ext>
            </a:extLst>
          </p:cNvPr>
          <p:cNvSpPr txBox="1"/>
          <p:nvPr/>
        </p:nvSpPr>
        <p:spPr>
          <a:xfrm>
            <a:off x="431038" y="685685"/>
            <a:ext cx="6094476" cy="458074"/>
          </a:xfrm>
          <a:prstGeom prst="rect">
            <a:avLst/>
          </a:prstGeom>
          <a:noFill/>
        </p:spPr>
        <p:txBody>
          <a:bodyPr wrap="square">
            <a:spAutoFit/>
          </a:bodyPr>
          <a:lstStyle/>
          <a:p>
            <a:pPr>
              <a:lnSpc>
                <a:spcPct val="150000"/>
              </a:lnSpc>
            </a:pPr>
            <a:r>
              <a:rPr lang="en-IN" b="1" dirty="0">
                <a:solidFill>
                  <a:srgbClr val="C00000"/>
                </a:solidFill>
                <a:latin typeface="Times New Roman" panose="02020603050405020304" pitchFamily="18" charset="0"/>
                <a:cs typeface="Times New Roman" panose="02020603050405020304" pitchFamily="18" charset="0"/>
              </a:rPr>
              <a:t>SOFTWARE REQUIREMETS</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502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28807"/>
            <a:ext cx="10515600" cy="508332"/>
          </a:xfrm>
        </p:spPr>
        <p:txBody>
          <a:bodyPr>
            <a:normAutofit/>
          </a:bodyPr>
          <a:lstStyle/>
          <a:p>
            <a:r>
              <a:rPr lang="en-US" sz="2000" b="1" dirty="0">
                <a:solidFill>
                  <a:srgbClr val="C00000"/>
                </a:solidFill>
                <a:latin typeface="Times New Roman" panose="02020603050405020304" pitchFamily="18" charset="0"/>
                <a:cs typeface="Times New Roman" panose="02020603050405020304" pitchFamily="18" charset="0"/>
              </a:rPr>
              <a:t>PYTHON</a:t>
            </a:r>
            <a:endParaRPr lang="en-IN" sz="20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02205" y="1602320"/>
            <a:ext cx="9820701" cy="2951064"/>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Python is a high-level, interpreted programming language that is easy to learn and use.</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 It has a simple syntax and a large library of modules, making it versatile and powerful for a variety of tasks. </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Python is widely used in scientific computing, web development, and data analysis, among other fields. </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It is open-source and has a large and active community of developers contributing to its ongoing development and improvement.</a:t>
            </a:r>
          </a:p>
        </p:txBody>
      </p:sp>
      <p:pic>
        <p:nvPicPr>
          <p:cNvPr id="5" name="Picture 4"/>
          <p:cNvPicPr>
            <a:picLocks noChangeAspect="1"/>
          </p:cNvPicPr>
          <p:nvPr/>
        </p:nvPicPr>
        <p:blipFill>
          <a:blip r:embed="rId2"/>
          <a:stretch>
            <a:fillRect/>
          </a:stretch>
        </p:blipFill>
        <p:spPr>
          <a:xfrm>
            <a:off x="4885012" y="4663112"/>
            <a:ext cx="2257425" cy="1819275"/>
          </a:xfrm>
          <a:prstGeom prst="rect">
            <a:avLst/>
          </a:prstGeom>
          <a:solidFill>
            <a:srgbClr val="FF0000"/>
          </a:solidFill>
          <a:ln>
            <a:solidFill>
              <a:srgbClr val="002060"/>
            </a:solidFill>
          </a:ln>
          <a:effectLst>
            <a:outerShdw blurRad="76200" dir="13500000" sy="23000" kx="1200000" algn="br" rotWithShape="0">
              <a:prstClr val="black">
                <a:alpha val="20000"/>
              </a:prstClr>
            </a:outerShdw>
          </a:effectLst>
        </p:spPr>
      </p:pic>
    </p:spTree>
    <p:extLst>
      <p:ext uri="{BB962C8B-B14F-4D97-AF65-F5344CB8AC3E}">
        <p14:creationId xmlns:p14="http://schemas.microsoft.com/office/powerpoint/2010/main" val="62033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4424" y="831097"/>
            <a:ext cx="10515600" cy="344559"/>
          </a:xfrm>
        </p:spPr>
        <p:txBody>
          <a:bodyPr>
            <a:normAutofit/>
          </a:bodyPr>
          <a:lstStyle/>
          <a:p>
            <a:r>
              <a:rPr lang="en-US" sz="1800" b="1" dirty="0">
                <a:solidFill>
                  <a:srgbClr val="C00000"/>
                </a:solidFill>
                <a:latin typeface="Times New Roman" panose="02020603050405020304" pitchFamily="18" charset="0"/>
                <a:cs typeface="Times New Roman" panose="02020603050405020304" pitchFamily="18" charset="0"/>
              </a:rPr>
              <a:t>ALGORITHM DESCRIPTION</a:t>
            </a:r>
            <a:endParaRPr lang="en-IN" sz="1800" b="1" dirty="0">
              <a:solidFill>
                <a:srgbClr val="C0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378737" y="1850526"/>
            <a:ext cx="9567081" cy="3831818"/>
          </a:xfrm>
          <a:prstGeom prst="rect">
            <a:avLst/>
          </a:prstGeom>
        </p:spPr>
        <p:txBody>
          <a:bodyPr wrap="square">
            <a:spAutoFit/>
          </a:bodyPr>
          <a:lstStyle/>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In leukaemia detection using CNNs, the CNN is trained using a large dataset of images of both normal and leukaemia-affected blood cells. The CNN learns to recognize patterns and features in the images that distinguish between normal and affected cells.</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When a new image of a blood cell is presented to the CNN, the CNN uses the learned patterns and features to classify the cell as either normal or affected by leukaemia. </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The output of the CNN is a probability score, indicating the percentage likelihood that the cell is affected by leukaemia.</a:t>
            </a:r>
          </a:p>
          <a:p>
            <a:pPr marL="285750" indent="-285750" algn="just">
              <a:lnSpc>
                <a:spcPct val="150000"/>
              </a:lnSpc>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By using a CNN to analyse images of blood cells, the system can quickly and accurately identify leukaemia-affected cells, allowing for faster diagnosis and treatment of the disease.</a:t>
            </a:r>
          </a:p>
        </p:txBody>
      </p:sp>
    </p:spTree>
    <p:extLst>
      <p:ext uri="{BB962C8B-B14F-4D97-AF65-F5344CB8AC3E}">
        <p14:creationId xmlns:p14="http://schemas.microsoft.com/office/powerpoint/2010/main" val="2560067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432" y="913765"/>
            <a:ext cx="10515600" cy="426445"/>
          </a:xfrm>
        </p:spPr>
        <p:txBody>
          <a:bodyPr>
            <a:normAutofit/>
          </a:bodyPr>
          <a:lstStyle/>
          <a:p>
            <a:r>
              <a:rPr lang="en-US" sz="2000" b="1" dirty="0">
                <a:solidFill>
                  <a:srgbClr val="C00000"/>
                </a:solidFill>
                <a:latin typeface="Times New Roman" panose="02020603050405020304" pitchFamily="18" charset="0"/>
                <a:cs typeface="Times New Roman" panose="02020603050405020304" pitchFamily="18" charset="0"/>
              </a:rPr>
              <a:t>AFFECTED</a:t>
            </a:r>
            <a:r>
              <a:rPr lang="en-US" sz="1800" b="1" dirty="0">
                <a:solidFill>
                  <a:srgbClr val="C00000"/>
                </a:solidFill>
                <a:latin typeface="Times New Roman" panose="02020603050405020304" pitchFamily="18" charset="0"/>
                <a:cs typeface="Times New Roman" panose="02020603050405020304" pitchFamily="18" charset="0"/>
              </a:rPr>
              <a:t> </a:t>
            </a:r>
            <a:r>
              <a:rPr lang="en-IN" sz="2000" b="1" dirty="0">
                <a:solidFill>
                  <a:srgbClr val="C00000"/>
                </a:solidFill>
                <a:latin typeface="Times New Roman" panose="02020603050405020304" pitchFamily="18" charset="0"/>
                <a:cs typeface="Times New Roman" panose="02020603050405020304" pitchFamily="18" charset="0"/>
              </a:rPr>
              <a:t>LUKEAMEA CASES</a:t>
            </a:r>
            <a:endParaRPr lang="en-IN" sz="1800" b="1" dirty="0">
              <a:solidFill>
                <a:srgbClr val="C0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825844" y="2102532"/>
            <a:ext cx="8904757" cy="3841703"/>
          </a:xfrm>
          <a:prstGeom prst="rect">
            <a:avLst/>
          </a:prstGeom>
        </p:spPr>
      </p:pic>
    </p:spTree>
    <p:extLst>
      <p:ext uri="{BB962C8B-B14F-4D97-AF65-F5344CB8AC3E}">
        <p14:creationId xmlns:p14="http://schemas.microsoft.com/office/powerpoint/2010/main" val="33683887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2058" y="2175768"/>
            <a:ext cx="8210233" cy="3503992"/>
          </a:xfrm>
          <a:prstGeom prst="rect">
            <a:avLst/>
          </a:prstGeom>
        </p:spPr>
      </p:pic>
      <p:sp>
        <p:nvSpPr>
          <p:cNvPr id="5" name="TextBox 4">
            <a:extLst>
              <a:ext uri="{FF2B5EF4-FFF2-40B4-BE49-F238E27FC236}">
                <a16:creationId xmlns:a16="http://schemas.microsoft.com/office/drawing/2014/main" id="{C7D407F4-2378-04DE-90AA-0FE59C7FA35B}"/>
              </a:ext>
            </a:extLst>
          </p:cNvPr>
          <p:cNvSpPr txBox="1"/>
          <p:nvPr/>
        </p:nvSpPr>
        <p:spPr>
          <a:xfrm>
            <a:off x="459486" y="894326"/>
            <a:ext cx="6094476" cy="400110"/>
          </a:xfrm>
          <a:prstGeom prst="rect">
            <a:avLst/>
          </a:prstGeom>
          <a:noFill/>
        </p:spPr>
        <p:txBody>
          <a:bodyPr wrap="square">
            <a:spAutoFit/>
          </a:bodyPr>
          <a:lstStyle/>
          <a:p>
            <a:r>
              <a:rPr lang="en-US" sz="2000" b="1" dirty="0">
                <a:solidFill>
                  <a:srgbClr val="C00000"/>
                </a:solidFill>
                <a:latin typeface="Times New Roman" panose="02020603050405020304" pitchFamily="18" charset="0"/>
                <a:cs typeface="Times New Roman" panose="02020603050405020304" pitchFamily="18" charset="0"/>
              </a:rPr>
              <a:t>NORMAL </a:t>
            </a:r>
            <a:r>
              <a:rPr lang="en-IN" sz="2000" b="1" dirty="0">
                <a:solidFill>
                  <a:srgbClr val="C00000"/>
                </a:solidFill>
                <a:latin typeface="Times New Roman" panose="02020603050405020304" pitchFamily="18" charset="0"/>
                <a:cs typeface="Times New Roman" panose="02020603050405020304" pitchFamily="18" charset="0"/>
              </a:rPr>
              <a:t>LUKEAMEA CASES</a:t>
            </a:r>
            <a:endParaRPr lang="en-IN" sz="2000" dirty="0"/>
          </a:p>
        </p:txBody>
      </p:sp>
    </p:spTree>
    <p:extLst>
      <p:ext uri="{BB962C8B-B14F-4D97-AF65-F5344CB8AC3E}">
        <p14:creationId xmlns:p14="http://schemas.microsoft.com/office/powerpoint/2010/main" val="3060921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474</TotalTime>
  <Words>904</Words>
  <Application>Microsoft Office PowerPoint</Application>
  <PresentationFormat>Widescreen</PresentationFormat>
  <Paragraphs>65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DETECTION OF LEUKEMIA AND MULTI MYELOMA USING  DENSE CONVOLUTIONAL NEURAL NETWORK </vt:lpstr>
      <vt:lpstr>INTRODUCTION</vt:lpstr>
      <vt:lpstr>PURPOSE OF PROJECT</vt:lpstr>
      <vt:lpstr>BLOCK DIAGRAM</vt:lpstr>
      <vt:lpstr>PowerPoint Presentation</vt:lpstr>
      <vt:lpstr>PYTHON</vt:lpstr>
      <vt:lpstr>ALGORITHM DESCRIPTION</vt:lpstr>
      <vt:lpstr>AFFECTED LUKEAMEA CASES</vt:lpstr>
      <vt:lpstr>PowerPoint Presentation</vt:lpstr>
      <vt:lpstr>PowerPoint Presentation</vt:lpstr>
      <vt:lpstr>PowerPoint Presentation</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indhujamuthuvel@gmail.com</dc:creator>
  <cp:lastModifiedBy>Gokul Agilan</cp:lastModifiedBy>
  <cp:revision>36</cp:revision>
  <dcterms:created xsi:type="dcterms:W3CDTF">2023-02-28T05:54:41Z</dcterms:created>
  <dcterms:modified xsi:type="dcterms:W3CDTF">2023-05-18T12:57:26Z</dcterms:modified>
</cp:coreProperties>
</file>