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58" r:id="rId3"/>
    <p:sldId id="280" r:id="rId4"/>
    <p:sldId id="272" r:id="rId5"/>
    <p:sldId id="281" r:id="rId6"/>
    <p:sldId id="282" r:id="rId7"/>
    <p:sldId id="283" r:id="rId8"/>
    <p:sldId id="284" r:id="rId9"/>
    <p:sldId id="285" r:id="rId10"/>
    <p:sldId id="286" r:id="rId11"/>
    <p:sldId id="269" r:id="rId12"/>
  </p:sldIdLst>
  <p:sldSz cx="9144000" cy="5143500" type="screen16x9"/>
  <p:notesSz cx="6858000" cy="9144000"/>
  <p:embeddedFontLst>
    <p:embeddedFont>
      <p:font typeface="Libre Baskerville" charset="0"/>
      <p:regular r:id="rId14"/>
      <p:bold r:id="rId15"/>
      <p:italic r:id="rId16"/>
    </p:embeddedFont>
    <p:embeddedFont>
      <p:font typeface="Oswald" charset="0"/>
      <p:regular r:id="rId17"/>
      <p:bold r:id="rId18"/>
    </p:embeddedFont>
    <p:embeddedFont>
      <p:font typeface="Merriweather" charset="0"/>
      <p:regular r:id="rId19"/>
      <p:bold r:id="rId20"/>
      <p:italic r:id="rId21"/>
      <p:boldItalic r:id="rId22"/>
    </p:embeddedFont>
    <p:embeddedFont>
      <p:font typeface="Trebuchet MS" pitchFamily="34" charset="0"/>
      <p:regular r:id="rId23"/>
      <p:bold r:id="rId24"/>
      <p:italic r:id="rId25"/>
      <p:boldItalic r:id="rId26"/>
    </p:embeddedFont>
    <p:embeddedFont>
      <p:font typeface="Calibri" pitchFamily="34" charset="0"/>
      <p:regular r:id="rId27"/>
      <p:bold r:id="rId28"/>
      <p:italic r:id="rId29"/>
      <p:boldItalic r:id="rId30"/>
    </p:embeddedFont>
    <p:embeddedFont>
      <p:font typeface="Roboto" charset="0"/>
      <p:regular r:id="rId31"/>
      <p:bold r:id="rId32"/>
      <p:italic r:id="rId33"/>
      <p:boldItalic r:id="rId34"/>
    </p:embeddedFont>
    <p:embeddedFont>
      <p:font typeface="Raleway"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57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font" Target="fonts/font21.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215cdfed6d2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215cdfed6d2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5238260" y="18667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14"/>
          <p:cNvSpPr txBox="1">
            <a:spLocks noGrp="1"/>
          </p:cNvSpPr>
          <p:nvPr>
            <p:ph type="body" idx="1"/>
          </p:nvPr>
        </p:nvSpPr>
        <p:spPr>
          <a:xfrm>
            <a:off x="5238265"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6" name="Google Shape;146;p14"/>
          <p:cNvSpPr txBox="1">
            <a:spLocks noGrp="1"/>
          </p:cNvSpPr>
          <p:nvPr>
            <p:ph type="body" idx="2"/>
          </p:nvPr>
        </p:nvSpPr>
        <p:spPr>
          <a:xfrm>
            <a:off x="1760440"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7" name="Google Shape;147;p14"/>
          <p:cNvSpPr txBox="1">
            <a:spLocks noGrp="1"/>
          </p:cNvSpPr>
          <p:nvPr>
            <p:ph type="title" idx="3"/>
          </p:nvPr>
        </p:nvSpPr>
        <p:spPr>
          <a:xfrm>
            <a:off x="1760435" y="18667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4"/>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5"/>
          <p:cNvSpPr txBox="1">
            <a:spLocks noGrp="1"/>
          </p:cNvSpPr>
          <p:nvPr>
            <p:ph type="title" idx="2" hasCustomPrompt="1"/>
          </p:nvPr>
        </p:nvSpPr>
        <p:spPr>
          <a:xfrm>
            <a:off x="12120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a:spLocks noGrp="1"/>
          </p:cNvSpPr>
          <p:nvPr>
            <p:ph type="title" idx="3" hasCustomPrompt="1"/>
          </p:nvPr>
        </p:nvSpPr>
        <p:spPr>
          <a:xfrm>
            <a:off x="30957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a:spLocks noGrp="1"/>
          </p:cNvSpPr>
          <p:nvPr>
            <p:ph type="title" idx="4" hasCustomPrompt="1"/>
          </p:nvPr>
        </p:nvSpPr>
        <p:spPr>
          <a:xfrm>
            <a:off x="50556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a:spLocks noGrp="1"/>
          </p:cNvSpPr>
          <p:nvPr>
            <p:ph type="title" idx="5" hasCustomPrompt="1"/>
          </p:nvPr>
        </p:nvSpPr>
        <p:spPr>
          <a:xfrm>
            <a:off x="69393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a:spLocks noGrp="1"/>
          </p:cNvSpPr>
          <p:nvPr>
            <p:ph type="subTitle" idx="1"/>
          </p:nvPr>
        </p:nvSpPr>
        <p:spPr>
          <a:xfrm>
            <a:off x="1147475"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5"/>
          <p:cNvSpPr txBox="1">
            <a:spLocks noGrp="1"/>
          </p:cNvSpPr>
          <p:nvPr>
            <p:ph type="subTitle" idx="6"/>
          </p:nvPr>
        </p:nvSpPr>
        <p:spPr>
          <a:xfrm>
            <a:off x="30311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5"/>
          <p:cNvSpPr txBox="1">
            <a:spLocks noGrp="1"/>
          </p:cNvSpPr>
          <p:nvPr>
            <p:ph type="subTitle" idx="7"/>
          </p:nvPr>
        </p:nvSpPr>
        <p:spPr>
          <a:xfrm>
            <a:off x="49910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5"/>
          <p:cNvSpPr txBox="1">
            <a:spLocks noGrp="1"/>
          </p:cNvSpPr>
          <p:nvPr>
            <p:ph type="subTitle" idx="8"/>
          </p:nvPr>
        </p:nvSpPr>
        <p:spPr>
          <a:xfrm>
            <a:off x="68747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15"/>
          <p:cNvSpPr txBox="1">
            <a:spLocks noGrp="1"/>
          </p:cNvSpPr>
          <p:nvPr>
            <p:ph type="subTitle" idx="9"/>
          </p:nvPr>
        </p:nvSpPr>
        <p:spPr>
          <a:xfrm>
            <a:off x="1041500"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5"/>
          <p:cNvSpPr txBox="1">
            <a:spLocks noGrp="1"/>
          </p:cNvSpPr>
          <p:nvPr>
            <p:ph type="subTitle" idx="13"/>
          </p:nvPr>
        </p:nvSpPr>
        <p:spPr>
          <a:xfrm>
            <a:off x="2925197"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5"/>
          <p:cNvSpPr txBox="1">
            <a:spLocks noGrp="1"/>
          </p:cNvSpPr>
          <p:nvPr>
            <p:ph type="subTitle" idx="14"/>
          </p:nvPr>
        </p:nvSpPr>
        <p:spPr>
          <a:xfrm>
            <a:off x="4885095"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5"/>
          <p:cNvSpPr txBox="1">
            <a:spLocks noGrp="1"/>
          </p:cNvSpPr>
          <p:nvPr>
            <p:ph type="subTitle" idx="15"/>
          </p:nvPr>
        </p:nvSpPr>
        <p:spPr>
          <a:xfrm>
            <a:off x="6768792"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24875" y="4345871"/>
            <a:ext cx="1022509" cy="572747"/>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6"/>
          <p:cNvGrpSpPr/>
          <p:nvPr/>
        </p:nvGrpSpPr>
        <p:grpSpPr>
          <a:xfrm rot="-5400000" flipH="1">
            <a:off x="8346375" y="224871"/>
            <a:ext cx="1022509" cy="572747"/>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5_2">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17"/>
          <p:cNvSpPr txBox="1">
            <a:spLocks noGrp="1"/>
          </p:cNvSpPr>
          <p:nvPr>
            <p:ph type="subTitle" idx="1"/>
          </p:nvPr>
        </p:nvSpPr>
        <p:spPr>
          <a:xfrm>
            <a:off x="719975" y="3205013"/>
            <a:ext cx="1282200" cy="12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17"/>
          <p:cNvSpPr txBox="1">
            <a:spLocks noGrp="1"/>
          </p:cNvSpPr>
          <p:nvPr>
            <p:ph type="subTitle" idx="2"/>
          </p:nvPr>
        </p:nvSpPr>
        <p:spPr>
          <a:xfrm>
            <a:off x="3964163" y="3205013"/>
            <a:ext cx="1282200" cy="12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17"/>
          <p:cNvSpPr txBox="1">
            <a:spLocks noGrp="1"/>
          </p:cNvSpPr>
          <p:nvPr>
            <p:ph type="subTitle" idx="3"/>
          </p:nvPr>
        </p:nvSpPr>
        <p:spPr>
          <a:xfrm>
            <a:off x="7141825" y="3205013"/>
            <a:ext cx="1282200" cy="12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17"/>
          <p:cNvSpPr txBox="1">
            <a:spLocks noGrp="1"/>
          </p:cNvSpPr>
          <p:nvPr>
            <p:ph type="subTitle" idx="4"/>
          </p:nvPr>
        </p:nvSpPr>
        <p:spPr>
          <a:xfrm>
            <a:off x="719975" y="2904163"/>
            <a:ext cx="1282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220" name="Google Shape;220;p17"/>
          <p:cNvSpPr txBox="1">
            <a:spLocks noGrp="1"/>
          </p:cNvSpPr>
          <p:nvPr>
            <p:ph type="subTitle" idx="5"/>
          </p:nvPr>
        </p:nvSpPr>
        <p:spPr>
          <a:xfrm>
            <a:off x="7141825" y="2904163"/>
            <a:ext cx="1282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1" name="Google Shape;221;p17"/>
          <p:cNvSpPr txBox="1">
            <a:spLocks noGrp="1"/>
          </p:cNvSpPr>
          <p:nvPr>
            <p:ph type="subTitle" idx="6"/>
          </p:nvPr>
        </p:nvSpPr>
        <p:spPr>
          <a:xfrm>
            <a:off x="3964163" y="2904163"/>
            <a:ext cx="1282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222" name="Google Shape;222;p17"/>
          <p:cNvGrpSpPr/>
          <p:nvPr/>
        </p:nvGrpSpPr>
        <p:grpSpPr>
          <a:xfrm rot="-5400000" flipH="1">
            <a:off x="8346375" y="224871"/>
            <a:ext cx="1022509" cy="572747"/>
            <a:chOff x="-77" y="3784091"/>
            <a:chExt cx="2423582" cy="1357541"/>
          </a:xfrm>
        </p:grpSpPr>
        <p:sp>
          <p:nvSpPr>
            <p:cNvPr id="223" name="Google Shape;223;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7"/>
          <p:cNvGrpSpPr/>
          <p:nvPr/>
        </p:nvGrpSpPr>
        <p:grpSpPr>
          <a:xfrm rot="5400000" flipH="1">
            <a:off x="-224875" y="4345871"/>
            <a:ext cx="1022509" cy="572747"/>
            <a:chOff x="-77" y="3784091"/>
            <a:chExt cx="2423582" cy="1357541"/>
          </a:xfrm>
        </p:grpSpPr>
        <p:sp>
          <p:nvSpPr>
            <p:cNvPr id="229" name="Google Shape;229;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6" name="Google Shape;236;p18"/>
          <p:cNvSpPr txBox="1">
            <a:spLocks noGrp="1"/>
          </p:cNvSpPr>
          <p:nvPr>
            <p:ph type="subTitle" idx="1"/>
          </p:nvPr>
        </p:nvSpPr>
        <p:spPr>
          <a:xfrm>
            <a:off x="1842250" y="1618793"/>
            <a:ext cx="16827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37" name="Google Shape;237;p18"/>
          <p:cNvSpPr txBox="1">
            <a:spLocks noGrp="1"/>
          </p:cNvSpPr>
          <p:nvPr>
            <p:ph type="subTitle" idx="2"/>
          </p:nvPr>
        </p:nvSpPr>
        <p:spPr>
          <a:xfrm>
            <a:off x="1417550" y="1918700"/>
            <a:ext cx="2107500" cy="812100"/>
          </a:xfrm>
          <a:prstGeom prst="rect">
            <a:avLst/>
          </a:prstGeom>
        </p:spPr>
        <p:txBody>
          <a:bodyPr spcFirstLastPara="1" wrap="square" lIns="91425" tIns="91425" rIns="91425" bIns="91425" anchor="t" anchorCtr="0">
            <a:noAutofit/>
          </a:bodyPr>
          <a:lstStyle>
            <a:lvl1pPr marR="32004"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18"/>
          <p:cNvSpPr txBox="1">
            <a:spLocks noGrp="1"/>
          </p:cNvSpPr>
          <p:nvPr>
            <p:ph type="subTitle" idx="3"/>
          </p:nvPr>
        </p:nvSpPr>
        <p:spPr>
          <a:xfrm>
            <a:off x="1842594" y="2942429"/>
            <a:ext cx="16824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39" name="Google Shape;239;p18"/>
          <p:cNvSpPr txBox="1">
            <a:spLocks noGrp="1"/>
          </p:cNvSpPr>
          <p:nvPr>
            <p:ph type="subTitle" idx="4"/>
          </p:nvPr>
        </p:nvSpPr>
        <p:spPr>
          <a:xfrm>
            <a:off x="1417574" y="3242325"/>
            <a:ext cx="2107500" cy="812100"/>
          </a:xfrm>
          <a:prstGeom prst="rect">
            <a:avLst/>
          </a:prstGeom>
        </p:spPr>
        <p:txBody>
          <a:bodyPr spcFirstLastPara="1" wrap="square" lIns="91425" tIns="91425" rIns="91425" bIns="91425" anchor="t" anchorCtr="0">
            <a:noAutofit/>
          </a:bodyPr>
          <a:lstStyle>
            <a:lvl1pPr marR="40812"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18"/>
          <p:cNvSpPr txBox="1">
            <a:spLocks noGrp="1"/>
          </p:cNvSpPr>
          <p:nvPr>
            <p:ph type="subTitle" idx="5"/>
          </p:nvPr>
        </p:nvSpPr>
        <p:spPr>
          <a:xfrm>
            <a:off x="5618913" y="2942429"/>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41" name="Google Shape;241;p18"/>
          <p:cNvSpPr txBox="1">
            <a:spLocks noGrp="1"/>
          </p:cNvSpPr>
          <p:nvPr>
            <p:ph type="subTitle" idx="6"/>
          </p:nvPr>
        </p:nvSpPr>
        <p:spPr>
          <a:xfrm>
            <a:off x="5618975" y="3242325"/>
            <a:ext cx="2107500" cy="8121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18"/>
          <p:cNvSpPr txBox="1">
            <a:spLocks noGrp="1"/>
          </p:cNvSpPr>
          <p:nvPr>
            <p:ph type="subTitle" idx="7"/>
          </p:nvPr>
        </p:nvSpPr>
        <p:spPr>
          <a:xfrm>
            <a:off x="5618957" y="1618793"/>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43" name="Google Shape;243;p18"/>
          <p:cNvSpPr txBox="1">
            <a:spLocks noGrp="1"/>
          </p:cNvSpPr>
          <p:nvPr>
            <p:ph type="subTitle" idx="8"/>
          </p:nvPr>
        </p:nvSpPr>
        <p:spPr>
          <a:xfrm>
            <a:off x="5619026" y="1918700"/>
            <a:ext cx="2107500" cy="812100"/>
          </a:xfrm>
          <a:prstGeom prst="rect">
            <a:avLst/>
          </a:prstGeom>
        </p:spPr>
        <p:txBody>
          <a:bodyPr spcFirstLastPara="1" wrap="square" lIns="91425" tIns="91425" rIns="91425" bIns="91425" anchor="t" anchorCtr="0">
            <a:noAutofit/>
          </a:bodyPr>
          <a:lstStyle>
            <a:lvl1pPr marR="32004"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4" name="Google Shape;244;p18"/>
          <p:cNvGrpSpPr/>
          <p:nvPr/>
        </p:nvGrpSpPr>
        <p:grpSpPr>
          <a:xfrm rot="-5400000" flipH="1">
            <a:off x="8346375" y="224871"/>
            <a:ext cx="1022509" cy="572747"/>
            <a:chOff x="-77" y="3784091"/>
            <a:chExt cx="2423582" cy="1357541"/>
          </a:xfrm>
        </p:grpSpPr>
        <p:sp>
          <p:nvSpPr>
            <p:cNvPr id="245" name="Google Shape;245;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8"/>
          <p:cNvGrpSpPr/>
          <p:nvPr/>
        </p:nvGrpSpPr>
        <p:grpSpPr>
          <a:xfrm rot="5400000" flipH="1">
            <a:off x="-224875" y="4345871"/>
            <a:ext cx="1022509" cy="572747"/>
            <a:chOff x="-77" y="3784091"/>
            <a:chExt cx="2423582" cy="1357541"/>
          </a:xfrm>
        </p:grpSpPr>
        <p:sp>
          <p:nvSpPr>
            <p:cNvPr id="251" name="Google Shape;251;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2">
  <p:cSld name="CUSTOM_5_1_1">
    <p:spTree>
      <p:nvGrpSpPr>
        <p:cNvPr id="1" name="Shape 256"/>
        <p:cNvGrpSpPr/>
        <p:nvPr/>
      </p:nvGrpSpPr>
      <p:grpSpPr>
        <a:xfrm>
          <a:off x="0" y="0"/>
          <a:ext cx="0" cy="0"/>
          <a:chOff x="0" y="0"/>
          <a:chExt cx="0" cy="0"/>
        </a:xfrm>
      </p:grpSpPr>
      <p:sp>
        <p:nvSpPr>
          <p:cNvPr id="257" name="Google Shape;257;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8" name="Google Shape;258;p19"/>
          <p:cNvSpPr txBox="1">
            <a:spLocks noGrp="1"/>
          </p:cNvSpPr>
          <p:nvPr>
            <p:ph type="subTitle" idx="1"/>
          </p:nvPr>
        </p:nvSpPr>
        <p:spPr>
          <a:xfrm>
            <a:off x="4211675" y="142988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9" name="Google Shape;259;p19"/>
          <p:cNvSpPr txBox="1">
            <a:spLocks noGrp="1"/>
          </p:cNvSpPr>
          <p:nvPr>
            <p:ph type="title" idx="2" hasCustomPrompt="1"/>
          </p:nvPr>
        </p:nvSpPr>
        <p:spPr>
          <a:xfrm>
            <a:off x="3331225" y="1443350"/>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a:spLocks noGrp="1"/>
          </p:cNvSpPr>
          <p:nvPr>
            <p:ph type="subTitle" idx="3"/>
          </p:nvPr>
        </p:nvSpPr>
        <p:spPr>
          <a:xfrm>
            <a:off x="4211675" y="1694759"/>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19"/>
          <p:cNvSpPr txBox="1">
            <a:spLocks noGrp="1"/>
          </p:cNvSpPr>
          <p:nvPr>
            <p:ph type="subTitle" idx="4"/>
          </p:nvPr>
        </p:nvSpPr>
        <p:spPr>
          <a:xfrm>
            <a:off x="4211675" y="2521206"/>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2" name="Google Shape;262;p19"/>
          <p:cNvSpPr txBox="1">
            <a:spLocks noGrp="1"/>
          </p:cNvSpPr>
          <p:nvPr>
            <p:ph type="title" idx="5" hasCustomPrompt="1"/>
          </p:nvPr>
        </p:nvSpPr>
        <p:spPr>
          <a:xfrm>
            <a:off x="3331225" y="2515672"/>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a:spLocks noGrp="1"/>
          </p:cNvSpPr>
          <p:nvPr>
            <p:ph type="subTitle" idx="6"/>
          </p:nvPr>
        </p:nvSpPr>
        <p:spPr>
          <a:xfrm>
            <a:off x="4211675" y="2786080"/>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19"/>
          <p:cNvSpPr txBox="1">
            <a:spLocks noGrp="1"/>
          </p:cNvSpPr>
          <p:nvPr>
            <p:ph type="subTitle" idx="7"/>
          </p:nvPr>
        </p:nvSpPr>
        <p:spPr>
          <a:xfrm>
            <a:off x="4211825" y="361252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5" name="Google Shape;265;p19"/>
          <p:cNvSpPr txBox="1">
            <a:spLocks noGrp="1"/>
          </p:cNvSpPr>
          <p:nvPr>
            <p:ph type="title" idx="8" hasCustomPrompt="1"/>
          </p:nvPr>
        </p:nvSpPr>
        <p:spPr>
          <a:xfrm>
            <a:off x="3331225" y="3612527"/>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a:spLocks noGrp="1"/>
          </p:cNvSpPr>
          <p:nvPr>
            <p:ph type="subTitle" idx="9"/>
          </p:nvPr>
        </p:nvSpPr>
        <p:spPr>
          <a:xfrm>
            <a:off x="4211825" y="3877401"/>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311"/>
        <p:cNvGrpSpPr/>
        <p:nvPr/>
      </p:nvGrpSpPr>
      <p:grpSpPr>
        <a:xfrm>
          <a:off x="0" y="0"/>
          <a:ext cx="0" cy="0"/>
          <a:chOff x="0" y="0"/>
          <a:chExt cx="0" cy="0"/>
        </a:xfrm>
      </p:grpSpPr>
      <p:sp>
        <p:nvSpPr>
          <p:cNvPr id="312" name="Google Shape;312;p21"/>
          <p:cNvSpPr txBox="1">
            <a:spLocks noGrp="1"/>
          </p:cNvSpPr>
          <p:nvPr>
            <p:ph type="subTitle" idx="1"/>
          </p:nvPr>
        </p:nvSpPr>
        <p:spPr>
          <a:xfrm>
            <a:off x="1410963" y="1423411"/>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3" name="Google Shape;313;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21"/>
          <p:cNvSpPr txBox="1">
            <a:spLocks noGrp="1"/>
          </p:cNvSpPr>
          <p:nvPr>
            <p:ph type="subTitle" idx="3"/>
          </p:nvPr>
        </p:nvSpPr>
        <p:spPr>
          <a:xfrm>
            <a:off x="1410988" y="2450149"/>
            <a:ext cx="23169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21"/>
          <p:cNvSpPr txBox="1">
            <a:spLocks noGrp="1"/>
          </p:cNvSpPr>
          <p:nvPr>
            <p:ph type="subTitle" idx="5"/>
          </p:nvPr>
        </p:nvSpPr>
        <p:spPr>
          <a:xfrm>
            <a:off x="5415963" y="1423411"/>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1"/>
          <p:cNvSpPr txBox="1">
            <a:spLocks noGrp="1"/>
          </p:cNvSpPr>
          <p:nvPr>
            <p:ph type="subTitle" idx="7"/>
          </p:nvPr>
        </p:nvSpPr>
        <p:spPr>
          <a:xfrm>
            <a:off x="1410963" y="3476889"/>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21"/>
          <p:cNvSpPr txBox="1">
            <a:spLocks noGrp="1"/>
          </p:cNvSpPr>
          <p:nvPr>
            <p:ph type="subTitle" idx="9"/>
          </p:nvPr>
        </p:nvSpPr>
        <p:spPr>
          <a:xfrm>
            <a:off x="5415788" y="2450151"/>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2" name="Google Shape;322;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p21"/>
          <p:cNvSpPr txBox="1">
            <a:spLocks noGrp="1"/>
          </p:cNvSpPr>
          <p:nvPr>
            <p:ph type="subTitle" idx="14"/>
          </p:nvPr>
        </p:nvSpPr>
        <p:spPr>
          <a:xfrm>
            <a:off x="5415963" y="347688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4" name="Google Shape;324;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22"/>
          <p:cNvSpPr txBox="1">
            <a:spLocks noGrp="1"/>
          </p:cNvSpPr>
          <p:nvPr>
            <p:ph type="ctrTitle"/>
          </p:nvPr>
        </p:nvSpPr>
        <p:spPr>
          <a:xfrm>
            <a:off x="1887750" y="611725"/>
            <a:ext cx="5368500" cy="8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4" name="Google Shape;464;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5" name="Google Shape;465;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1" name="Google Shape;101;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2" name="Google Shape;102;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1"/>
          <p:cNvGrpSpPr/>
          <p:nvPr/>
        </p:nvGrpSpPr>
        <p:grpSpPr>
          <a:xfrm rot="10800000" flipH="1">
            <a:off x="-77" y="-9"/>
            <a:ext cx="2423582" cy="1357541"/>
            <a:chOff x="-77" y="3784091"/>
            <a:chExt cx="2423582" cy="1357541"/>
          </a:xfrm>
        </p:grpSpPr>
        <p:sp>
          <p:nvSpPr>
            <p:cNvPr id="122" name="Google Shape;122;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07"/>
        <p:cNvGrpSpPr/>
        <p:nvPr/>
      </p:nvGrpSpPr>
      <p:grpSpPr>
        <a:xfrm>
          <a:off x="0" y="0"/>
          <a:ext cx="0" cy="0"/>
          <a:chOff x="0" y="0"/>
          <a:chExt cx="0" cy="0"/>
        </a:xfrm>
      </p:grpSpPr>
      <p:pic>
        <p:nvPicPr>
          <p:cNvPr id="691" name="Google Shape;691;p25"/>
          <p:cNvPicPr preferRelativeResize="0"/>
          <p:nvPr/>
        </p:nvPicPr>
        <p:blipFill rotWithShape="1">
          <a:blip r:embed="rId3">
            <a:alphaModFix/>
          </a:blip>
          <a:srcRect/>
          <a:stretch/>
        </p:blipFill>
        <p:spPr>
          <a:xfrm>
            <a:off x="323528" y="195486"/>
            <a:ext cx="1080120" cy="1080120"/>
          </a:xfrm>
          <a:prstGeom prst="rect">
            <a:avLst/>
          </a:prstGeom>
          <a:noFill/>
          <a:ln>
            <a:noFill/>
          </a:ln>
        </p:spPr>
      </p:pic>
      <p:sp>
        <p:nvSpPr>
          <p:cNvPr id="692" name="Google Shape;692;p25"/>
          <p:cNvSpPr txBox="1"/>
          <p:nvPr/>
        </p:nvSpPr>
        <p:spPr>
          <a:xfrm>
            <a:off x="1835696" y="195486"/>
            <a:ext cx="7560840" cy="932700"/>
          </a:xfrm>
          <a:prstGeom prst="rect">
            <a:avLst/>
          </a:prstGeom>
          <a:noFill/>
          <a:ln>
            <a:noFill/>
          </a:ln>
        </p:spPr>
        <p:txBody>
          <a:bodyPr spcFirstLastPara="1" wrap="square" lIns="91425" tIns="91425" rIns="91425" bIns="91425" anchor="t" anchorCtr="0">
            <a:spAutoFit/>
          </a:bodyPr>
          <a:lstStyle/>
          <a:p>
            <a:pPr marL="0" lvl="0" indent="0" rtl="0">
              <a:lnSpc>
                <a:spcPct val="90000"/>
              </a:lnSpc>
              <a:spcBef>
                <a:spcPts val="0"/>
              </a:spcBef>
              <a:spcAft>
                <a:spcPts val="0"/>
              </a:spcAft>
              <a:buNone/>
            </a:pPr>
            <a:r>
              <a:rPr lang="en" sz="2700" dirty="0">
                <a:solidFill>
                  <a:schemeClr val="dk1"/>
                </a:solidFill>
                <a:latin typeface="Times New Roman" pitchFamily="18" charset="0"/>
                <a:ea typeface="Libre Baskerville"/>
                <a:cs typeface="Times New Roman" pitchFamily="18" charset="0"/>
                <a:sym typeface="Libre Baskerville"/>
              </a:rPr>
              <a:t>EASWARI ENGINEERING COLLEGE</a:t>
            </a:r>
            <a:br>
              <a:rPr lang="en" sz="2700" dirty="0">
                <a:solidFill>
                  <a:schemeClr val="dk1"/>
                </a:solidFill>
                <a:latin typeface="Times New Roman" pitchFamily="18" charset="0"/>
                <a:ea typeface="Libre Baskerville"/>
                <a:cs typeface="Times New Roman" pitchFamily="18" charset="0"/>
                <a:sym typeface="Libre Baskerville"/>
              </a:rPr>
            </a:br>
            <a:r>
              <a:rPr lang="en" sz="2700" dirty="0">
                <a:solidFill>
                  <a:schemeClr val="dk1"/>
                </a:solidFill>
                <a:latin typeface="Times New Roman" pitchFamily="18" charset="0"/>
                <a:ea typeface="Libre Baskerville"/>
                <a:cs typeface="Times New Roman" pitchFamily="18" charset="0"/>
                <a:sym typeface="Libre Baskerville"/>
              </a:rPr>
              <a:t>                   [Autonomous]</a:t>
            </a:r>
            <a:endParaRPr sz="4800" dirty="0">
              <a:solidFill>
                <a:schemeClr val="dk1"/>
              </a:solidFill>
              <a:latin typeface="Times New Roman" pitchFamily="18" charset="0"/>
              <a:ea typeface="Oswald"/>
              <a:cs typeface="Times New Roman" pitchFamily="18" charset="0"/>
              <a:sym typeface="Oswald"/>
            </a:endParaRPr>
          </a:p>
        </p:txBody>
      </p:sp>
      <p:sp>
        <p:nvSpPr>
          <p:cNvPr id="693" name="Google Shape;693;p25"/>
          <p:cNvSpPr txBox="1"/>
          <p:nvPr/>
        </p:nvSpPr>
        <p:spPr>
          <a:xfrm>
            <a:off x="6012160" y="3075806"/>
            <a:ext cx="2736304" cy="1661963"/>
          </a:xfrm>
          <a:prstGeom prst="rect">
            <a:avLst/>
          </a:prstGeom>
          <a:noFill/>
          <a:ln>
            <a:noFill/>
          </a:ln>
        </p:spPr>
        <p:txBody>
          <a:bodyPr spcFirstLastPara="1" wrap="square" lIns="91425" tIns="91425" rIns="91425" bIns="91425" anchor="t" anchorCtr="0">
            <a:spAutoFit/>
          </a:bodyPr>
          <a:lstStyle/>
          <a:p>
            <a:pPr>
              <a:lnSpc>
                <a:spcPct val="150000"/>
              </a:lnSpc>
            </a:pPr>
            <a:r>
              <a:rPr lang="en-US" sz="1600" b="1" dirty="0" smtClean="0">
                <a:solidFill>
                  <a:schemeClr val="bg1"/>
                </a:solidFill>
                <a:latin typeface="Times New Roman"/>
                <a:cs typeface="Times New Roman"/>
              </a:rPr>
              <a:t>Name :</a:t>
            </a:r>
            <a:r>
              <a:rPr lang="en-US" sz="1600" dirty="0" smtClean="0">
                <a:solidFill>
                  <a:schemeClr val="bg1"/>
                </a:solidFill>
                <a:latin typeface="Times New Roman"/>
                <a:cs typeface="Times New Roman"/>
              </a:rPr>
              <a:t> </a:t>
            </a:r>
            <a:r>
              <a:rPr lang="en-US" sz="1600" dirty="0" err="1" smtClean="0">
                <a:solidFill>
                  <a:schemeClr val="bg1"/>
                </a:solidFill>
                <a:latin typeface="Times New Roman"/>
                <a:cs typeface="Times New Roman"/>
              </a:rPr>
              <a:t>Gokulakrishnan</a:t>
            </a:r>
            <a:r>
              <a:rPr lang="en-US" sz="1600" dirty="0" smtClean="0">
                <a:solidFill>
                  <a:schemeClr val="bg1"/>
                </a:solidFill>
                <a:latin typeface="Times New Roman"/>
                <a:cs typeface="Times New Roman"/>
              </a:rPr>
              <a:t> K J</a:t>
            </a:r>
            <a:endParaRPr lang="en-US" sz="1600" dirty="0" smtClean="0">
              <a:solidFill>
                <a:schemeClr val="bg1"/>
              </a:solidFill>
              <a:latin typeface="Times New Roman" panose="02020603050405020304" pitchFamily="18" charset="0"/>
              <a:cs typeface="Times New Roman" panose="02020603050405020304" pitchFamily="18" charset="0"/>
            </a:endParaRPr>
          </a:p>
          <a:p>
            <a:pPr>
              <a:lnSpc>
                <a:spcPct val="150000"/>
              </a:lnSpc>
            </a:pPr>
            <a:r>
              <a:rPr lang="en-US" sz="1600" b="1" dirty="0" err="1" smtClean="0">
                <a:solidFill>
                  <a:schemeClr val="bg1"/>
                </a:solidFill>
                <a:latin typeface="Times New Roman"/>
                <a:cs typeface="Times New Roman"/>
              </a:rPr>
              <a:t>Reg</a:t>
            </a:r>
            <a:r>
              <a:rPr lang="en-US" sz="1600" b="1" dirty="0" smtClean="0">
                <a:solidFill>
                  <a:schemeClr val="bg1"/>
                </a:solidFill>
                <a:latin typeface="Times New Roman"/>
                <a:cs typeface="Times New Roman"/>
              </a:rPr>
              <a:t> no : </a:t>
            </a:r>
            <a:r>
              <a:rPr lang="en-US" sz="1600" dirty="0" smtClean="0">
                <a:solidFill>
                  <a:schemeClr val="bg1"/>
                </a:solidFill>
                <a:latin typeface="Times New Roman"/>
                <a:cs typeface="Times New Roman"/>
              </a:rPr>
              <a:t>310620104045</a:t>
            </a:r>
            <a:endParaRPr lang="en-US" sz="1600" dirty="0" smtClean="0">
              <a:solidFill>
                <a:schemeClr val="bg1"/>
              </a:solidFill>
              <a:latin typeface="Times New Roman"/>
              <a:cs typeface="Times New Roman"/>
            </a:endParaRPr>
          </a:p>
          <a:p>
            <a:pPr>
              <a:lnSpc>
                <a:spcPct val="150000"/>
              </a:lnSpc>
            </a:pPr>
            <a:r>
              <a:rPr lang="en-US" sz="1600" b="1" dirty="0" smtClean="0">
                <a:solidFill>
                  <a:schemeClr val="bg1"/>
                </a:solidFill>
                <a:latin typeface="Times New Roman"/>
                <a:cs typeface="Times New Roman"/>
              </a:rPr>
              <a:t>Class : </a:t>
            </a:r>
            <a:r>
              <a:rPr lang="en-US" sz="1600" dirty="0" smtClean="0">
                <a:solidFill>
                  <a:schemeClr val="bg1"/>
                </a:solidFill>
                <a:latin typeface="Times New Roman"/>
                <a:cs typeface="Times New Roman"/>
              </a:rPr>
              <a:t>III CSE A </a:t>
            </a:r>
            <a:endParaRPr lang="en-US" sz="1600" dirty="0" smtClean="0">
              <a:solidFill>
                <a:schemeClr val="bg1"/>
              </a:solidFill>
              <a:latin typeface="Times New Roman" panose="02020603050405020304" pitchFamily="18" charset="0"/>
              <a:cs typeface="Times New Roman" panose="02020603050405020304" pitchFamily="18" charset="0"/>
            </a:endParaRPr>
          </a:p>
          <a:p>
            <a:pPr>
              <a:lnSpc>
                <a:spcPct val="150000"/>
              </a:lnSpc>
            </a:pPr>
            <a:r>
              <a:rPr lang="en-US" sz="1600" b="1" dirty="0" smtClean="0">
                <a:solidFill>
                  <a:schemeClr val="bg1"/>
                </a:solidFill>
                <a:latin typeface="Times New Roman"/>
                <a:cs typeface="Times New Roman"/>
              </a:rPr>
              <a:t>Date : </a:t>
            </a:r>
            <a:r>
              <a:rPr lang="en-US" sz="1600" dirty="0" smtClean="0">
                <a:solidFill>
                  <a:schemeClr val="bg1"/>
                </a:solidFill>
                <a:latin typeface="Times New Roman"/>
                <a:cs typeface="Times New Roman"/>
              </a:rPr>
              <a:t>17-05-2023</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694" name="Google Shape;694;p25"/>
          <p:cNvSpPr txBox="1"/>
          <p:nvPr/>
        </p:nvSpPr>
        <p:spPr>
          <a:xfrm>
            <a:off x="2411760" y="2499742"/>
            <a:ext cx="4752528" cy="477023"/>
          </a:xfrm>
          <a:prstGeom prst="rect">
            <a:avLst/>
          </a:prstGeom>
          <a:noFill/>
          <a:ln>
            <a:noFill/>
          </a:ln>
        </p:spPr>
        <p:txBody>
          <a:bodyPr spcFirstLastPara="1" wrap="square" lIns="91425" tIns="91425" rIns="91425" bIns="91425" anchor="t" anchorCtr="0">
            <a:spAutoFit/>
          </a:bodyPr>
          <a:lstStyle/>
          <a:p>
            <a:pPr lvl="0" algn="ctr"/>
            <a:r>
              <a:rPr lang="en-GB" sz="1900" b="1" dirty="0" smtClean="0">
                <a:solidFill>
                  <a:schemeClr val="bg2">
                    <a:lumMod val="50000"/>
                    <a:lumOff val="50000"/>
                  </a:schemeClr>
                </a:solidFill>
                <a:latin typeface="Merriweather"/>
                <a:ea typeface="Merriweather"/>
                <a:cs typeface="Merriweather"/>
                <a:sym typeface="Merriweather"/>
              </a:rPr>
              <a:t>TOPIC : </a:t>
            </a:r>
            <a:r>
              <a:rPr lang="en-GB" sz="1900" b="1" dirty="0" smtClean="0">
                <a:solidFill>
                  <a:schemeClr val="bg2">
                    <a:lumMod val="50000"/>
                    <a:lumOff val="50000"/>
                  </a:schemeClr>
                </a:solidFill>
                <a:latin typeface="Merriweather"/>
                <a:ea typeface="Merriweather"/>
                <a:cs typeface="Merriweather"/>
                <a:sym typeface="Merriweather"/>
              </a:rPr>
              <a:t>NETWORK FILE SHARING</a:t>
            </a:r>
            <a:endParaRPr sz="1900" b="1" dirty="0">
              <a:solidFill>
                <a:schemeClr val="bg2">
                  <a:lumMod val="50000"/>
                  <a:lumOff val="50000"/>
                </a:schemeClr>
              </a:solidFill>
              <a:latin typeface="Merriweather"/>
              <a:ea typeface="Merriweather"/>
              <a:cs typeface="Merriweather"/>
              <a:sym typeface="Merriweather"/>
            </a:endParaRPr>
          </a:p>
        </p:txBody>
      </p:sp>
      <p:grpSp>
        <p:nvGrpSpPr>
          <p:cNvPr id="9" name="Google Shape;76;p1"/>
          <p:cNvGrpSpPr/>
          <p:nvPr/>
        </p:nvGrpSpPr>
        <p:grpSpPr>
          <a:xfrm>
            <a:off x="1331640" y="1419622"/>
            <a:ext cx="7041963" cy="616755"/>
            <a:chOff x="847311" y="3109893"/>
            <a:chExt cx="6651076" cy="495299"/>
          </a:xfrm>
        </p:grpSpPr>
        <p:sp>
          <p:nvSpPr>
            <p:cNvPr id="10" name="Google Shape;77;p1"/>
            <p:cNvSpPr/>
            <p:nvPr/>
          </p:nvSpPr>
          <p:spPr>
            <a:xfrm>
              <a:off x="1042962" y="3109893"/>
              <a:ext cx="6286487" cy="49529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1" name="Google Shape;78;p1"/>
            <p:cNvSpPr/>
            <p:nvPr/>
          </p:nvSpPr>
          <p:spPr>
            <a:xfrm>
              <a:off x="847311" y="3167721"/>
              <a:ext cx="6651076" cy="38099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2000" b="1" u="sng" dirty="0">
                  <a:solidFill>
                    <a:srgbClr val="002060"/>
                  </a:solidFill>
                  <a:latin typeface="Times New Roman"/>
                  <a:ea typeface="Times New Roman"/>
                  <a:cs typeface="Times New Roman"/>
                  <a:sym typeface="Times New Roman"/>
                </a:rPr>
                <a:t>INTERNSHIP REPORT</a:t>
              </a:r>
              <a:endParaRPr sz="2000" b="1" u="sng" dirty="0">
                <a:solidFill>
                  <a:srgbClr val="002060"/>
                </a:solidFill>
                <a:latin typeface="Times New Roman"/>
                <a:ea typeface="Times New Roman"/>
                <a:cs typeface="Times New Roman"/>
                <a:sym typeface="Times New Roman"/>
              </a:endParaRPr>
            </a:p>
          </p:txBody>
        </p:sp>
      </p:grpSp>
      <p:sp>
        <p:nvSpPr>
          <p:cNvPr id="12" name="Rectangle 11"/>
          <p:cNvSpPr/>
          <p:nvPr/>
        </p:nvSpPr>
        <p:spPr>
          <a:xfrm>
            <a:off x="539552" y="3147814"/>
            <a:ext cx="4572000" cy="1669496"/>
          </a:xfrm>
          <a:prstGeom prst="rect">
            <a:avLst/>
          </a:prstGeom>
        </p:spPr>
        <p:txBody>
          <a:bodyPr>
            <a:spAutoFit/>
          </a:bodyPr>
          <a:lstStyle/>
          <a:p>
            <a:pPr>
              <a:lnSpc>
                <a:spcPct val="150000"/>
              </a:lnSpc>
            </a:pPr>
            <a:r>
              <a:rPr lang="en-US" b="1" dirty="0" smtClean="0">
                <a:solidFill>
                  <a:schemeClr val="bg1"/>
                </a:solidFill>
                <a:latin typeface="Times New Roman"/>
                <a:cs typeface="Times New Roman"/>
              </a:rPr>
              <a:t>Internship Co-</a:t>
            </a:r>
            <a:r>
              <a:rPr lang="en-US" b="1" dirty="0" err="1" smtClean="0">
                <a:solidFill>
                  <a:schemeClr val="bg1"/>
                </a:solidFill>
                <a:latin typeface="Times New Roman"/>
                <a:cs typeface="Times New Roman"/>
              </a:rPr>
              <a:t>Ordinator</a:t>
            </a:r>
            <a:r>
              <a:rPr lang="en-US" b="1" dirty="0" smtClean="0">
                <a:solidFill>
                  <a:schemeClr val="bg1"/>
                </a:solidFill>
                <a:latin typeface="Times New Roman"/>
                <a:cs typeface="Times New Roman"/>
              </a:rPr>
              <a:t> : </a:t>
            </a:r>
            <a:r>
              <a:rPr lang="en-US" dirty="0" smtClean="0">
                <a:solidFill>
                  <a:schemeClr val="bg1"/>
                </a:solidFill>
                <a:latin typeface="Times New Roman"/>
                <a:cs typeface="Times New Roman"/>
              </a:rPr>
              <a:t>Ms. </a:t>
            </a:r>
            <a:r>
              <a:rPr lang="en-US" dirty="0" err="1" smtClean="0">
                <a:solidFill>
                  <a:schemeClr val="bg1"/>
                </a:solidFill>
                <a:latin typeface="Times New Roman"/>
                <a:cs typeface="Times New Roman"/>
              </a:rPr>
              <a:t>Shyamala</a:t>
            </a:r>
            <a:r>
              <a:rPr lang="en-US" dirty="0" smtClean="0">
                <a:solidFill>
                  <a:schemeClr val="bg1"/>
                </a:solidFill>
                <a:latin typeface="Times New Roman"/>
                <a:cs typeface="Times New Roman"/>
              </a:rPr>
              <a:t> </a:t>
            </a:r>
            <a:r>
              <a:rPr lang="en-US" dirty="0" err="1" smtClean="0">
                <a:solidFill>
                  <a:schemeClr val="bg1"/>
                </a:solidFill>
                <a:latin typeface="Times New Roman"/>
                <a:cs typeface="Times New Roman"/>
              </a:rPr>
              <a:t>Gowri</a:t>
            </a:r>
            <a:r>
              <a:rPr lang="en-US" dirty="0" smtClean="0">
                <a:solidFill>
                  <a:schemeClr val="bg1"/>
                </a:solidFill>
                <a:latin typeface="Times New Roman"/>
                <a:cs typeface="Times New Roman"/>
              </a:rPr>
              <a:t> B</a:t>
            </a:r>
            <a:endParaRPr lang="en-US" dirty="0" smtClean="0">
              <a:solidFill>
                <a:schemeClr val="bg1"/>
              </a:solidFill>
              <a:cs typeface="Calibri" panose="020F0502020204030204"/>
            </a:endParaRPr>
          </a:p>
          <a:p>
            <a:pPr>
              <a:lnSpc>
                <a:spcPct val="150000"/>
              </a:lnSpc>
            </a:pPr>
            <a:r>
              <a:rPr lang="en-US" b="1" dirty="0" smtClean="0">
                <a:solidFill>
                  <a:schemeClr val="bg1"/>
                </a:solidFill>
                <a:latin typeface="Times New Roman"/>
                <a:cs typeface="Times New Roman"/>
              </a:rPr>
              <a:t>Examiner : </a:t>
            </a:r>
            <a:r>
              <a:rPr lang="en-US" dirty="0" smtClean="0">
                <a:solidFill>
                  <a:schemeClr val="bg1"/>
                </a:solidFill>
                <a:latin typeface="Times New Roman"/>
                <a:cs typeface="Times New Roman"/>
              </a:rPr>
              <a:t>Mr. Justin </a:t>
            </a:r>
            <a:r>
              <a:rPr lang="en-US" dirty="0" err="1" smtClean="0">
                <a:solidFill>
                  <a:schemeClr val="bg1"/>
                </a:solidFill>
                <a:latin typeface="Times New Roman"/>
                <a:cs typeface="Times New Roman"/>
              </a:rPr>
              <a:t>Dhas</a:t>
            </a:r>
            <a:r>
              <a:rPr lang="en-US" dirty="0" smtClean="0">
                <a:solidFill>
                  <a:schemeClr val="bg1"/>
                </a:solidFill>
                <a:latin typeface="Times New Roman"/>
                <a:cs typeface="Times New Roman"/>
              </a:rPr>
              <a:t> Y</a:t>
            </a:r>
          </a:p>
          <a:p>
            <a:pPr>
              <a:lnSpc>
                <a:spcPct val="150000"/>
              </a:lnSpc>
            </a:pPr>
            <a:r>
              <a:rPr lang="en-US" b="1" dirty="0" smtClean="0">
                <a:solidFill>
                  <a:schemeClr val="bg1"/>
                </a:solidFill>
                <a:latin typeface="Times New Roman"/>
                <a:cs typeface="Times New Roman"/>
              </a:rPr>
              <a:t>Technical HR : </a:t>
            </a:r>
            <a:r>
              <a:rPr lang="en-US" dirty="0" smtClean="0">
                <a:solidFill>
                  <a:schemeClr val="bg1"/>
                </a:solidFill>
                <a:latin typeface="Times New Roman"/>
                <a:cs typeface="Times New Roman"/>
              </a:rPr>
              <a:t>Mr. </a:t>
            </a:r>
            <a:r>
              <a:rPr lang="en-US" dirty="0" err="1" smtClean="0">
                <a:solidFill>
                  <a:schemeClr val="bg1"/>
                </a:solidFill>
                <a:latin typeface="Times New Roman"/>
                <a:cs typeface="Times New Roman"/>
              </a:rPr>
              <a:t>Sriram</a:t>
            </a:r>
            <a:endParaRPr lang="en-US" dirty="0" smtClean="0">
              <a:solidFill>
                <a:schemeClr val="bg1"/>
              </a:solidFill>
              <a:latin typeface="Times New Roman"/>
              <a:cs typeface="Times New Roman"/>
            </a:endParaRPr>
          </a:p>
          <a:p>
            <a:pPr>
              <a:lnSpc>
                <a:spcPct val="150000"/>
              </a:lnSpc>
            </a:pPr>
            <a:r>
              <a:rPr lang="en-US" b="1" dirty="0" smtClean="0">
                <a:solidFill>
                  <a:schemeClr val="bg1"/>
                </a:solidFill>
                <a:latin typeface="Times New Roman"/>
                <a:cs typeface="Times New Roman"/>
              </a:rPr>
              <a:t>Manager : </a:t>
            </a:r>
            <a:r>
              <a:rPr lang="en-US" dirty="0" smtClean="0">
                <a:solidFill>
                  <a:schemeClr val="bg1"/>
                </a:solidFill>
                <a:latin typeface="Times New Roman"/>
                <a:cs typeface="Times New Roman"/>
              </a:rPr>
              <a:t>Ms. </a:t>
            </a:r>
            <a:r>
              <a:rPr lang="en-US" dirty="0" err="1" smtClean="0">
                <a:solidFill>
                  <a:schemeClr val="bg1"/>
                </a:solidFill>
                <a:latin typeface="Times New Roman"/>
                <a:cs typeface="Times New Roman"/>
              </a:rPr>
              <a:t>Babu</a:t>
            </a:r>
            <a:r>
              <a:rPr lang="en-US" dirty="0" smtClean="0">
                <a:solidFill>
                  <a:schemeClr val="bg1"/>
                </a:solidFill>
                <a:latin typeface="Times New Roman"/>
                <a:cs typeface="Times New Roman"/>
              </a:rPr>
              <a:t> M N</a:t>
            </a:r>
            <a:endParaRPr lang="en-US" dirty="0" smtClean="0">
              <a:solidFill>
                <a:schemeClr val="bg1"/>
              </a:solidFill>
              <a:latin typeface="Times New Roman"/>
              <a:cs typeface="Times New Roman"/>
            </a:endParaRPr>
          </a:p>
          <a:p>
            <a:pPr>
              <a:lnSpc>
                <a:spcPct val="150000"/>
              </a:lnSpc>
            </a:pPr>
            <a:r>
              <a:rPr lang="en-US" b="1" dirty="0" smtClean="0">
                <a:solidFill>
                  <a:schemeClr val="bg1"/>
                </a:solidFill>
                <a:latin typeface="Times New Roman"/>
                <a:cs typeface="Times New Roman"/>
              </a:rPr>
              <a:t>Duration :</a:t>
            </a:r>
            <a:r>
              <a:rPr lang="en-US" dirty="0" smtClean="0">
                <a:solidFill>
                  <a:schemeClr val="bg1"/>
                </a:solidFill>
                <a:latin typeface="Times New Roman"/>
                <a:cs typeface="Times New Roman"/>
              </a:rPr>
              <a:t> 3 Months</a:t>
            </a:r>
            <a:endParaRPr lang="en-IN" dirty="0">
              <a:solidFill>
                <a:schemeClr val="bg1"/>
              </a:solidFill>
              <a:latin typeface="Times New Roman"/>
              <a:cs typeface="Times New Roman"/>
            </a:endParaRPr>
          </a:p>
        </p:txBody>
      </p:sp>
      <p:sp>
        <p:nvSpPr>
          <p:cNvPr id="13" name="Rectangle 12"/>
          <p:cNvSpPr/>
          <p:nvPr/>
        </p:nvSpPr>
        <p:spPr>
          <a:xfrm>
            <a:off x="1403648" y="2067694"/>
            <a:ext cx="6912768" cy="307777"/>
          </a:xfrm>
          <a:prstGeom prst="rect">
            <a:avLst/>
          </a:prstGeom>
        </p:spPr>
        <p:txBody>
          <a:bodyPr wrap="square">
            <a:spAutoFit/>
          </a:bodyPr>
          <a:lstStyle/>
          <a:p>
            <a:r>
              <a:rPr lang="en-US" b="1" dirty="0" smtClean="0">
                <a:solidFill>
                  <a:srgbClr val="0070C0"/>
                </a:solidFill>
                <a:latin typeface="Times New Roman"/>
                <a:cs typeface="Times New Roman"/>
              </a:rPr>
              <a:t>BACHELOR OF ENGINEERING in COMPUTER SCIENCE AND ENGINEERING</a:t>
            </a:r>
            <a:endParaRPr lang="en-IN" b="1" dirty="0">
              <a:solidFill>
                <a:srgbClr val="0070C0"/>
              </a:solidFill>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771550"/>
            <a:ext cx="7199944" cy="572700"/>
          </a:xfrm>
        </p:spPr>
        <p:txBody>
          <a:bodyPr/>
          <a:lstStyle/>
          <a:p>
            <a:r>
              <a:rPr lang="en-GB" u="sng" dirty="0" smtClean="0"/>
              <a:t>Conclusion</a:t>
            </a:r>
            <a:endParaRPr lang="en-US" u="sng" dirty="0"/>
          </a:p>
        </p:txBody>
      </p:sp>
      <p:sp>
        <p:nvSpPr>
          <p:cNvPr id="3" name="Text Placeholder 2"/>
          <p:cNvSpPr>
            <a:spLocks noGrp="1"/>
          </p:cNvSpPr>
          <p:nvPr>
            <p:ph type="body" idx="1"/>
          </p:nvPr>
        </p:nvSpPr>
        <p:spPr>
          <a:xfrm>
            <a:off x="755576" y="1635646"/>
            <a:ext cx="7890600" cy="1872208"/>
          </a:xfrm>
        </p:spPr>
        <p:txBody>
          <a:bodyPr/>
          <a:lstStyle/>
          <a:p>
            <a:pPr algn="just">
              <a:buNone/>
            </a:pPr>
            <a:r>
              <a:rPr lang="en-GB" sz="1600" b="1" dirty="0" smtClean="0">
                <a:solidFill>
                  <a:schemeClr val="bg1"/>
                </a:solidFill>
                <a:latin typeface="Times New Roman"/>
              </a:rPr>
              <a:t>       Network file transfer in </a:t>
            </a:r>
            <a:r>
              <a:rPr lang="en-GB" sz="1600" b="1" dirty="0" err="1" smtClean="0">
                <a:solidFill>
                  <a:schemeClr val="bg1"/>
                </a:solidFill>
                <a:latin typeface="Times New Roman"/>
              </a:rPr>
              <a:t>RedHat</a:t>
            </a:r>
            <a:r>
              <a:rPr lang="en-GB" sz="1600" b="1" dirty="0" smtClean="0">
                <a:solidFill>
                  <a:schemeClr val="bg1"/>
                </a:solidFill>
                <a:latin typeface="Times New Roman"/>
              </a:rPr>
              <a:t> Linux can pose several risks such as unauthorized access, malware infections, data loss, data theft, and network vulnerabilities. To mitigate these risks, it is important to use secure network protocols, implement access controls, regularly update software and security patches, and perform regular backups of critical data. By taking these precautions, organizations can ensure that their network file transfers are secure and reliable.</a:t>
            </a:r>
            <a:endParaRPr lang="en-US" sz="1600" b="1"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pic>
        <p:nvPicPr>
          <p:cNvPr id="3" name="Picture 2" descr="RH intern.jpg"/>
          <p:cNvPicPr>
            <a:picLocks noChangeAspect="1"/>
          </p:cNvPicPr>
          <p:nvPr/>
        </p:nvPicPr>
        <p:blipFill>
          <a:blip r:embed="rId3"/>
          <a:stretch>
            <a:fillRect/>
          </a:stretch>
        </p:blipFill>
        <p:spPr>
          <a:xfrm>
            <a:off x="2195736" y="195486"/>
            <a:ext cx="4834930" cy="475252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23"/>
        <p:cNvGrpSpPr/>
        <p:nvPr/>
      </p:nvGrpSpPr>
      <p:grpSpPr>
        <a:xfrm>
          <a:off x="0" y="0"/>
          <a:ext cx="0" cy="0"/>
          <a:chOff x="0" y="0"/>
          <a:chExt cx="0" cy="0"/>
        </a:xfrm>
      </p:grpSpPr>
      <p:sp>
        <p:nvSpPr>
          <p:cNvPr id="725" name="Google Shape;725;p27"/>
          <p:cNvSpPr txBox="1"/>
          <p:nvPr/>
        </p:nvSpPr>
        <p:spPr>
          <a:xfrm flipH="1">
            <a:off x="526800" y="4229100"/>
            <a:ext cx="197100" cy="16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pic>
        <p:nvPicPr>
          <p:cNvPr id="9" name="Picture 8" descr="download.png"/>
          <p:cNvPicPr>
            <a:picLocks noChangeAspect="1"/>
          </p:cNvPicPr>
          <p:nvPr/>
        </p:nvPicPr>
        <p:blipFill>
          <a:blip r:embed="rId3"/>
          <a:stretch>
            <a:fillRect/>
          </a:stretch>
        </p:blipFill>
        <p:spPr>
          <a:xfrm>
            <a:off x="6300192" y="1491630"/>
            <a:ext cx="2143125" cy="2143125"/>
          </a:xfrm>
          <a:prstGeom prst="rect">
            <a:avLst/>
          </a:prstGeom>
        </p:spPr>
      </p:pic>
      <p:sp>
        <p:nvSpPr>
          <p:cNvPr id="6" name="Title 5"/>
          <p:cNvSpPr>
            <a:spLocks noGrp="1"/>
          </p:cNvSpPr>
          <p:nvPr>
            <p:ph type="title"/>
          </p:nvPr>
        </p:nvSpPr>
        <p:spPr>
          <a:xfrm>
            <a:off x="971600" y="699542"/>
            <a:ext cx="7487976" cy="572700"/>
          </a:xfrm>
        </p:spPr>
        <p:txBody>
          <a:bodyPr/>
          <a:lstStyle/>
          <a:p>
            <a:r>
              <a:rPr lang="en-US" u="sng" dirty="0" smtClean="0"/>
              <a:t>Table of Contents</a:t>
            </a:r>
            <a:endParaRPr lang="en-US" u="sng" dirty="0"/>
          </a:p>
        </p:txBody>
      </p:sp>
      <p:sp>
        <p:nvSpPr>
          <p:cNvPr id="7" name="Rectangle 6"/>
          <p:cNvSpPr/>
          <p:nvPr/>
        </p:nvSpPr>
        <p:spPr>
          <a:xfrm>
            <a:off x="971600" y="1635646"/>
            <a:ext cx="4572000" cy="1708160"/>
          </a:xfrm>
          <a:prstGeom prst="rect">
            <a:avLst/>
          </a:prstGeom>
        </p:spPr>
        <p:txBody>
          <a:bodyPr>
            <a:spAutoFit/>
          </a:bodyPr>
          <a:lstStyle/>
          <a:p>
            <a:pPr>
              <a:lnSpc>
                <a:spcPct val="150000"/>
              </a:lnSpc>
              <a:buFont typeface="Wingdings" pitchFamily="2" charset="2"/>
              <a:buChar char="q"/>
            </a:pPr>
            <a:r>
              <a:rPr lang="en-US" b="1" dirty="0" smtClean="0">
                <a:solidFill>
                  <a:schemeClr val="bg1"/>
                </a:solidFill>
                <a:latin typeface="Times New Roman"/>
                <a:cs typeface="Times New Roman"/>
              </a:rPr>
              <a:t> OBJECTIVES</a:t>
            </a:r>
            <a:r>
              <a:rPr lang="en-US" b="1" dirty="0" smtClean="0">
                <a:solidFill>
                  <a:schemeClr val="bg1"/>
                </a:solidFill>
                <a:latin typeface="Times New Roman"/>
                <a:cs typeface="Times New Roman"/>
              </a:rPr>
              <a:t> </a:t>
            </a:r>
          </a:p>
          <a:p>
            <a:pPr>
              <a:lnSpc>
                <a:spcPct val="150000"/>
              </a:lnSpc>
              <a:buFont typeface="Wingdings" pitchFamily="2" charset="2"/>
              <a:buChar char="q"/>
            </a:pPr>
            <a:r>
              <a:rPr lang="en-US" b="1" dirty="0" smtClean="0">
                <a:solidFill>
                  <a:schemeClr val="bg1"/>
                </a:solidFill>
                <a:latin typeface="Times New Roman"/>
                <a:cs typeface="Times New Roman"/>
              </a:rPr>
              <a:t> TOOLS </a:t>
            </a:r>
            <a:r>
              <a:rPr lang="en-US" b="1" dirty="0" smtClean="0">
                <a:solidFill>
                  <a:schemeClr val="bg1"/>
                </a:solidFill>
                <a:latin typeface="Times New Roman"/>
                <a:cs typeface="Times New Roman"/>
              </a:rPr>
              <a:t>AND TECHNOLOGY USED</a:t>
            </a:r>
          </a:p>
          <a:p>
            <a:pPr>
              <a:lnSpc>
                <a:spcPct val="150000"/>
              </a:lnSpc>
              <a:buFont typeface="Wingdings" pitchFamily="2" charset="2"/>
              <a:buChar char="q"/>
            </a:pPr>
            <a:r>
              <a:rPr lang="en-US" b="1" dirty="0" smtClean="0">
                <a:solidFill>
                  <a:schemeClr val="bg1"/>
                </a:solidFill>
                <a:latin typeface="Times New Roman"/>
                <a:cs typeface="Times New Roman"/>
              </a:rPr>
              <a:t> IMPLEMENTATION</a:t>
            </a:r>
            <a:endParaRPr lang="en-US" b="1" dirty="0" smtClean="0">
              <a:solidFill>
                <a:schemeClr val="bg1"/>
              </a:solidFill>
              <a:latin typeface="Times New Roman"/>
              <a:cs typeface="Times New Roman"/>
            </a:endParaRPr>
          </a:p>
          <a:p>
            <a:pPr>
              <a:lnSpc>
                <a:spcPct val="150000"/>
              </a:lnSpc>
              <a:buFont typeface="Wingdings" pitchFamily="2" charset="2"/>
              <a:buChar char="q"/>
            </a:pPr>
            <a:r>
              <a:rPr lang="en-US" b="1" dirty="0" smtClean="0">
                <a:solidFill>
                  <a:schemeClr val="bg1"/>
                </a:solidFill>
                <a:latin typeface="Times New Roman"/>
                <a:cs typeface="Times New Roman"/>
              </a:rPr>
              <a:t> SCREENSHOTS</a:t>
            </a:r>
            <a:endParaRPr lang="en-US" b="1" dirty="0" smtClean="0">
              <a:solidFill>
                <a:schemeClr val="bg1"/>
              </a:solidFill>
              <a:latin typeface="Times New Roman"/>
              <a:cs typeface="Times New Roman"/>
            </a:endParaRPr>
          </a:p>
          <a:p>
            <a:pPr>
              <a:lnSpc>
                <a:spcPct val="150000"/>
              </a:lnSpc>
              <a:buFont typeface="Wingdings" pitchFamily="2" charset="2"/>
              <a:buChar char="q"/>
            </a:pPr>
            <a:r>
              <a:rPr lang="en-US" b="1" dirty="0" smtClean="0">
                <a:solidFill>
                  <a:schemeClr val="bg1"/>
                </a:solidFill>
                <a:latin typeface="Times New Roman"/>
                <a:cs typeface="Times New Roman"/>
              </a:rPr>
              <a:t> INTERNSHIP </a:t>
            </a:r>
            <a:r>
              <a:rPr lang="en-US" b="1" dirty="0" smtClean="0">
                <a:solidFill>
                  <a:schemeClr val="bg1"/>
                </a:solidFill>
                <a:latin typeface="Times New Roman"/>
                <a:cs typeface="Times New Roman"/>
              </a:rPr>
              <a:t>COMPLETION CERTIFICATE</a:t>
            </a:r>
            <a:endParaRPr lang="en-IN" b="1" dirty="0">
              <a:solidFill>
                <a:schemeClr val="bg1"/>
              </a:solidFill>
              <a:latin typeface="Times New Roman"/>
              <a:cs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23"/>
        <p:cNvGrpSpPr/>
        <p:nvPr/>
      </p:nvGrpSpPr>
      <p:grpSpPr>
        <a:xfrm>
          <a:off x="0" y="0"/>
          <a:ext cx="0" cy="0"/>
          <a:chOff x="0" y="0"/>
          <a:chExt cx="0" cy="0"/>
        </a:xfrm>
      </p:grpSpPr>
      <p:sp>
        <p:nvSpPr>
          <p:cNvPr id="9" name="Rectangle 8"/>
          <p:cNvSpPr/>
          <p:nvPr/>
        </p:nvSpPr>
        <p:spPr>
          <a:xfrm>
            <a:off x="899592" y="4083918"/>
            <a:ext cx="439248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Google Shape;724;p27"/>
          <p:cNvSpPr txBox="1">
            <a:spLocks noGrp="1"/>
          </p:cNvSpPr>
          <p:nvPr>
            <p:ph type="title"/>
          </p:nvPr>
        </p:nvSpPr>
        <p:spPr>
          <a:xfrm>
            <a:off x="755576" y="483518"/>
            <a:ext cx="7704000" cy="572700"/>
          </a:xfrm>
          <a:prstGeom prst="rect">
            <a:avLst/>
          </a:prstGeom>
        </p:spPr>
        <p:txBody>
          <a:bodyPr spcFirstLastPara="1" wrap="square" lIns="91425" tIns="91425" rIns="91425" bIns="91425" anchor="t" anchorCtr="0">
            <a:noAutofit/>
          </a:bodyPr>
          <a:lstStyle/>
          <a:p>
            <a:pPr lvl="0"/>
            <a:r>
              <a:rPr lang="en-US" u="sng" dirty="0" smtClean="0"/>
              <a:t>Network File Sharing</a:t>
            </a:r>
            <a:endParaRPr lang="en-US" u="sng" dirty="0"/>
          </a:p>
        </p:txBody>
      </p:sp>
      <p:sp>
        <p:nvSpPr>
          <p:cNvPr id="725" name="Google Shape;725;p27"/>
          <p:cNvSpPr txBox="1"/>
          <p:nvPr/>
        </p:nvSpPr>
        <p:spPr>
          <a:xfrm flipH="1">
            <a:off x="526800" y="4229100"/>
            <a:ext cx="197100" cy="16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726" name="Google Shape;726;p27"/>
          <p:cNvSpPr txBox="1"/>
          <p:nvPr/>
        </p:nvSpPr>
        <p:spPr>
          <a:xfrm>
            <a:off x="251520" y="1347614"/>
            <a:ext cx="5600577" cy="2400627"/>
          </a:xfrm>
          <a:prstGeom prst="rect">
            <a:avLst/>
          </a:prstGeom>
          <a:noFill/>
          <a:ln>
            <a:noFill/>
          </a:ln>
        </p:spPr>
        <p:txBody>
          <a:bodyPr spcFirstLastPara="1" wrap="square" lIns="91425" tIns="91425" rIns="91425" bIns="91425" anchor="t" anchorCtr="0">
            <a:spAutoFit/>
          </a:bodyPr>
          <a:lstStyle/>
          <a:p>
            <a:pPr lvl="0"/>
            <a:r>
              <a:rPr lang="en-GB" sz="1800" dirty="0" smtClean="0">
                <a:solidFill>
                  <a:schemeClr val="lt1"/>
                </a:solidFill>
                <a:latin typeface="Times New Roman" pitchFamily="18" charset="0"/>
                <a:ea typeface="Roboto"/>
                <a:cs typeface="Times New Roman" pitchFamily="18" charset="0"/>
                <a:sym typeface="Roboto"/>
              </a:rPr>
              <a:t>Network file sharing in Red Hat Linux refers to the ability to share files and directories across a network of computers running the Linux operating system. </a:t>
            </a:r>
          </a:p>
          <a:p>
            <a:pPr lvl="0"/>
            <a:endParaRPr lang="en-GB" sz="1800" dirty="0" smtClean="0">
              <a:solidFill>
                <a:schemeClr val="lt1"/>
              </a:solidFill>
              <a:latin typeface="Times New Roman" pitchFamily="18" charset="0"/>
              <a:ea typeface="Roboto"/>
              <a:cs typeface="Times New Roman" pitchFamily="18" charset="0"/>
              <a:sym typeface="Roboto"/>
            </a:endParaRPr>
          </a:p>
          <a:p>
            <a:pPr lvl="0"/>
            <a:r>
              <a:rPr lang="en-GB" sz="1800" dirty="0" smtClean="0">
                <a:solidFill>
                  <a:schemeClr val="lt1"/>
                </a:solidFill>
                <a:latin typeface="Times New Roman" pitchFamily="18" charset="0"/>
                <a:ea typeface="Roboto"/>
                <a:cs typeface="Times New Roman" pitchFamily="18" charset="0"/>
                <a:sym typeface="Roboto"/>
              </a:rPr>
              <a:t>It allows users to access and manipulate files stored on a remote server or other Linux machines, making it easier to collaborate and share resources within a networked environment.</a:t>
            </a:r>
          </a:p>
        </p:txBody>
      </p:sp>
      <p:pic>
        <p:nvPicPr>
          <p:cNvPr id="7" name="Picture 6" descr="cloud-file-sharing.jpg"/>
          <p:cNvPicPr>
            <a:picLocks noChangeAspect="1"/>
          </p:cNvPicPr>
          <p:nvPr/>
        </p:nvPicPr>
        <p:blipFill>
          <a:blip r:embed="rId3"/>
          <a:stretch>
            <a:fillRect/>
          </a:stretch>
        </p:blipFill>
        <p:spPr>
          <a:xfrm>
            <a:off x="6084168" y="1275606"/>
            <a:ext cx="2859837" cy="2522965"/>
          </a:xfrm>
          <a:prstGeom prst="rect">
            <a:avLst/>
          </a:prstGeom>
        </p:spPr>
      </p:pic>
      <p:sp>
        <p:nvSpPr>
          <p:cNvPr id="8" name="TextBox 7"/>
          <p:cNvSpPr txBox="1"/>
          <p:nvPr/>
        </p:nvSpPr>
        <p:spPr>
          <a:xfrm>
            <a:off x="899592" y="4083918"/>
            <a:ext cx="4410182" cy="307777"/>
          </a:xfrm>
          <a:prstGeom prst="rect">
            <a:avLst/>
          </a:prstGeom>
          <a:noFill/>
        </p:spPr>
        <p:txBody>
          <a:bodyPr wrap="none" rtlCol="0">
            <a:spAutoFit/>
          </a:bodyPr>
          <a:lstStyle/>
          <a:p>
            <a:r>
              <a:rPr lang="en-US" b="1" dirty="0" smtClean="0">
                <a:solidFill>
                  <a:schemeClr val="bg2"/>
                </a:solidFill>
                <a:latin typeface="Times New Roman"/>
                <a:cs typeface="Times New Roman"/>
              </a:rPr>
              <a:t>TOOLS AND TECHNOLOGY </a:t>
            </a:r>
            <a:r>
              <a:rPr lang="en-US" b="1" dirty="0" smtClean="0">
                <a:solidFill>
                  <a:schemeClr val="bg2"/>
                </a:solidFill>
                <a:latin typeface="Times New Roman"/>
                <a:cs typeface="Times New Roman"/>
              </a:rPr>
              <a:t>USED : </a:t>
            </a:r>
            <a:r>
              <a:rPr lang="en-US" b="1" dirty="0" err="1" smtClean="0">
                <a:solidFill>
                  <a:schemeClr val="bg2"/>
                </a:solidFill>
                <a:latin typeface="Times New Roman"/>
                <a:cs typeface="Times New Roman"/>
              </a:rPr>
              <a:t>RedHat</a:t>
            </a:r>
            <a:r>
              <a:rPr lang="en-US" b="1" dirty="0" smtClean="0">
                <a:solidFill>
                  <a:schemeClr val="bg2"/>
                </a:solidFill>
                <a:latin typeface="Times New Roman"/>
                <a:cs typeface="Times New Roman"/>
              </a:rPr>
              <a:t> Linux</a:t>
            </a:r>
            <a:endParaRPr lang="en-US" dirty="0">
              <a:solidFill>
                <a:schemeClr val="bg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27"/>
          <p:cNvSpPr txBox="1">
            <a:spLocks noGrp="1"/>
          </p:cNvSpPr>
          <p:nvPr>
            <p:ph type="title"/>
          </p:nvPr>
        </p:nvSpPr>
        <p:spPr>
          <a:xfrm>
            <a:off x="782425" y="202925"/>
            <a:ext cx="7704000" cy="572700"/>
          </a:xfrm>
          <a:prstGeom prst="rect">
            <a:avLst/>
          </a:prstGeom>
        </p:spPr>
        <p:txBody>
          <a:bodyPr spcFirstLastPara="1" wrap="square" lIns="91425" tIns="91425" rIns="91425" bIns="91425" anchor="t" anchorCtr="0">
            <a:noAutofit/>
          </a:bodyPr>
          <a:lstStyle/>
          <a:p>
            <a:pPr lvl="0" algn="ctr"/>
            <a:r>
              <a:rPr lang="en-US" u="sng" dirty="0" smtClean="0"/>
              <a:t>Implementation Of </a:t>
            </a:r>
            <a:r>
              <a:rPr lang="en-US" u="sng" dirty="0" smtClean="0"/>
              <a:t>NFS</a:t>
            </a:r>
            <a:endParaRPr lang="en-US" u="sng" dirty="0"/>
          </a:p>
        </p:txBody>
      </p:sp>
      <p:sp>
        <p:nvSpPr>
          <p:cNvPr id="725" name="Google Shape;725;p27"/>
          <p:cNvSpPr txBox="1"/>
          <p:nvPr/>
        </p:nvSpPr>
        <p:spPr>
          <a:xfrm flipH="1">
            <a:off x="526800" y="4229100"/>
            <a:ext cx="197100" cy="16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pic>
        <p:nvPicPr>
          <p:cNvPr id="1026" name="Picture 2"/>
          <p:cNvPicPr>
            <a:picLocks noChangeAspect="1" noChangeArrowheads="1"/>
          </p:cNvPicPr>
          <p:nvPr/>
        </p:nvPicPr>
        <p:blipFill>
          <a:blip r:embed="rId3"/>
          <a:srcRect/>
          <a:stretch>
            <a:fillRect/>
          </a:stretch>
        </p:blipFill>
        <p:spPr bwMode="auto">
          <a:xfrm>
            <a:off x="1187624" y="3075806"/>
            <a:ext cx="6898729" cy="1799814"/>
          </a:xfrm>
          <a:prstGeom prst="rect">
            <a:avLst/>
          </a:prstGeom>
          <a:noFill/>
          <a:ln w="9525">
            <a:noFill/>
            <a:miter lim="800000"/>
            <a:headEnd/>
            <a:tailEnd/>
          </a:ln>
        </p:spPr>
      </p:pic>
      <p:sp>
        <p:nvSpPr>
          <p:cNvPr id="7" name="Rectangle 6"/>
          <p:cNvSpPr/>
          <p:nvPr/>
        </p:nvSpPr>
        <p:spPr>
          <a:xfrm>
            <a:off x="395536" y="987574"/>
            <a:ext cx="8136904" cy="1815882"/>
          </a:xfrm>
          <a:prstGeom prst="rect">
            <a:avLst/>
          </a:prstGeom>
        </p:spPr>
        <p:txBody>
          <a:bodyPr wrap="square">
            <a:spAutoFit/>
          </a:bodyPr>
          <a:lstStyle/>
          <a:p>
            <a:pPr>
              <a:buFont typeface="Wingdings" pitchFamily="2" charset="2"/>
              <a:buChar char="q"/>
            </a:pPr>
            <a:r>
              <a:rPr lang="en-GB" sz="1600" dirty="0" smtClean="0">
                <a:solidFill>
                  <a:schemeClr val="bg1"/>
                </a:solidFill>
                <a:latin typeface="Times New Roman" pitchFamily="18" charset="0"/>
                <a:cs typeface="Times New Roman" pitchFamily="18" charset="0"/>
              </a:rPr>
              <a:t>Open a terminal on your Red Hat Linux system. </a:t>
            </a:r>
          </a:p>
          <a:p>
            <a:pPr>
              <a:buFont typeface="Wingdings" pitchFamily="2" charset="2"/>
              <a:buChar char="q"/>
            </a:pPr>
            <a:endParaRPr lang="en-GB" sz="1600" dirty="0" smtClean="0">
              <a:solidFill>
                <a:schemeClr val="bg1"/>
              </a:solidFill>
              <a:latin typeface="Times New Roman" pitchFamily="18" charset="0"/>
              <a:cs typeface="Times New Roman" pitchFamily="18" charset="0"/>
            </a:endParaRPr>
          </a:p>
          <a:p>
            <a:pPr>
              <a:buFont typeface="Wingdings" pitchFamily="2" charset="2"/>
              <a:buChar char="q"/>
            </a:pPr>
            <a:r>
              <a:rPr lang="en-GB" sz="1600" dirty="0" smtClean="0">
                <a:solidFill>
                  <a:schemeClr val="bg1"/>
                </a:solidFill>
                <a:latin typeface="Times New Roman" pitchFamily="18" charset="0"/>
                <a:cs typeface="Times New Roman" pitchFamily="18" charset="0"/>
              </a:rPr>
              <a:t> Ensure that you have administrative privileges by logging in as the root user or using the </a:t>
            </a:r>
            <a:r>
              <a:rPr lang="en-GB" sz="1600" dirty="0" err="1" smtClean="0">
                <a:solidFill>
                  <a:schemeClr val="bg1"/>
                </a:solidFill>
                <a:latin typeface="Times New Roman" pitchFamily="18" charset="0"/>
                <a:cs typeface="Times New Roman" pitchFamily="18" charset="0"/>
              </a:rPr>
              <a:t>nfs</a:t>
            </a:r>
            <a:r>
              <a:rPr lang="en-GB" sz="1600" dirty="0" smtClean="0">
                <a:solidFill>
                  <a:schemeClr val="bg1"/>
                </a:solidFill>
                <a:latin typeface="Times New Roman" pitchFamily="18" charset="0"/>
                <a:cs typeface="Times New Roman" pitchFamily="18" charset="0"/>
              </a:rPr>
              <a:t> command. </a:t>
            </a:r>
          </a:p>
          <a:p>
            <a:pPr>
              <a:buFont typeface="Wingdings" pitchFamily="2" charset="2"/>
              <a:buChar char="q"/>
            </a:pPr>
            <a:endParaRPr lang="en-GB" sz="1600" dirty="0" smtClean="0">
              <a:solidFill>
                <a:schemeClr val="bg1"/>
              </a:solidFill>
              <a:latin typeface="Times New Roman" pitchFamily="18" charset="0"/>
              <a:cs typeface="Times New Roman" pitchFamily="18" charset="0"/>
            </a:endParaRPr>
          </a:p>
          <a:p>
            <a:pPr>
              <a:buFont typeface="Wingdings" pitchFamily="2" charset="2"/>
              <a:buChar char="q"/>
            </a:pPr>
            <a:r>
              <a:rPr lang="en-GB" sz="1600" dirty="0" smtClean="0">
                <a:solidFill>
                  <a:schemeClr val="bg1"/>
                </a:solidFill>
                <a:latin typeface="Times New Roman" pitchFamily="18" charset="0"/>
                <a:cs typeface="Times New Roman" pitchFamily="18" charset="0"/>
              </a:rPr>
              <a:t> Once the package repository information is updated, run the following command to install all packages that begin with the string "</a:t>
            </a:r>
            <a:r>
              <a:rPr lang="en-GB" sz="1600" dirty="0" err="1" smtClean="0">
                <a:solidFill>
                  <a:srgbClr val="FF0000"/>
                </a:solidFill>
                <a:latin typeface="Times New Roman" pitchFamily="18" charset="0"/>
                <a:cs typeface="Times New Roman" pitchFamily="18" charset="0"/>
              </a:rPr>
              <a:t>nfs</a:t>
            </a:r>
            <a:r>
              <a:rPr lang="en-GB" sz="1600" dirty="0" smtClean="0">
                <a:solidFill>
                  <a:schemeClr val="bg1"/>
                </a:solidFill>
                <a:latin typeface="Times New Roman" pitchFamily="18" charset="0"/>
                <a:cs typeface="Times New Roman" pitchFamily="18" charset="0"/>
              </a:rPr>
              <a:t>": </a:t>
            </a:r>
            <a:endParaRPr lang="en-US" sz="16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23"/>
        <p:cNvGrpSpPr/>
        <p:nvPr/>
      </p:nvGrpSpPr>
      <p:grpSpPr>
        <a:xfrm>
          <a:off x="0" y="0"/>
          <a:ext cx="0" cy="0"/>
          <a:chOff x="0" y="0"/>
          <a:chExt cx="0" cy="0"/>
        </a:xfrm>
      </p:grpSpPr>
      <p:sp>
        <p:nvSpPr>
          <p:cNvPr id="725" name="Google Shape;725;p27"/>
          <p:cNvSpPr txBox="1"/>
          <p:nvPr/>
        </p:nvSpPr>
        <p:spPr>
          <a:xfrm flipH="1">
            <a:off x="526800" y="4229100"/>
            <a:ext cx="197100" cy="16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6" name="Rectangle 5"/>
          <p:cNvSpPr/>
          <p:nvPr/>
        </p:nvSpPr>
        <p:spPr>
          <a:xfrm>
            <a:off x="467544" y="699542"/>
            <a:ext cx="8424936" cy="523220"/>
          </a:xfrm>
          <a:prstGeom prst="rect">
            <a:avLst/>
          </a:prstGeom>
        </p:spPr>
        <p:txBody>
          <a:bodyPr wrap="square">
            <a:spAutoFit/>
          </a:bodyPr>
          <a:lstStyle/>
          <a:p>
            <a:pPr>
              <a:buFont typeface="Wingdings" pitchFamily="2" charset="2"/>
              <a:buChar char="q"/>
            </a:pPr>
            <a:r>
              <a:rPr lang="en-GB" dirty="0" smtClean="0">
                <a:solidFill>
                  <a:schemeClr val="bg1"/>
                </a:solidFill>
              </a:rPr>
              <a:t>The command "</a:t>
            </a:r>
            <a:r>
              <a:rPr lang="en-GB" b="1" dirty="0" err="1" smtClean="0">
                <a:solidFill>
                  <a:srgbClr val="FF0000"/>
                </a:solidFill>
              </a:rPr>
              <a:t>systemctl</a:t>
            </a:r>
            <a:r>
              <a:rPr lang="en-GB" b="1" dirty="0" smtClean="0">
                <a:solidFill>
                  <a:srgbClr val="FF0000"/>
                </a:solidFill>
              </a:rPr>
              <a:t> enable </a:t>
            </a:r>
            <a:r>
              <a:rPr lang="en-GB" b="1" dirty="0" err="1" smtClean="0">
                <a:solidFill>
                  <a:srgbClr val="FF0000"/>
                </a:solidFill>
              </a:rPr>
              <a:t>nfs-server.service</a:t>
            </a:r>
            <a:r>
              <a:rPr lang="en-GB" b="1" dirty="0" smtClean="0">
                <a:solidFill>
                  <a:schemeClr val="bg1"/>
                </a:solidFill>
              </a:rPr>
              <a:t>" is to enable the NFS server service to start automatically at boot time on a Red Hat Linux system. </a:t>
            </a:r>
          </a:p>
        </p:txBody>
      </p:sp>
      <p:pic>
        <p:nvPicPr>
          <p:cNvPr id="2050" name="Picture 2"/>
          <p:cNvPicPr>
            <a:picLocks noChangeAspect="1" noChangeArrowheads="1"/>
          </p:cNvPicPr>
          <p:nvPr/>
        </p:nvPicPr>
        <p:blipFill>
          <a:blip r:embed="rId3"/>
          <a:srcRect/>
          <a:stretch>
            <a:fillRect/>
          </a:stretch>
        </p:blipFill>
        <p:spPr bwMode="auto">
          <a:xfrm>
            <a:off x="467544" y="1419622"/>
            <a:ext cx="8324850" cy="485775"/>
          </a:xfrm>
          <a:prstGeom prst="rect">
            <a:avLst/>
          </a:prstGeom>
          <a:noFill/>
          <a:ln w="9525">
            <a:noFill/>
            <a:miter lim="800000"/>
            <a:headEnd/>
            <a:tailEnd/>
          </a:ln>
        </p:spPr>
      </p:pic>
      <p:sp>
        <p:nvSpPr>
          <p:cNvPr id="8" name="Rectangle 7"/>
          <p:cNvSpPr/>
          <p:nvPr/>
        </p:nvSpPr>
        <p:spPr>
          <a:xfrm>
            <a:off x="467544" y="2211710"/>
            <a:ext cx="8496944" cy="523220"/>
          </a:xfrm>
          <a:prstGeom prst="rect">
            <a:avLst/>
          </a:prstGeom>
        </p:spPr>
        <p:txBody>
          <a:bodyPr wrap="square">
            <a:spAutoFit/>
          </a:bodyPr>
          <a:lstStyle/>
          <a:p>
            <a:pPr>
              <a:buFont typeface="Wingdings" pitchFamily="2" charset="2"/>
              <a:buChar char="q"/>
            </a:pPr>
            <a:r>
              <a:rPr lang="en-GB" dirty="0" smtClean="0">
                <a:solidFill>
                  <a:schemeClr val="bg1"/>
                </a:solidFill>
              </a:rPr>
              <a:t>The command </a:t>
            </a:r>
            <a:r>
              <a:rPr lang="en-GB" b="1" dirty="0" smtClean="0">
                <a:solidFill>
                  <a:schemeClr val="bg1"/>
                </a:solidFill>
              </a:rPr>
              <a:t>"</a:t>
            </a:r>
            <a:r>
              <a:rPr lang="en-GB" b="1" dirty="0" smtClean="0">
                <a:solidFill>
                  <a:srgbClr val="FF0000"/>
                </a:solidFill>
              </a:rPr>
              <a:t>firewall-</a:t>
            </a:r>
            <a:r>
              <a:rPr lang="en-GB" b="1" dirty="0" err="1" smtClean="0">
                <a:solidFill>
                  <a:srgbClr val="FF0000"/>
                </a:solidFill>
              </a:rPr>
              <a:t>cmd</a:t>
            </a:r>
            <a:r>
              <a:rPr lang="en-GB" b="1" dirty="0" smtClean="0">
                <a:solidFill>
                  <a:srgbClr val="FF0000"/>
                </a:solidFill>
              </a:rPr>
              <a:t> --add-service={</a:t>
            </a:r>
            <a:r>
              <a:rPr lang="en-GB" b="1" dirty="0" err="1" smtClean="0">
                <a:solidFill>
                  <a:srgbClr val="FF0000"/>
                </a:solidFill>
              </a:rPr>
              <a:t>nfs,mountd,rpc</a:t>
            </a:r>
            <a:r>
              <a:rPr lang="en-GB" b="1" dirty="0" smtClean="0">
                <a:solidFill>
                  <a:srgbClr val="FF0000"/>
                </a:solidFill>
              </a:rPr>
              <a:t>-bind}</a:t>
            </a:r>
            <a:r>
              <a:rPr lang="en-GB" b="1" dirty="0" smtClean="0">
                <a:solidFill>
                  <a:schemeClr val="bg1"/>
                </a:solidFill>
              </a:rPr>
              <a:t>" is to add the NFS, </a:t>
            </a:r>
            <a:r>
              <a:rPr lang="en-GB" b="1" dirty="0" err="1" smtClean="0">
                <a:solidFill>
                  <a:schemeClr val="bg1"/>
                </a:solidFill>
              </a:rPr>
              <a:t>mountd</a:t>
            </a:r>
            <a:r>
              <a:rPr lang="en-GB" b="1" dirty="0" smtClean="0">
                <a:solidFill>
                  <a:schemeClr val="bg1"/>
                </a:solidFill>
              </a:rPr>
              <a:t>, and </a:t>
            </a:r>
            <a:r>
              <a:rPr lang="en-GB" b="1" dirty="0" err="1" smtClean="0">
                <a:solidFill>
                  <a:schemeClr val="bg1"/>
                </a:solidFill>
              </a:rPr>
              <a:t>rpc</a:t>
            </a:r>
            <a:r>
              <a:rPr lang="en-GB" b="1" dirty="0" smtClean="0">
                <a:solidFill>
                  <a:schemeClr val="bg1"/>
                </a:solidFill>
              </a:rPr>
              <a:t>-bind services to the system firewall </a:t>
            </a:r>
            <a:endParaRPr lang="en-US" dirty="0">
              <a:solidFill>
                <a:schemeClr val="bg1"/>
              </a:solidFill>
            </a:endParaRPr>
          </a:p>
        </p:txBody>
      </p:sp>
      <p:pic>
        <p:nvPicPr>
          <p:cNvPr id="2051" name="Picture 3"/>
          <p:cNvPicPr>
            <a:picLocks noChangeAspect="1" noChangeArrowheads="1"/>
          </p:cNvPicPr>
          <p:nvPr/>
        </p:nvPicPr>
        <p:blipFill>
          <a:blip r:embed="rId4"/>
          <a:srcRect/>
          <a:stretch>
            <a:fillRect/>
          </a:stretch>
        </p:blipFill>
        <p:spPr bwMode="auto">
          <a:xfrm>
            <a:off x="755576" y="3003798"/>
            <a:ext cx="7632848"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627534"/>
            <a:ext cx="8352928" cy="1600438"/>
          </a:xfrm>
          <a:prstGeom prst="rect">
            <a:avLst/>
          </a:prstGeom>
        </p:spPr>
        <p:txBody>
          <a:bodyPr wrap="square">
            <a:spAutoFit/>
          </a:bodyPr>
          <a:lstStyle/>
          <a:p>
            <a:pPr>
              <a:buFont typeface="Wingdings" pitchFamily="2" charset="2"/>
              <a:buChar char="q"/>
            </a:pPr>
            <a:r>
              <a:rPr lang="en-GB" b="1" dirty="0" smtClean="0">
                <a:solidFill>
                  <a:schemeClr val="bg1"/>
                </a:solidFill>
                <a:latin typeface="Times New Roman" pitchFamily="18" charset="0"/>
                <a:cs typeface="Times New Roman" pitchFamily="18" charset="0"/>
              </a:rPr>
              <a:t>The command "</a:t>
            </a:r>
            <a:r>
              <a:rPr lang="en-GB" b="1" dirty="0" smtClean="0">
                <a:solidFill>
                  <a:srgbClr val="FF0000"/>
                </a:solidFill>
                <a:latin typeface="Times New Roman" pitchFamily="18" charset="0"/>
                <a:cs typeface="Times New Roman" pitchFamily="18" charset="0"/>
              </a:rPr>
              <a:t>firewall-</a:t>
            </a:r>
            <a:r>
              <a:rPr lang="en-GB" b="1" dirty="0" err="1" smtClean="0">
                <a:solidFill>
                  <a:srgbClr val="FF0000"/>
                </a:solidFill>
                <a:latin typeface="Times New Roman" pitchFamily="18" charset="0"/>
                <a:cs typeface="Times New Roman" pitchFamily="18" charset="0"/>
              </a:rPr>
              <a:t>cmd</a:t>
            </a:r>
            <a:r>
              <a:rPr lang="en-GB" b="1" dirty="0" smtClean="0">
                <a:solidFill>
                  <a:srgbClr val="FF0000"/>
                </a:solidFill>
                <a:latin typeface="Times New Roman" pitchFamily="18" charset="0"/>
                <a:cs typeface="Times New Roman" pitchFamily="18" charset="0"/>
              </a:rPr>
              <a:t> --list-all</a:t>
            </a:r>
            <a:r>
              <a:rPr lang="en-GB" b="1" dirty="0" smtClean="0">
                <a:solidFill>
                  <a:schemeClr val="bg1"/>
                </a:solidFill>
                <a:latin typeface="Times New Roman" pitchFamily="18" charset="0"/>
                <a:cs typeface="Times New Roman" pitchFamily="18" charset="0"/>
              </a:rPr>
              <a:t>" is to display a comprehensive list of all firewall settings, including the currently enabled services and zones </a:t>
            </a:r>
          </a:p>
          <a:p>
            <a:pPr>
              <a:buFont typeface="Wingdings" pitchFamily="2" charset="2"/>
              <a:buChar char="q"/>
            </a:pPr>
            <a:endParaRPr lang="en-GB" b="1" dirty="0" smtClean="0">
              <a:solidFill>
                <a:schemeClr val="bg1"/>
              </a:solidFill>
              <a:latin typeface="Times New Roman" pitchFamily="18" charset="0"/>
              <a:cs typeface="Times New Roman" pitchFamily="18" charset="0"/>
            </a:endParaRPr>
          </a:p>
          <a:p>
            <a:pPr>
              <a:buFont typeface="Wingdings" pitchFamily="2" charset="2"/>
              <a:buChar char="q"/>
            </a:pPr>
            <a:r>
              <a:rPr lang="en-GB" b="1" dirty="0" smtClean="0">
                <a:solidFill>
                  <a:schemeClr val="bg1"/>
                </a:solidFill>
                <a:latin typeface="Times New Roman" pitchFamily="18" charset="0"/>
                <a:cs typeface="Times New Roman" pitchFamily="18" charset="0"/>
              </a:rPr>
              <a:t> The command "</a:t>
            </a:r>
            <a:r>
              <a:rPr lang="en-GB" b="1" dirty="0" err="1" smtClean="0">
                <a:solidFill>
                  <a:srgbClr val="FF0000"/>
                </a:solidFill>
                <a:latin typeface="Times New Roman" pitchFamily="18" charset="0"/>
                <a:cs typeface="Times New Roman" pitchFamily="18" charset="0"/>
              </a:rPr>
              <a:t>mkdir</a:t>
            </a:r>
            <a:r>
              <a:rPr lang="en-GB" b="1" dirty="0" smtClean="0">
                <a:solidFill>
                  <a:srgbClr val="FF0000"/>
                </a:solidFill>
                <a:latin typeface="Times New Roman" pitchFamily="18" charset="0"/>
                <a:cs typeface="Times New Roman" pitchFamily="18" charset="0"/>
              </a:rPr>
              <a:t> /tom</a:t>
            </a:r>
            <a:r>
              <a:rPr lang="en-GB" b="1" dirty="0" smtClean="0">
                <a:solidFill>
                  <a:schemeClr val="bg1"/>
                </a:solidFill>
                <a:latin typeface="Times New Roman" pitchFamily="18" charset="0"/>
                <a:cs typeface="Times New Roman" pitchFamily="18" charset="0"/>
              </a:rPr>
              <a:t>" is to create a new directory called "tom" in the root directory of the file </a:t>
            </a:r>
            <a:r>
              <a:rPr lang="en-GB" b="1" dirty="0" err="1" smtClean="0">
                <a:solidFill>
                  <a:schemeClr val="bg1"/>
                </a:solidFill>
                <a:latin typeface="Times New Roman" pitchFamily="18" charset="0"/>
                <a:cs typeface="Times New Roman" pitchFamily="18" charset="0"/>
              </a:rPr>
              <a:t>system.”chmod</a:t>
            </a:r>
            <a:r>
              <a:rPr lang="en-GB" b="1" dirty="0" smtClean="0">
                <a:solidFill>
                  <a:schemeClr val="bg1"/>
                </a:solidFill>
                <a:latin typeface="Times New Roman" pitchFamily="18" charset="0"/>
                <a:cs typeface="Times New Roman" pitchFamily="18" charset="0"/>
              </a:rPr>
              <a:t> 777 /tom “is to give the </a:t>
            </a:r>
            <a:r>
              <a:rPr lang="en-GB" b="1" dirty="0" err="1" smtClean="0">
                <a:solidFill>
                  <a:schemeClr val="bg1"/>
                </a:solidFill>
                <a:latin typeface="Times New Roman" pitchFamily="18" charset="0"/>
                <a:cs typeface="Times New Roman" pitchFamily="18" charset="0"/>
              </a:rPr>
              <a:t>read,write</a:t>
            </a:r>
            <a:r>
              <a:rPr lang="en-GB" b="1" dirty="0" smtClean="0">
                <a:solidFill>
                  <a:schemeClr val="bg1"/>
                </a:solidFill>
                <a:latin typeface="Times New Roman" pitchFamily="18" charset="0"/>
                <a:cs typeface="Times New Roman" pitchFamily="18" charset="0"/>
              </a:rPr>
              <a:t> and execute access to the /tom file and </a:t>
            </a:r>
          </a:p>
          <a:p>
            <a:pPr>
              <a:buFont typeface="Wingdings" pitchFamily="2" charset="2"/>
              <a:buChar char="q"/>
            </a:pPr>
            <a:endParaRPr lang="en-GB" b="1" dirty="0" smtClean="0">
              <a:solidFill>
                <a:schemeClr val="bg1"/>
              </a:solidFill>
              <a:latin typeface="Times New Roman" pitchFamily="18" charset="0"/>
              <a:cs typeface="Times New Roman" pitchFamily="18" charset="0"/>
            </a:endParaRPr>
          </a:p>
          <a:p>
            <a:pPr>
              <a:buFont typeface="Wingdings" pitchFamily="2" charset="2"/>
              <a:buChar char="q"/>
            </a:pPr>
            <a:r>
              <a:rPr lang="en-GB" b="1" dirty="0" smtClean="0">
                <a:solidFill>
                  <a:schemeClr val="bg1"/>
                </a:solidFill>
                <a:latin typeface="Times New Roman" pitchFamily="18" charset="0"/>
                <a:cs typeface="Times New Roman" pitchFamily="18" charset="0"/>
              </a:rPr>
              <a:t> The command “</a:t>
            </a:r>
            <a:r>
              <a:rPr lang="en-GB" b="1" dirty="0" smtClean="0">
                <a:solidFill>
                  <a:srgbClr val="FF0000"/>
                </a:solidFill>
                <a:latin typeface="Times New Roman" pitchFamily="18" charset="0"/>
                <a:cs typeface="Times New Roman" pitchFamily="18" charset="0"/>
              </a:rPr>
              <a:t>Touch /file{1..15}</a:t>
            </a:r>
            <a:r>
              <a:rPr lang="en-GB" b="1" dirty="0" smtClean="0">
                <a:solidFill>
                  <a:schemeClr val="bg1"/>
                </a:solidFill>
                <a:latin typeface="Times New Roman" pitchFamily="18" charset="0"/>
                <a:cs typeface="Times New Roman" pitchFamily="18" charset="0"/>
              </a:rPr>
              <a:t>”</a:t>
            </a:r>
            <a:r>
              <a:rPr lang="en-GB" b="1" dirty="0" smtClean="0">
                <a:solidFill>
                  <a:srgbClr val="FF0000"/>
                </a:solidFill>
                <a:latin typeface="Times New Roman" pitchFamily="18" charset="0"/>
                <a:cs typeface="Times New Roman" pitchFamily="18" charset="0"/>
              </a:rPr>
              <a:t> </a:t>
            </a:r>
            <a:r>
              <a:rPr lang="en-GB" b="1" dirty="0" smtClean="0">
                <a:solidFill>
                  <a:schemeClr val="bg1"/>
                </a:solidFill>
                <a:latin typeface="Times New Roman" pitchFamily="18" charset="0"/>
                <a:cs typeface="Times New Roman" pitchFamily="18" charset="0"/>
              </a:rPr>
              <a:t>is to create 15 files in the /tom directory.</a:t>
            </a:r>
            <a:endParaRPr lang="en-US" b="1" dirty="0">
              <a:solidFill>
                <a:schemeClr val="bg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115616" y="2283718"/>
            <a:ext cx="6552728" cy="771525"/>
          </a:xfrm>
          <a:prstGeom prst="rect">
            <a:avLst/>
          </a:prstGeom>
          <a:noFill/>
          <a:ln w="9525">
            <a:noFill/>
            <a:miter lim="800000"/>
            <a:headEnd/>
            <a:tailEnd/>
          </a:ln>
        </p:spPr>
      </p:pic>
      <p:sp>
        <p:nvSpPr>
          <p:cNvPr id="6" name="Rectangle 5"/>
          <p:cNvSpPr/>
          <p:nvPr/>
        </p:nvSpPr>
        <p:spPr>
          <a:xfrm>
            <a:off x="395536" y="3291830"/>
            <a:ext cx="8280920" cy="307777"/>
          </a:xfrm>
          <a:prstGeom prst="rect">
            <a:avLst/>
          </a:prstGeom>
        </p:spPr>
        <p:txBody>
          <a:bodyPr wrap="square">
            <a:spAutoFit/>
          </a:bodyPr>
          <a:lstStyle/>
          <a:p>
            <a:pPr>
              <a:buFont typeface="Wingdings" pitchFamily="2" charset="2"/>
              <a:buChar char="q"/>
            </a:pPr>
            <a:r>
              <a:rPr lang="en-GB" b="1" dirty="0" smtClean="0">
                <a:solidFill>
                  <a:schemeClr val="bg1"/>
                </a:solidFill>
                <a:latin typeface="Times New Roman" pitchFamily="18" charset="0"/>
                <a:cs typeface="Times New Roman" pitchFamily="18" charset="0"/>
              </a:rPr>
              <a:t> The command "</a:t>
            </a:r>
            <a:r>
              <a:rPr lang="en-GB" b="1" dirty="0" err="1" smtClean="0">
                <a:solidFill>
                  <a:srgbClr val="FF0000"/>
                </a:solidFill>
                <a:latin typeface="Times New Roman" pitchFamily="18" charset="0"/>
                <a:cs typeface="Times New Roman" pitchFamily="18" charset="0"/>
              </a:rPr>
              <a:t>ls</a:t>
            </a:r>
            <a:r>
              <a:rPr lang="en-GB" b="1" dirty="0" smtClean="0">
                <a:solidFill>
                  <a:srgbClr val="FF0000"/>
                </a:solidFill>
                <a:latin typeface="Times New Roman" pitchFamily="18" charset="0"/>
                <a:cs typeface="Times New Roman" pitchFamily="18" charset="0"/>
              </a:rPr>
              <a:t> /tom</a:t>
            </a:r>
            <a:r>
              <a:rPr lang="en-GB" b="1" dirty="0" smtClean="0">
                <a:solidFill>
                  <a:schemeClr val="bg1"/>
                </a:solidFill>
                <a:latin typeface="Times New Roman" pitchFamily="18" charset="0"/>
                <a:cs typeface="Times New Roman" pitchFamily="18" charset="0"/>
              </a:rPr>
              <a:t>" is to display a list of all files and directories located in the "/tom" directory. </a:t>
            </a:r>
            <a:endParaRPr lang="en-US" b="1" dirty="0">
              <a:solidFill>
                <a:schemeClr val="bg1"/>
              </a:solidFill>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a:srcRect/>
          <a:stretch>
            <a:fillRect/>
          </a:stretch>
        </p:blipFill>
        <p:spPr bwMode="auto">
          <a:xfrm>
            <a:off x="2483768" y="3795886"/>
            <a:ext cx="3744416" cy="7274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627534"/>
            <a:ext cx="8064896" cy="523220"/>
          </a:xfrm>
          <a:prstGeom prst="rect">
            <a:avLst/>
          </a:prstGeom>
        </p:spPr>
        <p:txBody>
          <a:bodyPr wrap="square">
            <a:spAutoFit/>
          </a:bodyPr>
          <a:lstStyle/>
          <a:p>
            <a:pPr>
              <a:buFont typeface="Wingdings" pitchFamily="2" charset="2"/>
              <a:buChar char="q"/>
            </a:pPr>
            <a:r>
              <a:rPr lang="en-GB" b="1" dirty="0" smtClean="0">
                <a:solidFill>
                  <a:schemeClr val="bg1"/>
                </a:solidFill>
                <a:latin typeface="Times New Roman" pitchFamily="18" charset="0"/>
                <a:cs typeface="Times New Roman" pitchFamily="18" charset="0"/>
              </a:rPr>
              <a:t>The command "</a:t>
            </a:r>
            <a:r>
              <a:rPr lang="en-GB" b="1" dirty="0" smtClean="0">
                <a:solidFill>
                  <a:srgbClr val="FF0000"/>
                </a:solidFill>
                <a:latin typeface="Times New Roman" pitchFamily="18" charset="0"/>
                <a:cs typeface="Times New Roman" pitchFamily="18" charset="0"/>
              </a:rPr>
              <a:t>vim /etc/exports</a:t>
            </a:r>
            <a:r>
              <a:rPr lang="en-GB" b="1" dirty="0" smtClean="0">
                <a:solidFill>
                  <a:schemeClr val="bg1"/>
                </a:solidFill>
                <a:latin typeface="Times New Roman" pitchFamily="18" charset="0"/>
                <a:cs typeface="Times New Roman" pitchFamily="18" charset="0"/>
              </a:rPr>
              <a:t>" is to open the "/etc/exports" file for editing using the Vim text editor. </a:t>
            </a:r>
            <a:endParaRPr lang="en-US" b="1" dirty="0">
              <a:solidFill>
                <a:schemeClr val="bg1"/>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2915816" y="1131590"/>
            <a:ext cx="3019425" cy="352425"/>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2915816" y="1563638"/>
            <a:ext cx="3024336" cy="819150"/>
          </a:xfrm>
          <a:prstGeom prst="rect">
            <a:avLst/>
          </a:prstGeom>
          <a:noFill/>
          <a:ln w="9525">
            <a:noFill/>
            <a:miter lim="800000"/>
            <a:headEnd/>
            <a:tailEnd/>
          </a:ln>
        </p:spPr>
      </p:pic>
      <p:sp>
        <p:nvSpPr>
          <p:cNvPr id="7" name="Rectangle 6"/>
          <p:cNvSpPr/>
          <p:nvPr/>
        </p:nvSpPr>
        <p:spPr>
          <a:xfrm>
            <a:off x="683568" y="2427734"/>
            <a:ext cx="8064896" cy="1169551"/>
          </a:xfrm>
          <a:prstGeom prst="rect">
            <a:avLst/>
          </a:prstGeom>
        </p:spPr>
        <p:txBody>
          <a:bodyPr wrap="square">
            <a:spAutoFit/>
          </a:bodyPr>
          <a:lstStyle/>
          <a:p>
            <a:pPr>
              <a:buFont typeface="Wingdings" pitchFamily="2" charset="2"/>
              <a:buChar char="q"/>
            </a:pPr>
            <a:r>
              <a:rPr lang="en-GB" dirty="0" smtClean="0">
                <a:solidFill>
                  <a:schemeClr val="bg1"/>
                </a:solidFill>
                <a:latin typeface="Times New Roman" pitchFamily="18" charset="0"/>
                <a:cs typeface="Times New Roman" pitchFamily="18" charset="0"/>
              </a:rPr>
              <a:t>The command "</a:t>
            </a:r>
            <a:r>
              <a:rPr lang="en-GB" b="1" dirty="0" err="1" smtClean="0">
                <a:solidFill>
                  <a:srgbClr val="FF0000"/>
                </a:solidFill>
                <a:latin typeface="Times New Roman" pitchFamily="18" charset="0"/>
                <a:cs typeface="Times New Roman" pitchFamily="18" charset="0"/>
              </a:rPr>
              <a:t>exportfs</a:t>
            </a:r>
            <a:r>
              <a:rPr lang="en-GB" b="1" dirty="0" smtClean="0">
                <a:solidFill>
                  <a:srgbClr val="FF0000"/>
                </a:solidFill>
                <a:latin typeface="Times New Roman" pitchFamily="18" charset="0"/>
                <a:cs typeface="Times New Roman" pitchFamily="18" charset="0"/>
              </a:rPr>
              <a:t> -r</a:t>
            </a:r>
            <a:r>
              <a:rPr lang="en-GB" b="1" dirty="0" smtClean="0">
                <a:solidFill>
                  <a:schemeClr val="bg1"/>
                </a:solidFill>
                <a:latin typeface="Times New Roman" pitchFamily="18" charset="0"/>
                <a:cs typeface="Times New Roman" pitchFamily="18" charset="0"/>
              </a:rPr>
              <a:t>" is to refresh the NFS exports to apply any changes made to the "/etc/exports" file and the command "</a:t>
            </a:r>
            <a:r>
              <a:rPr lang="en-GB" b="1" dirty="0" err="1" smtClean="0">
                <a:solidFill>
                  <a:srgbClr val="FF0000"/>
                </a:solidFill>
                <a:latin typeface="Times New Roman" pitchFamily="18" charset="0"/>
                <a:cs typeface="Times New Roman" pitchFamily="18" charset="0"/>
              </a:rPr>
              <a:t>exportfs</a:t>
            </a:r>
            <a:r>
              <a:rPr lang="en-GB" b="1" dirty="0" smtClean="0">
                <a:solidFill>
                  <a:srgbClr val="FF0000"/>
                </a:solidFill>
                <a:latin typeface="Times New Roman" pitchFamily="18" charset="0"/>
                <a:cs typeface="Times New Roman" pitchFamily="18" charset="0"/>
              </a:rPr>
              <a:t> -a</a:t>
            </a:r>
            <a:r>
              <a:rPr lang="en-GB" b="1" dirty="0" smtClean="0">
                <a:solidFill>
                  <a:schemeClr val="bg1"/>
                </a:solidFill>
                <a:latin typeface="Times New Roman" pitchFamily="18" charset="0"/>
                <a:cs typeface="Times New Roman" pitchFamily="18" charset="0"/>
              </a:rPr>
              <a:t>" is to export all directories listed in the "</a:t>
            </a:r>
            <a:r>
              <a:rPr lang="en-GB" b="1" dirty="0" smtClean="0">
                <a:solidFill>
                  <a:srgbClr val="FF0000"/>
                </a:solidFill>
                <a:latin typeface="Times New Roman" pitchFamily="18" charset="0"/>
                <a:cs typeface="Times New Roman" pitchFamily="18" charset="0"/>
              </a:rPr>
              <a:t>/etc/exports</a:t>
            </a:r>
            <a:r>
              <a:rPr lang="en-GB" b="1" dirty="0" smtClean="0">
                <a:solidFill>
                  <a:schemeClr val="bg1"/>
                </a:solidFill>
                <a:latin typeface="Times New Roman" pitchFamily="18" charset="0"/>
                <a:cs typeface="Times New Roman" pitchFamily="18" charset="0"/>
              </a:rPr>
              <a:t>" file to all clients with the appropriate permissions. </a:t>
            </a:r>
          </a:p>
          <a:p>
            <a:pPr>
              <a:buFont typeface="Wingdings" pitchFamily="2" charset="2"/>
              <a:buChar char="q"/>
            </a:pPr>
            <a:r>
              <a:rPr lang="en-GB" dirty="0" smtClean="0">
                <a:solidFill>
                  <a:schemeClr val="bg1"/>
                </a:solidFill>
                <a:latin typeface="Times New Roman" pitchFamily="18" charset="0"/>
                <a:cs typeface="Times New Roman" pitchFamily="18" charset="0"/>
              </a:rPr>
              <a:t> The command "</a:t>
            </a:r>
            <a:r>
              <a:rPr lang="en-GB" b="1" dirty="0" err="1" smtClean="0">
                <a:solidFill>
                  <a:srgbClr val="FF0000"/>
                </a:solidFill>
                <a:latin typeface="Times New Roman" pitchFamily="18" charset="0"/>
                <a:cs typeface="Times New Roman" pitchFamily="18" charset="0"/>
              </a:rPr>
              <a:t>showmount</a:t>
            </a:r>
            <a:r>
              <a:rPr lang="en-GB" b="1" dirty="0" smtClean="0">
                <a:solidFill>
                  <a:srgbClr val="FF0000"/>
                </a:solidFill>
                <a:latin typeface="Times New Roman" pitchFamily="18" charset="0"/>
                <a:cs typeface="Times New Roman" pitchFamily="18" charset="0"/>
              </a:rPr>
              <a:t> -e</a:t>
            </a:r>
            <a:r>
              <a:rPr lang="en-GB" b="1" dirty="0" smtClean="0">
                <a:solidFill>
                  <a:schemeClr val="bg1"/>
                </a:solidFill>
                <a:latin typeface="Times New Roman" pitchFamily="18" charset="0"/>
                <a:cs typeface="Times New Roman" pitchFamily="18" charset="0"/>
              </a:rPr>
              <a:t>" is to display a list of all directories currently exported by the NFS server. </a:t>
            </a:r>
            <a:endParaRPr lang="en-US" dirty="0">
              <a:solidFill>
                <a:schemeClr val="bg1"/>
              </a:solidFill>
              <a:latin typeface="Times New Roman" pitchFamily="18" charset="0"/>
              <a:cs typeface="Times New Roman" pitchFamily="18" charset="0"/>
            </a:endParaRPr>
          </a:p>
        </p:txBody>
      </p:sp>
      <p:pic>
        <p:nvPicPr>
          <p:cNvPr id="4100" name="Picture 4"/>
          <p:cNvPicPr>
            <a:picLocks noChangeAspect="1" noChangeArrowheads="1"/>
          </p:cNvPicPr>
          <p:nvPr/>
        </p:nvPicPr>
        <p:blipFill>
          <a:blip r:embed="rId4"/>
          <a:srcRect/>
          <a:stretch>
            <a:fillRect/>
          </a:stretch>
        </p:blipFill>
        <p:spPr bwMode="auto">
          <a:xfrm>
            <a:off x="2627784" y="3579862"/>
            <a:ext cx="3695700" cy="78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83518"/>
            <a:ext cx="8352928" cy="738664"/>
          </a:xfrm>
          <a:prstGeom prst="rect">
            <a:avLst/>
          </a:prstGeom>
        </p:spPr>
        <p:txBody>
          <a:bodyPr wrap="square">
            <a:spAutoFit/>
          </a:bodyPr>
          <a:lstStyle/>
          <a:p>
            <a:pPr>
              <a:buFont typeface="Wingdings" pitchFamily="2" charset="2"/>
              <a:buChar char="q"/>
            </a:pPr>
            <a:r>
              <a:rPr lang="en-GB" b="1" dirty="0" smtClean="0">
                <a:solidFill>
                  <a:schemeClr val="bg1"/>
                </a:solidFill>
                <a:latin typeface="Times New Roman" pitchFamily="18" charset="0"/>
                <a:cs typeface="Times New Roman" pitchFamily="18" charset="0"/>
              </a:rPr>
              <a:t>the command "</a:t>
            </a:r>
            <a:r>
              <a:rPr lang="en-GB" b="1" dirty="0" err="1" smtClean="0">
                <a:solidFill>
                  <a:srgbClr val="FF0000"/>
                </a:solidFill>
                <a:latin typeface="Times New Roman" pitchFamily="18" charset="0"/>
                <a:cs typeface="Times New Roman" pitchFamily="18" charset="0"/>
              </a:rPr>
              <a:t>ssh</a:t>
            </a:r>
            <a:r>
              <a:rPr lang="en-GB" b="1" dirty="0" smtClean="0">
                <a:solidFill>
                  <a:srgbClr val="FF0000"/>
                </a:solidFill>
                <a:latin typeface="Times New Roman" pitchFamily="18" charset="0"/>
                <a:cs typeface="Times New Roman" pitchFamily="18" charset="0"/>
              </a:rPr>
              <a:t> </a:t>
            </a:r>
            <a:r>
              <a:rPr lang="en-GB" b="1" dirty="0" err="1" smtClean="0">
                <a:solidFill>
                  <a:srgbClr val="FF0000"/>
                </a:solidFill>
                <a:latin typeface="Times New Roman" pitchFamily="18" charset="0"/>
                <a:cs typeface="Times New Roman" pitchFamily="18" charset="0"/>
              </a:rPr>
              <a:t>root@serverb</a:t>
            </a:r>
            <a:r>
              <a:rPr lang="en-GB" b="1" dirty="0" smtClean="0">
                <a:solidFill>
                  <a:schemeClr val="bg1"/>
                </a:solidFill>
                <a:latin typeface="Times New Roman" pitchFamily="18" charset="0"/>
                <a:cs typeface="Times New Roman" pitchFamily="18" charset="0"/>
              </a:rPr>
              <a:t>" is to establish a secure shell (SSH) connection to the remote server "</a:t>
            </a:r>
            <a:r>
              <a:rPr lang="en-GB" b="1" dirty="0" err="1" smtClean="0">
                <a:solidFill>
                  <a:schemeClr val="bg1"/>
                </a:solidFill>
                <a:latin typeface="Times New Roman" pitchFamily="18" charset="0"/>
                <a:cs typeface="Times New Roman" pitchFamily="18" charset="0"/>
              </a:rPr>
              <a:t>serverb</a:t>
            </a:r>
            <a:r>
              <a:rPr lang="en-GB" b="1" dirty="0" smtClean="0">
                <a:solidFill>
                  <a:schemeClr val="bg1"/>
                </a:solidFill>
                <a:latin typeface="Times New Roman" pitchFamily="18" charset="0"/>
                <a:cs typeface="Times New Roman" pitchFamily="18" charset="0"/>
              </a:rPr>
              <a:t>" as the root user, allowing for remote access and management of the server from a Red Hat Linux system. </a:t>
            </a:r>
            <a:endParaRPr lang="en-US" b="1" dirty="0">
              <a:solidFill>
                <a:schemeClr val="bg1"/>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2051720" y="1419622"/>
            <a:ext cx="4876800" cy="409575"/>
          </a:xfrm>
          <a:prstGeom prst="rect">
            <a:avLst/>
          </a:prstGeom>
          <a:noFill/>
          <a:ln w="9525">
            <a:noFill/>
            <a:miter lim="800000"/>
            <a:headEnd/>
            <a:tailEnd/>
          </a:ln>
        </p:spPr>
      </p:pic>
      <p:sp>
        <p:nvSpPr>
          <p:cNvPr id="6" name="Rectangle 5"/>
          <p:cNvSpPr/>
          <p:nvPr/>
        </p:nvSpPr>
        <p:spPr>
          <a:xfrm>
            <a:off x="539552" y="2067694"/>
            <a:ext cx="7920880" cy="1600438"/>
          </a:xfrm>
          <a:prstGeom prst="rect">
            <a:avLst/>
          </a:prstGeom>
        </p:spPr>
        <p:txBody>
          <a:bodyPr wrap="square">
            <a:spAutoFit/>
          </a:bodyPr>
          <a:lstStyle/>
          <a:p>
            <a:pPr>
              <a:buFont typeface="Wingdings" pitchFamily="2" charset="2"/>
              <a:buChar char="q"/>
            </a:pPr>
            <a:r>
              <a:rPr lang="en-GB" b="1" dirty="0" smtClean="0">
                <a:solidFill>
                  <a:schemeClr val="bg1"/>
                </a:solidFill>
                <a:latin typeface="Times New Roman" pitchFamily="18" charset="0"/>
                <a:cs typeface="Times New Roman" pitchFamily="18" charset="0"/>
              </a:rPr>
              <a:t>The command “</a:t>
            </a:r>
            <a:r>
              <a:rPr lang="en-GB" b="1" dirty="0" err="1" smtClean="0">
                <a:solidFill>
                  <a:srgbClr val="FF0000"/>
                </a:solidFill>
                <a:latin typeface="Times New Roman" pitchFamily="18" charset="0"/>
                <a:cs typeface="Times New Roman" pitchFamily="18" charset="0"/>
              </a:rPr>
              <a:t>mkdir</a:t>
            </a:r>
            <a:r>
              <a:rPr lang="en-GB" b="1" dirty="0" smtClean="0">
                <a:solidFill>
                  <a:srgbClr val="FF0000"/>
                </a:solidFill>
                <a:latin typeface="Times New Roman" pitchFamily="18" charset="0"/>
                <a:cs typeface="Times New Roman" pitchFamily="18" charset="0"/>
              </a:rPr>
              <a:t> /jerry</a:t>
            </a:r>
            <a:r>
              <a:rPr lang="en-GB" b="1" dirty="0" smtClean="0">
                <a:solidFill>
                  <a:schemeClr val="bg1"/>
                </a:solidFill>
                <a:latin typeface="Times New Roman" pitchFamily="18" charset="0"/>
                <a:cs typeface="Times New Roman" pitchFamily="18" charset="0"/>
              </a:rPr>
              <a:t>” is to create a directory in a server</a:t>
            </a:r>
          </a:p>
          <a:p>
            <a:pPr>
              <a:buFont typeface="Wingdings" pitchFamily="2" charset="2"/>
              <a:buChar char="q"/>
            </a:pPr>
            <a:endParaRPr lang="en-GB" b="1" dirty="0" smtClean="0">
              <a:solidFill>
                <a:schemeClr val="bg1"/>
              </a:solidFill>
              <a:latin typeface="Times New Roman" pitchFamily="18" charset="0"/>
              <a:cs typeface="Times New Roman" pitchFamily="18" charset="0"/>
            </a:endParaRPr>
          </a:p>
          <a:p>
            <a:pPr>
              <a:buFont typeface="Wingdings" pitchFamily="2" charset="2"/>
              <a:buChar char="q"/>
            </a:pPr>
            <a:r>
              <a:rPr lang="en-GB" b="1" dirty="0" smtClean="0">
                <a:solidFill>
                  <a:schemeClr val="bg1"/>
                </a:solidFill>
                <a:latin typeface="Times New Roman" pitchFamily="18" charset="0"/>
                <a:cs typeface="Times New Roman" pitchFamily="18" charset="0"/>
              </a:rPr>
              <a:t>The command "</a:t>
            </a:r>
            <a:r>
              <a:rPr lang="en-GB" b="1" dirty="0" smtClean="0">
                <a:solidFill>
                  <a:srgbClr val="FF0000"/>
                </a:solidFill>
                <a:latin typeface="Times New Roman" pitchFamily="18" charset="0"/>
                <a:cs typeface="Times New Roman" pitchFamily="18" charset="0"/>
              </a:rPr>
              <a:t>mount 172.25.250.255:/tom/jerry</a:t>
            </a:r>
            <a:r>
              <a:rPr lang="en-GB" b="1" dirty="0" smtClean="0">
                <a:solidFill>
                  <a:schemeClr val="bg1"/>
                </a:solidFill>
                <a:latin typeface="Times New Roman" pitchFamily="18" charset="0"/>
                <a:cs typeface="Times New Roman" pitchFamily="18" charset="0"/>
              </a:rPr>
              <a:t>" is to mount the "/tom/jerry" directory from the NFS server with IP address "172.25.250.255" onto the current system's file system on a Red Hat Linux system. This will allow access to the files and directories within the "/tom/jerry" directory on the remote NFS server from the local system. Once the directory is mounted, it can be accessed like any other directory on the local file system. </a:t>
            </a:r>
            <a:endParaRPr lang="en-US" b="1" dirty="0">
              <a:solidFill>
                <a:schemeClr val="bg1"/>
              </a:solidFill>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3"/>
          <a:srcRect/>
          <a:stretch>
            <a:fillRect/>
          </a:stretch>
        </p:blipFill>
        <p:spPr bwMode="auto">
          <a:xfrm>
            <a:off x="2339752" y="3651870"/>
            <a:ext cx="4219575" cy="390525"/>
          </a:xfrm>
          <a:prstGeom prst="rect">
            <a:avLst/>
          </a:prstGeom>
          <a:noFill/>
          <a:ln w="9525">
            <a:noFill/>
            <a:miter lim="800000"/>
            <a:headEnd/>
            <a:tailEnd/>
          </a:ln>
        </p:spPr>
      </p:pic>
      <p:pic>
        <p:nvPicPr>
          <p:cNvPr id="5124" name="Picture 4"/>
          <p:cNvPicPr>
            <a:picLocks noChangeAspect="1" noChangeArrowheads="1"/>
          </p:cNvPicPr>
          <p:nvPr/>
        </p:nvPicPr>
        <p:blipFill>
          <a:blip r:embed="rId4"/>
          <a:srcRect/>
          <a:stretch>
            <a:fillRect/>
          </a:stretch>
        </p:blipFill>
        <p:spPr bwMode="auto">
          <a:xfrm>
            <a:off x="1619672" y="4227934"/>
            <a:ext cx="5760640" cy="2880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627535"/>
            <a:ext cx="7632848" cy="738664"/>
          </a:xfrm>
          <a:prstGeom prst="rect">
            <a:avLst/>
          </a:prstGeom>
        </p:spPr>
        <p:txBody>
          <a:bodyPr wrap="square">
            <a:spAutoFit/>
          </a:bodyPr>
          <a:lstStyle/>
          <a:p>
            <a:pPr>
              <a:buFont typeface="Wingdings" pitchFamily="2" charset="2"/>
              <a:buChar char="q"/>
            </a:pPr>
            <a:r>
              <a:rPr lang="en-GB" b="1" dirty="0" smtClean="0">
                <a:solidFill>
                  <a:schemeClr val="bg1"/>
                </a:solidFill>
                <a:latin typeface="Times New Roman" pitchFamily="18" charset="0"/>
                <a:cs typeface="Times New Roman" pitchFamily="18" charset="0"/>
              </a:rPr>
              <a:t>The command "</a:t>
            </a:r>
            <a:r>
              <a:rPr lang="en-GB" b="1" dirty="0" err="1" smtClean="0">
                <a:solidFill>
                  <a:srgbClr val="FF0000"/>
                </a:solidFill>
                <a:latin typeface="Times New Roman" pitchFamily="18" charset="0"/>
                <a:cs typeface="Times New Roman" pitchFamily="18" charset="0"/>
              </a:rPr>
              <a:t>ls</a:t>
            </a:r>
            <a:r>
              <a:rPr lang="en-GB" b="1" dirty="0" smtClean="0">
                <a:solidFill>
                  <a:srgbClr val="FF0000"/>
                </a:solidFill>
                <a:latin typeface="Times New Roman" pitchFamily="18" charset="0"/>
                <a:cs typeface="Times New Roman" pitchFamily="18" charset="0"/>
              </a:rPr>
              <a:t> -l /jerry</a:t>
            </a:r>
            <a:r>
              <a:rPr lang="en-GB" b="1" dirty="0" smtClean="0">
                <a:solidFill>
                  <a:schemeClr val="bg1"/>
                </a:solidFill>
                <a:latin typeface="Times New Roman" pitchFamily="18" charset="0"/>
                <a:cs typeface="Times New Roman" pitchFamily="18" charset="0"/>
              </a:rPr>
              <a:t>" is to list all files and directories in the "/jerry" directory in a long format, including detailed information such as file permissions, ownership, size, and modification date. This command can be used to examine the contents of the "/jerry" directory </a:t>
            </a:r>
            <a:endParaRPr lang="en-US" b="1" dirty="0">
              <a:solidFill>
                <a:schemeClr val="bg1"/>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1763688" y="1779662"/>
            <a:ext cx="5184576" cy="271850"/>
          </a:xfrm>
          <a:prstGeom prst="rect">
            <a:avLst/>
          </a:prstGeom>
          <a:noFill/>
          <a:ln w="9525">
            <a:noFill/>
            <a:miter lim="800000"/>
            <a:headEnd/>
            <a:tailEnd/>
          </a:ln>
        </p:spPr>
      </p:pic>
      <p:sp>
        <p:nvSpPr>
          <p:cNvPr id="6" name="Rectangle 5"/>
          <p:cNvSpPr/>
          <p:nvPr/>
        </p:nvSpPr>
        <p:spPr>
          <a:xfrm>
            <a:off x="755576" y="2310140"/>
            <a:ext cx="7488832" cy="307777"/>
          </a:xfrm>
          <a:prstGeom prst="rect">
            <a:avLst/>
          </a:prstGeom>
        </p:spPr>
        <p:txBody>
          <a:bodyPr wrap="square">
            <a:spAutoFit/>
          </a:bodyPr>
          <a:lstStyle/>
          <a:p>
            <a:pPr>
              <a:buFont typeface="Wingdings" pitchFamily="2" charset="2"/>
              <a:buChar char="q"/>
            </a:pPr>
            <a:r>
              <a:rPr lang="en-GB" b="1" dirty="0" smtClean="0">
                <a:solidFill>
                  <a:schemeClr val="bg1"/>
                </a:solidFill>
                <a:latin typeface="Times New Roman" pitchFamily="18" charset="0"/>
                <a:cs typeface="Times New Roman" pitchFamily="18" charset="0"/>
              </a:rPr>
              <a:t>That's it! You have successfully </a:t>
            </a:r>
            <a:r>
              <a:rPr lang="en-GB" b="1" dirty="0" err="1" smtClean="0">
                <a:solidFill>
                  <a:schemeClr val="bg1"/>
                </a:solidFill>
                <a:latin typeface="Times New Roman" pitchFamily="18" charset="0"/>
                <a:cs typeface="Times New Roman" pitchFamily="18" charset="0"/>
              </a:rPr>
              <a:t>transfered</a:t>
            </a:r>
            <a:r>
              <a:rPr lang="en-GB" b="1" dirty="0" smtClean="0">
                <a:solidFill>
                  <a:schemeClr val="bg1"/>
                </a:solidFill>
                <a:latin typeface="Times New Roman" pitchFamily="18" charset="0"/>
                <a:cs typeface="Times New Roman" pitchFamily="18" charset="0"/>
              </a:rPr>
              <a:t> the files from the server A to </a:t>
            </a:r>
            <a:r>
              <a:rPr lang="en-GB" b="1" dirty="0" err="1" smtClean="0">
                <a:solidFill>
                  <a:schemeClr val="bg1"/>
                </a:solidFill>
                <a:latin typeface="Times New Roman" pitchFamily="18" charset="0"/>
                <a:cs typeface="Times New Roman" pitchFamily="18" charset="0"/>
              </a:rPr>
              <a:t>serverB</a:t>
            </a:r>
            <a:r>
              <a:rPr lang="en-GB" b="1" dirty="0" smtClean="0">
                <a:solidFill>
                  <a:schemeClr val="bg1"/>
                </a:solidFill>
                <a:latin typeface="Times New Roman" pitchFamily="18" charset="0"/>
                <a:cs typeface="Times New Roman" pitchFamily="18" charset="0"/>
              </a:rPr>
              <a:t> </a:t>
            </a:r>
            <a:endParaRPr lang="en-US"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TotalTime>
  <Words>746</Words>
  <Application>Microsoft Office PowerPoint</Application>
  <PresentationFormat>On-screen Show (16:9)</PresentationFormat>
  <Paragraphs>49</Paragraphs>
  <Slides>11</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Arial</vt:lpstr>
      <vt:lpstr>Times New Roman</vt:lpstr>
      <vt:lpstr>Libre Baskerville</vt:lpstr>
      <vt:lpstr>Oswald</vt:lpstr>
      <vt:lpstr>Merriweather</vt:lpstr>
      <vt:lpstr>Trebuchet MS</vt:lpstr>
      <vt:lpstr>Calibri</vt:lpstr>
      <vt:lpstr>Roboto</vt:lpstr>
      <vt:lpstr>Wingdings</vt:lpstr>
      <vt:lpstr>Livvic</vt:lpstr>
      <vt:lpstr>Raleway</vt:lpstr>
      <vt:lpstr>Roboto Condensed Light</vt:lpstr>
      <vt:lpstr>Software Development Bussines Plan by Slidesgo</vt:lpstr>
      <vt:lpstr>Slide 1</vt:lpstr>
      <vt:lpstr>Table of Contents</vt:lpstr>
      <vt:lpstr>Network File Sharing</vt:lpstr>
      <vt:lpstr>Implementation Of NFS</vt:lpstr>
      <vt:lpstr>Slide 5</vt:lpstr>
      <vt:lpstr>Slide 6</vt:lpstr>
      <vt:lpstr>Slide 7</vt:lpstr>
      <vt:lpstr>Slide 8</vt:lpstr>
      <vt:lpstr>Slide 9</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Gokul naruto</dc:creator>
  <cp:lastModifiedBy>Welcome</cp:lastModifiedBy>
  <cp:revision>9</cp:revision>
  <dcterms:modified xsi:type="dcterms:W3CDTF">2023-05-16T18:25:34Z</dcterms:modified>
</cp:coreProperties>
</file>