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okulanganeshan123@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Gokulan002/TNSDC-GENERATIVE-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10790" y="120074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36968" y="4693292"/>
            <a:ext cx="3629026"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a:cs typeface="Trebuchet MS"/>
              </a:rPr>
              <a:t>Final</a:t>
            </a:r>
            <a:r>
              <a:rPr sz="3200" b="1" spc="-165" dirty="0">
                <a:solidFill>
                  <a:srgbClr val="2D936B"/>
                </a:solidFill>
                <a:latin typeface="Trebuchet MS"/>
                <a:cs typeface="Trebuchet MS"/>
              </a:rPr>
              <a:t> </a:t>
            </a:r>
            <a:r>
              <a:rPr sz="3200" b="1" spc="-5"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Google Shape;58;p1"/>
          <p:cNvSpPr txBox="1">
            <a:spLocks noGrp="1"/>
          </p:cNvSpPr>
          <p:nvPr>
            <p:ph type="ctrTitle"/>
          </p:nvPr>
        </p:nvSpPr>
        <p:spPr>
          <a:xfrm>
            <a:off x="1971675" y="1877933"/>
            <a:ext cx="7429649" cy="385993"/>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sz="2400" dirty="0" smtClean="0">
                <a:solidFill>
                  <a:schemeClr val="accent3"/>
                </a:solidFill>
              </a:rPr>
              <a:t>NAME:</a:t>
            </a:r>
            <a:r>
              <a:rPr lang="en-US" sz="2400" dirty="0" smtClean="0"/>
              <a:t>GOKULAN.G</a:t>
            </a:r>
            <a:endParaRPr sz="2400" dirty="0"/>
          </a:p>
        </p:txBody>
      </p:sp>
      <p:sp>
        <p:nvSpPr>
          <p:cNvPr id="17" name="Google Shape;62;p1"/>
          <p:cNvSpPr txBox="1">
            <a:spLocks/>
          </p:cNvSpPr>
          <p:nvPr/>
        </p:nvSpPr>
        <p:spPr>
          <a:xfrm>
            <a:off x="5208393" y="2235343"/>
            <a:ext cx="6610500" cy="386100"/>
          </a:xfrm>
          <a:prstGeom prst="rect">
            <a:avLst/>
          </a:prstGeom>
          <a:noFill/>
          <a:ln>
            <a:noFill/>
          </a:ln>
        </p:spPr>
        <p:txBody>
          <a:bodyPr spcFirstLastPara="1" wrap="square" lIns="0" tIns="16500" rIns="0" bIns="0" anchor="t" anchorCtr="0">
            <a:spAutoFit/>
          </a:bodyPr>
          <a:lstStyle>
            <a:lvl1pPr>
              <a:defRPr sz="3200" b="0" i="0">
                <a:solidFill>
                  <a:schemeClr val="tx1"/>
                </a:solidFill>
                <a:latin typeface="Trebuchet MS"/>
                <a:ea typeface="+mj-ea"/>
                <a:cs typeface="Trebuchet MS"/>
              </a:defRPr>
            </a:lvl1pPr>
          </a:lstStyle>
          <a:p>
            <a:pPr algn="l" rtl="0"/>
            <a:r>
              <a:rPr lang="en-US" sz="2400" kern="0" dirty="0" smtClean="0">
                <a:solidFill>
                  <a:schemeClr val="accent3"/>
                </a:solidFill>
              </a:rPr>
              <a:t>REGNO.NO:</a:t>
            </a:r>
            <a:r>
              <a:rPr lang="en-US" sz="2400" kern="0" dirty="0" smtClean="0"/>
              <a:t>au813821205301</a:t>
            </a:r>
            <a:endParaRPr lang="en-US" sz="2400" kern="0" dirty="0"/>
          </a:p>
        </p:txBody>
      </p:sp>
      <p:sp>
        <p:nvSpPr>
          <p:cNvPr id="18" name="Google Shape;62;p1"/>
          <p:cNvSpPr txBox="1">
            <a:spLocks/>
          </p:cNvSpPr>
          <p:nvPr/>
        </p:nvSpPr>
        <p:spPr>
          <a:xfrm>
            <a:off x="5208393" y="2639019"/>
            <a:ext cx="6431552" cy="386100"/>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accent3"/>
                </a:solidFill>
              </a:rPr>
              <a:t>DEPARTMENT:</a:t>
            </a:r>
            <a:r>
              <a:rPr lang="en-US" sz="2400" dirty="0" smtClean="0"/>
              <a:t>INFORMATION TECHNOLOGY</a:t>
            </a:r>
            <a:endParaRPr lang="en-US" sz="2400" dirty="0"/>
          </a:p>
        </p:txBody>
      </p:sp>
      <p:sp>
        <p:nvSpPr>
          <p:cNvPr id="19" name="Google Shape;62;p1"/>
          <p:cNvSpPr txBox="1">
            <a:spLocks/>
          </p:cNvSpPr>
          <p:nvPr/>
        </p:nvSpPr>
        <p:spPr>
          <a:xfrm>
            <a:off x="5197086" y="3042695"/>
            <a:ext cx="6610500" cy="755325"/>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a:solidFill>
                  <a:schemeClr val="accent3"/>
                </a:solidFill>
              </a:rPr>
              <a:t>COLLEGE </a:t>
            </a:r>
            <a:r>
              <a:rPr lang="en-US" sz="2400" dirty="0" smtClean="0">
                <a:solidFill>
                  <a:schemeClr val="accent3"/>
                </a:solidFill>
              </a:rPr>
              <a:t>NAME:</a:t>
            </a:r>
            <a:r>
              <a:rPr lang="en-US" sz="2400" dirty="0" smtClean="0"/>
              <a:t>SARANATHAN COLLEGE OF ENGINEERING</a:t>
            </a:r>
            <a:endParaRPr lang="en-US" sz="2400" dirty="0"/>
          </a:p>
        </p:txBody>
      </p:sp>
      <p:sp>
        <p:nvSpPr>
          <p:cNvPr id="20" name="Google Shape;62;p1"/>
          <p:cNvSpPr txBox="1">
            <a:spLocks/>
          </p:cNvSpPr>
          <p:nvPr/>
        </p:nvSpPr>
        <p:spPr>
          <a:xfrm>
            <a:off x="5208393" y="3702717"/>
            <a:ext cx="7606568" cy="385993"/>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accent3"/>
                </a:solidFill>
              </a:rPr>
              <a:t>N.M ID: </a:t>
            </a:r>
            <a:r>
              <a:rPr lang="en-US" sz="2400" dirty="0" smtClean="0">
                <a:solidFill>
                  <a:schemeClr val="bg2">
                    <a:lumMod val="75000"/>
                  </a:schemeClr>
                </a:solidFill>
                <a:hlinkClick r:id="rId3"/>
              </a:rPr>
              <a:t>gokulanganeshan123@gmail.com</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descr="https://lh7-us.googleusercontent.com/zvq0MmI_NnlZefkLU9WKSZdhOrzMvZhn0U5i84Vq4n333BVVvtwd8CcZK2Rgfr-BP7flnqjihwpJUAehLgOMqO_s07WUax1z6zQCedFLoXPV_BmLnmziJZpLngEF4Xh9760NilUzn7xqxw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721" y="2209800"/>
            <a:ext cx="5200650" cy="22955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5332" y="5029200"/>
            <a:ext cx="7474268" cy="369332"/>
          </a:xfrm>
          <a:prstGeom prst="rect">
            <a:avLst/>
          </a:prstGeom>
          <a:noFill/>
        </p:spPr>
        <p:txBody>
          <a:bodyPr wrap="square" rtlCol="0">
            <a:spAutoFit/>
          </a:bodyPr>
          <a:lstStyle/>
          <a:p>
            <a:r>
              <a:rPr lang="en-IN" dirty="0">
                <a:hlinkClick r:id="rId4"/>
              </a:rPr>
              <a:t>https://github.com/Gokulan002/TNSDC-GENERATIVE-AI</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24515" y="1924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93195" y="1076325"/>
            <a:ext cx="6800534" cy="1247777"/>
          </a:xfrm>
          <a:prstGeom prst="rect">
            <a:avLst/>
          </a:prstGeom>
        </p:spPr>
        <p:txBody>
          <a:bodyPr vert="horz" wrap="square" lIns="0" tIns="16510" rIns="0" bIns="0" rtlCol="0">
            <a:spAutoFit/>
          </a:bodyPr>
          <a:lstStyle/>
          <a:p>
            <a:pPr marL="12700">
              <a:lnSpc>
                <a:spcPct val="100000"/>
              </a:lnSpc>
              <a:spcBef>
                <a:spcPts val="130"/>
              </a:spcBef>
            </a:pPr>
            <a:r>
              <a:rPr lang="en-US" sz="4000" dirty="0"/>
              <a:t>FACIAL IMAGE GENERATION WITH STYLE GAN</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smtClean="0"/>
              <a:t>A</a:t>
            </a:r>
            <a:r>
              <a:rPr sz="4400" spc="-5" dirty="0" smtClean="0"/>
              <a:t>G</a:t>
            </a:r>
            <a:r>
              <a:rPr sz="4400" spc="-35" dirty="0" smtClean="0"/>
              <a:t>E</a:t>
            </a:r>
            <a:r>
              <a:rPr sz="4400" spc="15" dirty="0" smtClean="0"/>
              <a:t>N</a:t>
            </a:r>
            <a:r>
              <a:rPr sz="4400" dirty="0" smtClean="0"/>
              <a:t>D</a:t>
            </a:r>
            <a:r>
              <a:rPr lang="en-US" sz="4400" dirty="0" smtClean="0"/>
              <a:t>A</a:t>
            </a:r>
            <a:endParaRPr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flipH="1">
            <a:off x="2923063" y="1704276"/>
            <a:ext cx="4662966" cy="461665"/>
          </a:xfrm>
          <a:prstGeom prst="rect">
            <a:avLst/>
          </a:prstGeom>
          <a:noFill/>
        </p:spPr>
        <p:txBody>
          <a:bodyPr wrap="square" rtlCol="0">
            <a:spAutoFit/>
          </a:bodyPr>
          <a:lstStyle/>
          <a:p>
            <a:r>
              <a:rPr lang="en-US" sz="2400" dirty="0" smtClean="0">
                <a:latin typeface="Trebuchet MS" panose="020B0603020202020204" pitchFamily="34" charset="0"/>
              </a:rPr>
              <a:t>PROBLEM STATEMENT</a:t>
            </a:r>
            <a:endParaRPr lang="en-IN" sz="2400" dirty="0">
              <a:latin typeface="Trebuchet MS" panose="020B0603020202020204" pitchFamily="34" charset="0"/>
            </a:endParaRPr>
          </a:p>
        </p:txBody>
      </p:sp>
      <p:sp>
        <p:nvSpPr>
          <p:cNvPr id="25" name="TextBox 24"/>
          <p:cNvSpPr txBox="1"/>
          <p:nvPr/>
        </p:nvSpPr>
        <p:spPr>
          <a:xfrm flipH="1">
            <a:off x="2873126" y="3030535"/>
            <a:ext cx="6579447" cy="461665"/>
          </a:xfrm>
          <a:prstGeom prst="rect">
            <a:avLst/>
          </a:prstGeom>
          <a:noFill/>
        </p:spPr>
        <p:txBody>
          <a:bodyPr wrap="square" rtlCol="0">
            <a:spAutoFit/>
          </a:bodyPr>
          <a:lstStyle/>
          <a:p>
            <a:r>
              <a:rPr lang="en-US" sz="2400" dirty="0" smtClean="0">
                <a:latin typeface="Trebuchet MS" panose="020B0603020202020204" pitchFamily="34" charset="0"/>
              </a:rPr>
              <a:t>OUR SOLUTION AND ITS VALUE PROPOSITION</a:t>
            </a:r>
            <a:endParaRPr lang="en-IN" sz="2400" dirty="0">
              <a:latin typeface="Trebuchet MS" panose="020B0603020202020204" pitchFamily="34" charset="0"/>
            </a:endParaRPr>
          </a:p>
        </p:txBody>
      </p:sp>
      <p:sp>
        <p:nvSpPr>
          <p:cNvPr id="29" name="TextBox 28"/>
          <p:cNvSpPr txBox="1"/>
          <p:nvPr/>
        </p:nvSpPr>
        <p:spPr>
          <a:xfrm flipH="1">
            <a:off x="2925284" y="2129248"/>
            <a:ext cx="4662966" cy="461665"/>
          </a:xfrm>
          <a:prstGeom prst="rect">
            <a:avLst/>
          </a:prstGeom>
          <a:noFill/>
        </p:spPr>
        <p:txBody>
          <a:bodyPr wrap="square" rtlCol="0">
            <a:spAutoFit/>
          </a:bodyPr>
          <a:lstStyle/>
          <a:p>
            <a:r>
              <a:rPr lang="en-US" sz="2400" dirty="0" smtClean="0">
                <a:latin typeface="Trebuchet MS" panose="020B0603020202020204" pitchFamily="34" charset="0"/>
              </a:rPr>
              <a:t>PROJECT OVERVIEW</a:t>
            </a:r>
            <a:endParaRPr lang="en-IN" sz="2400" dirty="0">
              <a:latin typeface="Trebuchet MS" panose="020B0603020202020204" pitchFamily="34" charset="0"/>
            </a:endParaRPr>
          </a:p>
        </p:txBody>
      </p:sp>
      <p:sp>
        <p:nvSpPr>
          <p:cNvPr id="30" name="TextBox 29"/>
          <p:cNvSpPr txBox="1"/>
          <p:nvPr/>
        </p:nvSpPr>
        <p:spPr>
          <a:xfrm flipH="1">
            <a:off x="2876040" y="3525616"/>
            <a:ext cx="5709160" cy="461665"/>
          </a:xfrm>
          <a:prstGeom prst="rect">
            <a:avLst/>
          </a:prstGeom>
          <a:noFill/>
        </p:spPr>
        <p:txBody>
          <a:bodyPr wrap="square" rtlCol="0">
            <a:spAutoFit/>
          </a:bodyPr>
          <a:lstStyle/>
          <a:p>
            <a:r>
              <a:rPr lang="en-US" sz="2400" spc="15" dirty="0" smtClean="0">
                <a:latin typeface="Trebuchet MS" panose="020B0603020202020204" pitchFamily="34" charset="0"/>
              </a:rPr>
              <a:t>STANDOUT FEATURES INOUR SOLUTION</a:t>
            </a:r>
            <a:endParaRPr lang="en-IN" sz="2400" dirty="0">
              <a:latin typeface="Trebuchet MS" panose="020B0603020202020204" pitchFamily="34" charset="0"/>
            </a:endParaRPr>
          </a:p>
        </p:txBody>
      </p:sp>
      <p:sp>
        <p:nvSpPr>
          <p:cNvPr id="31" name="Rectangle 30"/>
          <p:cNvSpPr/>
          <p:nvPr/>
        </p:nvSpPr>
        <p:spPr>
          <a:xfrm>
            <a:off x="2807853" y="2579891"/>
            <a:ext cx="3763723" cy="461665"/>
          </a:xfrm>
          <a:prstGeom prst="rect">
            <a:avLst/>
          </a:prstGeom>
        </p:spPr>
        <p:txBody>
          <a:bodyPr wrap="none">
            <a:spAutoFit/>
          </a:bodyPr>
          <a:lstStyle/>
          <a:p>
            <a:r>
              <a:rPr lang="en-US" dirty="0" smtClean="0">
                <a:latin typeface="Trebuchet MS" panose="020B0603020202020204" pitchFamily="34" charset="0"/>
              </a:rPr>
              <a:t> </a:t>
            </a:r>
            <a:r>
              <a:rPr lang="en-US" sz="2400" spc="10" dirty="0" smtClean="0">
                <a:latin typeface="Trebuchet MS" panose="020B0603020202020204" pitchFamily="34" charset="0"/>
              </a:rPr>
              <a:t>WHO ARE THE END USERS</a:t>
            </a:r>
            <a:endParaRPr lang="en-IN" dirty="0"/>
          </a:p>
        </p:txBody>
      </p:sp>
      <p:sp>
        <p:nvSpPr>
          <p:cNvPr id="32" name="TextBox 31"/>
          <p:cNvSpPr txBox="1"/>
          <p:nvPr/>
        </p:nvSpPr>
        <p:spPr>
          <a:xfrm flipH="1">
            <a:off x="2924767" y="4018034"/>
            <a:ext cx="4662966" cy="461665"/>
          </a:xfrm>
          <a:prstGeom prst="rect">
            <a:avLst/>
          </a:prstGeom>
          <a:noFill/>
        </p:spPr>
        <p:txBody>
          <a:bodyPr wrap="square" rtlCol="0">
            <a:spAutoFit/>
          </a:bodyPr>
          <a:lstStyle/>
          <a:p>
            <a:r>
              <a:rPr lang="en-US" sz="2400" dirty="0" smtClean="0">
                <a:latin typeface="Trebuchet MS" panose="020B0603020202020204" pitchFamily="34" charset="0"/>
              </a:rPr>
              <a:t>MODELING</a:t>
            </a:r>
            <a:endParaRPr lang="en-IN" sz="2400" dirty="0">
              <a:latin typeface="Trebuchet MS" panose="020B0603020202020204" pitchFamily="34" charset="0"/>
            </a:endParaRPr>
          </a:p>
        </p:txBody>
      </p:sp>
      <p:sp>
        <p:nvSpPr>
          <p:cNvPr id="33" name="TextBox 32"/>
          <p:cNvSpPr txBox="1"/>
          <p:nvPr/>
        </p:nvSpPr>
        <p:spPr>
          <a:xfrm flipH="1">
            <a:off x="2911966" y="4504521"/>
            <a:ext cx="4662966" cy="461665"/>
          </a:xfrm>
          <a:prstGeom prst="rect">
            <a:avLst/>
          </a:prstGeom>
          <a:noFill/>
        </p:spPr>
        <p:txBody>
          <a:bodyPr wrap="square" rtlCol="0">
            <a:spAutoFit/>
          </a:bodyPr>
          <a:lstStyle/>
          <a:p>
            <a:r>
              <a:rPr lang="en-US" sz="2400" dirty="0" smtClean="0">
                <a:latin typeface="Trebuchet MS" panose="020B0603020202020204" pitchFamily="34" charset="0"/>
              </a:rPr>
              <a:t>RESULTS</a:t>
            </a:r>
            <a:endParaRPr lang="en-IN" sz="2400" dirty="0">
              <a:latin typeface="Trebuchet MS" panose="020B0603020202020204" pitchFamily="34" charset="0"/>
            </a:endParaRPr>
          </a:p>
        </p:txBody>
      </p:sp>
      <p:sp>
        <p:nvSpPr>
          <p:cNvPr id="37" name="Right Arrow 36"/>
          <p:cNvSpPr/>
          <p:nvPr/>
        </p:nvSpPr>
        <p:spPr>
          <a:xfrm>
            <a:off x="2368200" y="1838038"/>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2368200" y="221731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ight Arrow 41"/>
          <p:cNvSpPr/>
          <p:nvPr/>
        </p:nvSpPr>
        <p:spPr>
          <a:xfrm>
            <a:off x="2368200" y="271214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ight Arrow 42"/>
          <p:cNvSpPr/>
          <p:nvPr/>
        </p:nvSpPr>
        <p:spPr>
          <a:xfrm>
            <a:off x="2368200" y="3164297"/>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ight Arrow 43"/>
          <p:cNvSpPr/>
          <p:nvPr/>
        </p:nvSpPr>
        <p:spPr>
          <a:xfrm>
            <a:off x="2368199" y="3640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ight Arrow 44"/>
          <p:cNvSpPr/>
          <p:nvPr/>
        </p:nvSpPr>
        <p:spPr>
          <a:xfrm>
            <a:off x="2368199" y="413489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ight Arrow 45"/>
          <p:cNvSpPr/>
          <p:nvPr/>
        </p:nvSpPr>
        <p:spPr>
          <a:xfrm>
            <a:off x="2369041" y="4568661"/>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4038600"/>
            <a:ext cx="24574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618" y="8232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524834" y="1726867"/>
            <a:ext cx="8991600" cy="3416320"/>
          </a:xfrm>
          <a:prstGeom prst="rect">
            <a:avLst/>
          </a:prstGeom>
          <a:noFill/>
        </p:spPr>
        <p:txBody>
          <a:bodyPr wrap="square" rtlCol="0">
            <a:spAutoFit/>
          </a:bodyPr>
          <a:lstStyle/>
          <a:p>
            <a:endParaRPr lang="en-US" sz="2400" b="1" dirty="0" smtClean="0">
              <a:latin typeface="Trebuchet MS" panose="020B0603020202020204" pitchFamily="34" charset="0"/>
            </a:endParaRPr>
          </a:p>
          <a:p>
            <a:r>
              <a:rPr lang="en-US" sz="2400" dirty="0" smtClean="0">
                <a:effectLst/>
                <a:latin typeface="Trebuchet MS" panose="020B0603020202020204" pitchFamily="34" charset="0"/>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lang="en-US" sz="2400" dirty="0" smtClean="0">
              <a:latin typeface="Trebuchet MS" panose="020B0603020202020204" pitchFamily="34" charset="0"/>
            </a:endParaRPr>
          </a:p>
          <a:p>
            <a:endParaRPr lang="en-IN" sz="2400" dirty="0">
              <a:latin typeface="Trebuchet MS" panose="020B0603020202020204" pitchFamily="34" charset="0"/>
            </a:endParaRPr>
          </a:p>
        </p:txBody>
      </p:sp>
      <p:sp>
        <p:nvSpPr>
          <p:cNvPr id="13" name="Right Arrow 12"/>
          <p:cNvSpPr/>
          <p:nvPr/>
        </p:nvSpPr>
        <p:spPr>
          <a:xfrm>
            <a:off x="1066800" y="220980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505200"/>
            <a:ext cx="2971800" cy="315990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2634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019300"/>
            <a:ext cx="9471025" cy="4216539"/>
          </a:xfrm>
          <a:prstGeom prst="rect">
            <a:avLst/>
          </a:prstGeom>
          <a:noFill/>
        </p:spPr>
        <p:txBody>
          <a:bodyPr wrap="square" rtlCol="0">
            <a:spAutoFit/>
          </a:bodyPr>
          <a:lstStyle/>
          <a:p>
            <a:r>
              <a:rPr lang="en-US" sz="2400" b="1" dirty="0" smtClean="0">
                <a:effectLst/>
                <a:latin typeface="Trebuchet MS" panose="020B0603020202020204" pitchFamily="34" charset="0"/>
              </a:rPr>
              <a:t>Methodology</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p>
          <a:p>
            <a:endParaRPr lang="en-US" sz="2000" dirty="0">
              <a:latin typeface="Trebuchet MS" panose="020B0603020202020204" pitchFamily="34" charset="0"/>
            </a:endParaRPr>
          </a:p>
          <a:p>
            <a:r>
              <a:rPr lang="en-US" sz="2400" b="1" dirty="0" smtClean="0">
                <a:effectLst/>
                <a:latin typeface="Trebuchet MS" panose="020B0603020202020204" pitchFamily="34" charset="0"/>
              </a:rPr>
              <a:t>Approach</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2" name="Right Arrow 11"/>
          <p:cNvSpPr/>
          <p:nvPr/>
        </p:nvSpPr>
        <p:spPr>
          <a:xfrm>
            <a:off x="318135" y="2168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318134" y="4127569"/>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3187699" y="1857375"/>
            <a:ext cx="10820018" cy="2031325"/>
          </a:xfrm>
          <a:prstGeom prst="rect">
            <a:avLst/>
          </a:prstGeom>
          <a:noFill/>
        </p:spPr>
        <p:txBody>
          <a:bodyPr wrap="square" rtlCol="0">
            <a:spAutoFit/>
          </a:bodyPr>
          <a:lstStyle/>
          <a:p>
            <a:r>
              <a:rPr lang="en-IN" b="1" dirty="0" smtClean="0">
                <a:effectLst/>
                <a:latin typeface="Trebuchet MS" panose="020B0603020202020204" pitchFamily="34" charset="0"/>
              </a:rPr>
              <a:t>Professional Artists</a:t>
            </a:r>
            <a:endParaRPr lang="en-IN" b="1" dirty="0" smtClean="0">
              <a:latin typeface="Trebuchet MS" panose="020B0603020202020204" pitchFamily="34" charset="0"/>
            </a:endParaRPr>
          </a:p>
          <a:p>
            <a:r>
              <a:rPr lang="en-US" b="1" dirty="0" smtClean="0">
                <a:latin typeface="Trebuchet MS" panose="020B0603020202020204" pitchFamily="34" charset="0"/>
              </a:rPr>
              <a:t>Game Developers</a:t>
            </a:r>
          </a:p>
          <a:p>
            <a:r>
              <a:rPr lang="en-IN" b="1" dirty="0" smtClean="0">
                <a:effectLst/>
                <a:latin typeface="Trebuchet MS" panose="020B0603020202020204" pitchFamily="34" charset="0"/>
              </a:rPr>
              <a:t>Graphic Designers</a:t>
            </a:r>
            <a:endParaRPr lang="en-IN" b="1" dirty="0" smtClean="0">
              <a:latin typeface="Trebuchet MS" panose="020B0603020202020204" pitchFamily="34" charset="0"/>
            </a:endParaRPr>
          </a:p>
          <a:p>
            <a:r>
              <a:rPr lang="en-IN" b="1" dirty="0" smtClean="0">
                <a:effectLst/>
                <a:latin typeface="Trebuchet MS" panose="020B0603020202020204" pitchFamily="34" charset="0"/>
              </a:rPr>
              <a:t>Researchers</a:t>
            </a:r>
            <a:endParaRPr lang="en-IN" b="1" dirty="0" smtClean="0">
              <a:latin typeface="Trebuchet MS" panose="020B0603020202020204" pitchFamily="34" charset="0"/>
            </a:endParaRPr>
          </a:p>
          <a:p>
            <a:r>
              <a:rPr lang="en-US" b="1" dirty="0" smtClean="0">
                <a:latin typeface="Trebuchet MS" panose="020B0603020202020204" pitchFamily="34" charset="0"/>
              </a:rPr>
              <a:t>Content Creators</a:t>
            </a:r>
            <a:endParaRPr lang="en-IN" b="1" dirty="0" smtClean="0">
              <a:latin typeface="Trebuchet MS" panose="020B0603020202020204" pitchFamily="34" charset="0"/>
            </a:endParaRPr>
          </a:p>
          <a:p>
            <a:r>
              <a:rPr lang="en-IN" b="1" dirty="0" smtClean="0">
                <a:effectLst/>
                <a:latin typeface="Trebuchet MS" panose="020B0603020202020204" pitchFamily="34" charset="0"/>
              </a:rPr>
              <a:t>Hobbyists</a:t>
            </a:r>
            <a:endParaRPr lang="en-IN" b="1" dirty="0" smtClean="0">
              <a:latin typeface="Trebuchet MS" panose="020B0603020202020204" pitchFamily="34" charset="0"/>
            </a:endParaRPr>
          </a:p>
          <a:p>
            <a:endParaRPr lang="en-IN" dirty="0">
              <a:latin typeface="Trebuchet MS" panose="020B0603020202020204" pitchFamily="34" charset="0"/>
            </a:endParaRPr>
          </a:p>
        </p:txBody>
      </p:sp>
      <p:sp>
        <p:nvSpPr>
          <p:cNvPr id="11" name="Right Arrow 10"/>
          <p:cNvSpPr/>
          <p:nvPr/>
        </p:nvSpPr>
        <p:spPr>
          <a:xfrm>
            <a:off x="2795586" y="341300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2795586" y="3113534"/>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2795586" y="2814067"/>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ight Arrow 13"/>
          <p:cNvSpPr/>
          <p:nvPr/>
        </p:nvSpPr>
        <p:spPr>
          <a:xfrm>
            <a:off x="2795586" y="251811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ight Arrow 14"/>
          <p:cNvSpPr/>
          <p:nvPr/>
        </p:nvSpPr>
        <p:spPr>
          <a:xfrm>
            <a:off x="2795585" y="226223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786060" y="200994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454" y="1094636"/>
            <a:ext cx="1981200" cy="2286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44125" y="3838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4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019414" y="1472064"/>
            <a:ext cx="9142982" cy="2492990"/>
          </a:xfrm>
          <a:prstGeom prst="rect">
            <a:avLst/>
          </a:prstGeom>
          <a:noFill/>
        </p:spPr>
        <p:txBody>
          <a:bodyPr wrap="square" rtlCol="0">
            <a:spAutoFit/>
          </a:bodyPr>
          <a:lstStyle/>
          <a:p>
            <a:r>
              <a:rPr lang="en-US" sz="2400" dirty="0">
                <a:latin typeface="Trebuchet MS" panose="020B0603020202020204" pitchFamily="34" charset="0"/>
              </a:rPr>
              <a:t>Solution and Value Proposition</a:t>
            </a:r>
            <a:r>
              <a:rPr lang="en-US" sz="2400" dirty="0" smtClean="0">
                <a:latin typeface="Trebuchet MS" panose="020B0603020202020204" pitchFamily="34" charset="0"/>
              </a:rPr>
              <a:t>:</a:t>
            </a:r>
          </a:p>
          <a:p>
            <a:endParaRPr lang="en-US" sz="2400" dirty="0">
              <a:latin typeface="Trebuchet MS" panose="020B0603020202020204" pitchFamily="34" charset="0"/>
            </a:endParaRPr>
          </a:p>
          <a:p>
            <a:r>
              <a:rPr lang="en-US" dirty="0">
                <a:latin typeface="Trebuchet MS" panose="020B0603020202020204" pitchFamily="34" charset="0"/>
              </a:rPr>
              <a:t>Our proposed solution leverages advancements in deep learning, particularly Style Generative Adversarial Networks (</a:t>
            </a:r>
            <a:r>
              <a:rPr lang="en-US" dirty="0" smtClean="0">
                <a:latin typeface="Trebuchet MS" panose="020B0603020202020204" pitchFamily="34" charset="0"/>
              </a:rPr>
              <a:t>Style GAN</a:t>
            </a:r>
            <a:r>
              <a:rPr lang="en-US" dirty="0">
                <a:latin typeface="Trebuchet MS" panose="020B0603020202020204" pitchFamily="34" charset="0"/>
              </a:rPr>
              <a:t>), to tackle the challenges associated with facial image generation. We present a comprehensive approach that integrates innovative techniques to enhance realism, diversity, controllability, data efficiency, and ethical representation in generated facial images</a:t>
            </a:r>
            <a:r>
              <a:rPr lang="en-US" dirty="0"/>
              <a:t>.</a:t>
            </a:r>
          </a:p>
          <a:p>
            <a:endParaRPr lang="en-IN" dirty="0"/>
          </a:p>
        </p:txBody>
      </p:sp>
      <p:sp>
        <p:nvSpPr>
          <p:cNvPr id="11" name="Rectangle 10"/>
          <p:cNvSpPr/>
          <p:nvPr/>
        </p:nvSpPr>
        <p:spPr>
          <a:xfrm>
            <a:off x="3246120" y="5114799"/>
            <a:ext cx="5323893" cy="369332"/>
          </a:xfrm>
          <a:prstGeom prst="rect">
            <a:avLst/>
          </a:prstGeom>
        </p:spPr>
        <p:txBody>
          <a:bodyPr wrap="none">
            <a:spAutoFit/>
          </a:bodyPr>
          <a:lstStyle/>
          <a:p>
            <a:r>
              <a:rPr lang="en-US" b="1" dirty="0" smtClean="0">
                <a:latin typeface="Trebuchet MS" panose="020B0603020202020204" pitchFamily="34" charset="0"/>
              </a:rPr>
              <a:t>Ethical Representation and Bias Representation</a:t>
            </a:r>
            <a:endParaRPr lang="en-IN" dirty="0">
              <a:latin typeface="Trebuchet MS" panose="020B0603020202020204" pitchFamily="34" charset="0"/>
            </a:endParaRPr>
          </a:p>
        </p:txBody>
      </p:sp>
      <p:sp>
        <p:nvSpPr>
          <p:cNvPr id="12" name="Rectangle 11"/>
          <p:cNvSpPr/>
          <p:nvPr/>
        </p:nvSpPr>
        <p:spPr>
          <a:xfrm>
            <a:off x="3246120" y="4733364"/>
            <a:ext cx="5200334" cy="369332"/>
          </a:xfrm>
          <a:prstGeom prst="rect">
            <a:avLst/>
          </a:prstGeom>
        </p:spPr>
        <p:txBody>
          <a:bodyPr wrap="none">
            <a:spAutoFit/>
          </a:bodyPr>
          <a:lstStyle/>
          <a:p>
            <a:r>
              <a:rPr lang="en-US" b="1" dirty="0" smtClean="0">
                <a:latin typeface="Trebuchet MS" panose="020B0603020202020204" pitchFamily="34" charset="0"/>
              </a:rPr>
              <a:t>Data Efficiency and Generalization </a:t>
            </a:r>
            <a:r>
              <a:rPr lang="en-US" b="1" dirty="0">
                <a:latin typeface="Trebuchet MS" panose="020B0603020202020204" pitchFamily="34" charset="0"/>
              </a:rPr>
              <a:t>T</a:t>
            </a:r>
            <a:r>
              <a:rPr lang="en-US" b="1" dirty="0" smtClean="0">
                <a:latin typeface="Trebuchet MS" panose="020B0603020202020204" pitchFamily="34" charset="0"/>
              </a:rPr>
              <a:t>echniques</a:t>
            </a:r>
            <a:endParaRPr lang="en-IN" dirty="0">
              <a:latin typeface="Trebuchet MS" panose="020B0603020202020204" pitchFamily="34" charset="0"/>
            </a:endParaRPr>
          </a:p>
        </p:txBody>
      </p:sp>
      <p:sp>
        <p:nvSpPr>
          <p:cNvPr id="13" name="Rectangle 12"/>
          <p:cNvSpPr/>
          <p:nvPr/>
        </p:nvSpPr>
        <p:spPr>
          <a:xfrm>
            <a:off x="3276600" y="4351929"/>
            <a:ext cx="3805016" cy="369332"/>
          </a:xfrm>
          <a:prstGeom prst="rect">
            <a:avLst/>
          </a:prstGeom>
        </p:spPr>
        <p:txBody>
          <a:bodyPr wrap="none">
            <a:spAutoFit/>
          </a:bodyPr>
          <a:lstStyle/>
          <a:p>
            <a:r>
              <a:rPr lang="en-IN" b="1" dirty="0">
                <a:latin typeface="Trebuchet MS" panose="020B0603020202020204" pitchFamily="34" charset="0"/>
              </a:rPr>
              <a:t>Fine-Grained Control </a:t>
            </a:r>
            <a:r>
              <a:rPr lang="en-IN" b="1" dirty="0" smtClean="0">
                <a:latin typeface="Trebuchet MS" panose="020B0603020202020204" pitchFamily="34" charset="0"/>
              </a:rPr>
              <a:t>Mechanisms</a:t>
            </a:r>
            <a:endParaRPr lang="en-IN" dirty="0">
              <a:latin typeface="Trebuchet MS" panose="020B0603020202020204" pitchFamily="34" charset="0"/>
            </a:endParaRPr>
          </a:p>
        </p:txBody>
      </p:sp>
      <p:sp>
        <p:nvSpPr>
          <p:cNvPr id="14" name="Rectangle 13"/>
          <p:cNvSpPr/>
          <p:nvPr/>
        </p:nvSpPr>
        <p:spPr>
          <a:xfrm>
            <a:off x="3276600" y="3970494"/>
            <a:ext cx="4166525" cy="369332"/>
          </a:xfrm>
          <a:prstGeom prst="rect">
            <a:avLst/>
          </a:prstGeom>
        </p:spPr>
        <p:txBody>
          <a:bodyPr wrap="none">
            <a:spAutoFit/>
          </a:bodyPr>
          <a:lstStyle/>
          <a:p>
            <a:r>
              <a:rPr lang="en-US" b="1" dirty="0" smtClean="0">
                <a:latin typeface="Trebuchet MS" panose="020B0603020202020204" pitchFamily="34" charset="0"/>
              </a:rPr>
              <a:t>Realism and Diversity </a:t>
            </a:r>
            <a:r>
              <a:rPr lang="en-US" b="1" dirty="0" err="1" smtClean="0">
                <a:latin typeface="Trebuchet MS" panose="020B0603020202020204" pitchFamily="34" charset="0"/>
              </a:rPr>
              <a:t>Enchancement</a:t>
            </a:r>
            <a:endParaRPr lang="en-IN" dirty="0">
              <a:latin typeface="Trebuchet MS" panose="020B0603020202020204" pitchFamily="34" charset="0"/>
            </a:endParaRPr>
          </a:p>
        </p:txBody>
      </p:sp>
      <p:sp>
        <p:nvSpPr>
          <p:cNvPr id="15" name="Right Arrow 14"/>
          <p:cNvSpPr/>
          <p:nvPr/>
        </p:nvSpPr>
        <p:spPr>
          <a:xfrm>
            <a:off x="2947985" y="524049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952746" y="488126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ight Arrow 16"/>
          <p:cNvSpPr/>
          <p:nvPr/>
        </p:nvSpPr>
        <p:spPr>
          <a:xfrm>
            <a:off x="2947985" y="4505232"/>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52747" y="408570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4688" y="4364066"/>
            <a:ext cx="1990725" cy="2533648"/>
          </a:xfrm>
          <a:prstGeom prst="rect">
            <a:avLst/>
          </a:prstGeom>
        </p:spPr>
      </p:pic>
      <p:sp>
        <p:nvSpPr>
          <p:cNvPr id="7" name="object 7"/>
          <p:cNvSpPr txBox="1">
            <a:spLocks noGrp="1"/>
          </p:cNvSpPr>
          <p:nvPr>
            <p:ph type="title"/>
          </p:nvPr>
        </p:nvSpPr>
        <p:spPr>
          <a:xfrm>
            <a:off x="739775" y="654938"/>
            <a:ext cx="7543165" cy="1370888"/>
          </a:xfrm>
          <a:prstGeom prst="rect">
            <a:avLst/>
          </a:prstGeom>
        </p:spPr>
        <p:txBody>
          <a:bodyPr vert="horz" wrap="square" lIns="0" tIns="16510" rIns="0" bIns="0" rtlCol="0">
            <a:spAutoFit/>
          </a:bodyPr>
          <a:lstStyle/>
          <a:p>
            <a:pPr marL="12700">
              <a:lnSpc>
                <a:spcPct val="100000"/>
              </a:lnSpc>
              <a:spcBef>
                <a:spcPts val="130"/>
              </a:spcBef>
            </a:pPr>
            <a:r>
              <a:rPr lang="en-US" sz="4400" b="0" dirty="0" smtClean="0"/>
              <a:t>STANDOUT FEATURES OF THIS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942202" y="2388374"/>
            <a:ext cx="8458200" cy="4401205"/>
          </a:xfrm>
          <a:prstGeom prst="rect">
            <a:avLst/>
          </a:prstGeom>
          <a:noFill/>
        </p:spPr>
        <p:txBody>
          <a:bodyPr wrap="square" rtlCol="0">
            <a:spAutoFit/>
          </a:bodyPr>
          <a:lstStyle/>
          <a:p>
            <a:r>
              <a:rPr lang="en-US" sz="2000" b="1" dirty="0"/>
              <a:t>Impressive Realism and Variety</a:t>
            </a:r>
            <a:r>
              <a:rPr lang="en-US" sz="2000" dirty="0"/>
              <a:t>: This refers to the remarkable quality and diverse range of facial images generated, capturing fine details and variations akin to real human faces.</a:t>
            </a:r>
          </a:p>
          <a:p>
            <a:r>
              <a:rPr lang="en-US" sz="2000" b="1" dirty="0"/>
              <a:t>Unprecedented Customization Capability</a:t>
            </a:r>
            <a:r>
              <a:rPr lang="en-US" sz="2000" dirty="0"/>
              <a:t>: The solution provides an unparalleled level of control over facial attributes, enabling users to finely adjust characteristics like age, gender, ethnicity, and expressions with ease.</a:t>
            </a:r>
          </a:p>
          <a:p>
            <a:r>
              <a:rPr lang="en-US" sz="2000" b="1" dirty="0"/>
              <a:t>Efficient Utilization of Limited Data</a:t>
            </a:r>
            <a:r>
              <a:rPr lang="en-US" sz="2000" dirty="0"/>
              <a:t>: By achieving remarkable performance with minimal training data, the solution showcases its efficiency and adaptability, making it applicable in real-world settings with data constraints.</a:t>
            </a:r>
          </a:p>
          <a:p>
            <a:r>
              <a:rPr lang="en-US" sz="2000" b="1" dirty="0"/>
              <a:t>Ethical Sensitivity and Fairness Integration</a:t>
            </a:r>
            <a:r>
              <a:rPr lang="en-US" sz="2000" dirty="0"/>
              <a:t>: This highlights the solution's commitment to addressing biases and ensuring fair representation, underscoring its ethical considerations and social responsibility in technology development.</a:t>
            </a:r>
          </a:p>
          <a:p>
            <a:endParaRPr lang="en-IN" sz="2000" dirty="0">
              <a:latin typeface="Trebuchet MS" panose="020B0603020202020204" pitchFamily="34" charset="0"/>
            </a:endParaRPr>
          </a:p>
        </p:txBody>
      </p:sp>
      <p:sp>
        <p:nvSpPr>
          <p:cNvPr id="10" name="Right Arrow 9"/>
          <p:cNvSpPr/>
          <p:nvPr/>
        </p:nvSpPr>
        <p:spPr>
          <a:xfrm>
            <a:off x="1639252" y="25146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ight Arrow 10"/>
          <p:cNvSpPr/>
          <p:nvPr/>
        </p:nvSpPr>
        <p:spPr>
          <a:xfrm>
            <a:off x="1571652" y="340847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1571651" y="434966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1571650" y="5299909"/>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3033" y="239717"/>
            <a:ext cx="2274883" cy="22748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788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0" name="TextBox 9"/>
          <p:cNvSpPr txBox="1"/>
          <p:nvPr/>
        </p:nvSpPr>
        <p:spPr>
          <a:xfrm>
            <a:off x="1185791" y="1668208"/>
            <a:ext cx="8601075" cy="4708981"/>
          </a:xfrm>
          <a:prstGeom prst="rect">
            <a:avLst/>
          </a:prstGeom>
          <a:noFill/>
        </p:spPr>
        <p:txBody>
          <a:bodyPr wrap="square" rtlCol="0">
            <a:spAutoFit/>
          </a:bodyPr>
          <a:lstStyle/>
          <a:p>
            <a:r>
              <a:rPr lang="en-US" sz="2000" dirty="0" smtClean="0">
                <a:effectLst/>
                <a:latin typeface="Trebuchet MS" panose="020B0603020202020204" pitchFamily="34" charset="0"/>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1" name="Right Arrow 10"/>
          <p:cNvSpPr/>
          <p:nvPr/>
        </p:nvSpPr>
        <p:spPr>
          <a:xfrm>
            <a:off x="838200" y="18288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621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NAME:GOKULAN.G</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DELL</cp:lastModifiedBy>
  <cp:revision>18</cp:revision>
  <dcterms:created xsi:type="dcterms:W3CDTF">2024-04-01T15:34:00Z</dcterms:created>
  <dcterms:modified xsi:type="dcterms:W3CDTF">2024-04-05T06:35:46Z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