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58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.jayasuriya_Employee_performance_analysi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MONISH%20E%20Performance%20Analysis%20N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[E.jayasuriya_Employee_performance_analysis.xlsx]Summary!PivotTable6</c:name>
    <c:fmtId val="2"/>
  </c:pivotSource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15726159230097"/>
          <c:y val="0.14750000000000008"/>
          <c:w val="0.75138013998250219"/>
          <c:h val="0.61315385209201811"/>
        </c:manualLayout>
      </c:layout>
      <c:barChart>
        <c:barDir val="col"/>
        <c:grouping val="clustered"/>
        <c:ser>
          <c:idx val="0"/>
          <c:order val="0"/>
          <c:tx>
            <c:strRef>
              <c:f>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Summary!$A$4:$A$9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  <c:pt idx="4">
                  <c:v>(blank)</c:v>
                </c:pt>
              </c:strCache>
            </c:strRef>
          </c:cat>
          <c:val>
            <c:numRef>
              <c:f>Summary!$B$4:$B$9</c:f>
              <c:numCache>
                <c:formatCode>General</c:formatCode>
                <c:ptCount val="5"/>
                <c:pt idx="0">
                  <c:v>369</c:v>
                </c:pt>
                <c:pt idx="1">
                  <c:v>2361</c:v>
                </c:pt>
                <c:pt idx="2">
                  <c:v>177</c:v>
                </c:pt>
                <c:pt idx="3">
                  <c:v>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8C-4E84-8E8B-F98FA9BFAC40}"/>
            </c:ext>
          </c:extLst>
        </c:ser>
        <c:gapWidth val="219"/>
        <c:overlap val="-27"/>
        <c:axId val="120655232"/>
        <c:axId val="120845440"/>
      </c:barChart>
      <c:catAx>
        <c:axId val="12065523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45440"/>
        <c:crosses val="autoZero"/>
        <c:auto val="1"/>
        <c:lblAlgn val="ctr"/>
        <c:lblOffset val="100"/>
      </c:catAx>
      <c:valAx>
        <c:axId val="1208454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552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8.6981903214791961E-2"/>
          <c:y val="7.407407407407407E-2"/>
          <c:w val="0.75056339048289133"/>
          <c:h val="0.80628864100320796"/>
        </c:manualLayout>
      </c:layout>
      <c:areaChart>
        <c:grouping val="standard"/>
        <c:ser>
          <c:idx val="0"/>
          <c:order val="0"/>
          <c:tx>
            <c:v>1</c:v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271</c:v>
              </c:pt>
              <c:pt idx="4">
                <c:v>0</c:v>
              </c:pt>
            </c:numLit>
          </c:val>
        </c:ser>
        <c:ser>
          <c:idx val="1"/>
          <c:order val="1"/>
          <c:tx>
            <c:v>2</c:v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1020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2"/>
          <c:order val="2"/>
          <c:tx>
            <c:v>3</c:v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4590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3"/>
          <c:order val="3"/>
          <c:tx>
            <c:v>4</c:v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1676</c:v>
              </c:pt>
              <c:pt idx="3">
                <c:v>0</c:v>
              </c:pt>
              <c:pt idx="4">
                <c:v>0</c:v>
              </c:pt>
            </c:numLit>
          </c:val>
        </c:ser>
        <c:ser>
          <c:idx val="4"/>
          <c:order val="4"/>
          <c:tx>
            <c:v>5</c:v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Lit>
              <c:ptCount val="5"/>
              <c:pt idx="0">
                <c:v>Average</c:v>
              </c:pt>
              <c:pt idx="1">
                <c:v>Bad</c:v>
              </c:pt>
              <c:pt idx="2">
                <c:v>Good</c:v>
              </c:pt>
              <c:pt idx="3">
                <c:v>Very Bad</c:v>
              </c:pt>
              <c:pt idx="4">
                <c:v>Very Good</c:v>
              </c:pt>
            </c:strLit>
          </c:cat>
          <c:val>
            <c:numLit>
              <c:formatCode>General</c:formatCode>
              <c:ptCount val="5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1350</c:v>
              </c:pt>
            </c:numLit>
          </c:val>
        </c:ser>
        <c:axId val="121028608"/>
        <c:axId val="121030144"/>
      </c:areaChart>
      <c:catAx>
        <c:axId val="121028608"/>
        <c:scaling>
          <c:orientation val="minMax"/>
        </c:scaling>
        <c:axPos val="b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0144"/>
        <c:crosses val="autoZero"/>
        <c:auto val="1"/>
        <c:lblAlgn val="ctr"/>
        <c:lblOffset val="100"/>
      </c:catAx>
      <c:valAx>
        <c:axId val="121030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286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NAME:GOKUL.G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312203426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MANAGEMENT</a:t>
            </a:r>
            <a:endParaRPr lang="en-US" sz="2400" dirty="0"/>
          </a:p>
          <a:p>
            <a:r>
              <a:rPr lang="en-US" sz="2400" dirty="0" smtClean="0"/>
              <a:t>COLLEGE : HINDUSTAN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 </a:t>
            </a: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employee dataset is collected from the Edunet dashboard.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Features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features for the project is selected from the dataset.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Conversion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rating is converted into text by using formula.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Creation of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created a pivot table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The business unit is used in the rows.</a:t>
            </a:r>
          </a:p>
          <a:p>
            <a:r>
              <a:rPr lang="en-US" dirty="0" smtClean="0"/>
              <a:t>2. The gender code is used as filter.</a:t>
            </a:r>
          </a:p>
          <a:p>
            <a:r>
              <a:rPr lang="en-US" dirty="0" smtClean="0"/>
              <a:t>3. The performance category is used as the values.</a:t>
            </a:r>
          </a:p>
          <a:p>
            <a:r>
              <a:rPr lang="en-US" dirty="0" smtClean="0"/>
              <a:t>4. The employee classification type is used in columns.</a:t>
            </a:r>
          </a:p>
          <a:p>
            <a:r>
              <a:rPr lang="en-US" b="1" dirty="0" smtClean="0"/>
              <a:t>❑ Creation of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chart is created by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Number of employees are in the Y axis and the business unit in the X axis.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447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CHART FOR FEMALE EMPLOYEE PERFORMANCE ANALYSIS:</a:t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243B0D1F-8497-D8E1-2184-18CCAAB33C40}"/>
              </a:ext>
            </a:extLst>
          </p:cNvPr>
          <p:cNvGraphicFramePr/>
          <p:nvPr/>
        </p:nvGraphicFramePr>
        <p:xfrm>
          <a:off x="1371600" y="2819400"/>
          <a:ext cx="4191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838200" y="2209800"/>
          <a:ext cx="48323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❑The conclusion of female employee analysis is that the</a:t>
            </a:r>
          </a:p>
          <a:p>
            <a:r>
              <a:rPr lang="en-US" dirty="0" smtClean="0"/>
              <a:t>temporary type employees are performing more than</a:t>
            </a:r>
          </a:p>
          <a:p>
            <a:r>
              <a:rPr lang="en-US" dirty="0" smtClean="0"/>
              <a:t>the other employees.</a:t>
            </a:r>
          </a:p>
          <a:p>
            <a:endParaRPr lang="en-US" dirty="0" smtClean="0"/>
          </a:p>
          <a:p>
            <a:r>
              <a:rPr lang="en-US" dirty="0" smtClean="0"/>
              <a:t>❑It shows that the number of employees in the full time</a:t>
            </a:r>
          </a:p>
          <a:p>
            <a:r>
              <a:rPr lang="en-US" dirty="0" smtClean="0"/>
              <a:t>job is between 18 and 36.</a:t>
            </a:r>
          </a:p>
          <a:p>
            <a:endParaRPr lang="en-US" dirty="0" smtClean="0"/>
          </a:p>
          <a:p>
            <a:r>
              <a:rPr lang="en-US" dirty="0" smtClean="0"/>
              <a:t>❑The number of employees in the part time job is</a:t>
            </a:r>
          </a:p>
          <a:p>
            <a:r>
              <a:rPr lang="en-US" dirty="0" smtClean="0"/>
              <a:t>between 19 and 38.</a:t>
            </a:r>
          </a:p>
          <a:p>
            <a:endParaRPr lang="en-US" dirty="0" smtClean="0"/>
          </a:p>
          <a:p>
            <a:r>
              <a:rPr lang="en-US" dirty="0" smtClean="0"/>
              <a:t>❑Lastly the number of employees in the temporary job is</a:t>
            </a:r>
          </a:p>
          <a:p>
            <a:r>
              <a:rPr lang="en-US" dirty="0" smtClean="0"/>
              <a:t>23 and 40.</a:t>
            </a:r>
          </a:p>
          <a:p>
            <a:endParaRPr lang="en-US" dirty="0" smtClean="0"/>
          </a:p>
          <a:p>
            <a:r>
              <a:rPr lang="en-US" dirty="0" smtClean="0"/>
              <a:t>❑Therefore, the company may prefer temporary job</a:t>
            </a:r>
          </a:p>
          <a:p>
            <a:r>
              <a:rPr lang="en-US" dirty="0" smtClean="0"/>
              <a:t>persons more than others to get a good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This PowerPoint is about the performance</a:t>
            </a:r>
          </a:p>
          <a:p>
            <a:r>
              <a:rPr lang="en-US" sz="2800" dirty="0" smtClean="0"/>
              <a:t>analysis of the employees in a company</a:t>
            </a:r>
          </a:p>
          <a:p>
            <a:r>
              <a:rPr lang="en-US" sz="2800" dirty="0" smtClean="0"/>
              <a:t>during a particular period.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• The performance analysis is use to know</a:t>
            </a:r>
          </a:p>
          <a:p>
            <a:r>
              <a:rPr lang="en-US" sz="2800" dirty="0" smtClean="0"/>
              <a:t>about the work of an employee.</a:t>
            </a:r>
          </a:p>
          <a:p>
            <a:endParaRPr lang="en-US" sz="2800" dirty="0" smtClean="0"/>
          </a:p>
          <a:p>
            <a:r>
              <a:rPr lang="en-US" sz="2800" dirty="0" smtClean="0"/>
              <a:t>• By doing this we can easily identify the best</a:t>
            </a:r>
          </a:p>
          <a:p>
            <a:r>
              <a:rPr lang="en-US" sz="2800" dirty="0" smtClean="0"/>
              <a:t>employees of the company.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performance analysis is the process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well employees perform their job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responsibilities. This involves assessing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their work, including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 quality, and efficiency, as well as their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organizational goals.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 this project the performance is analyzed by using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gender, business unit, performance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first name, last name, date of birth,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and with 20 more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users of the employee performance</a:t>
            </a:r>
          </a:p>
          <a:p>
            <a:r>
              <a:rPr lang="en-US" sz="2400" dirty="0" smtClean="0"/>
              <a:t>analysis are:</a:t>
            </a:r>
          </a:p>
          <a:p>
            <a:endParaRPr lang="en-US" sz="2400" dirty="0" smtClean="0"/>
          </a:p>
          <a:p>
            <a:r>
              <a:rPr lang="en-US" sz="2400" dirty="0" smtClean="0"/>
              <a:t>• Employee</a:t>
            </a:r>
          </a:p>
          <a:p>
            <a:r>
              <a:rPr lang="en-US" sz="2400" dirty="0" smtClean="0"/>
              <a:t>• Employer</a:t>
            </a:r>
          </a:p>
          <a:p>
            <a:r>
              <a:rPr lang="en-US" sz="2400" dirty="0" smtClean="0"/>
              <a:t>• Manager</a:t>
            </a:r>
          </a:p>
          <a:p>
            <a:r>
              <a:rPr lang="en-US" sz="2400" dirty="0" smtClean="0"/>
              <a:t>• Supervisors</a:t>
            </a:r>
          </a:p>
          <a:p>
            <a:r>
              <a:rPr lang="en-US" sz="2400" dirty="0" smtClean="0"/>
              <a:t>• HR</a:t>
            </a:r>
          </a:p>
          <a:p>
            <a:r>
              <a:rPr lang="en-US" sz="2400" dirty="0" smtClean="0"/>
              <a:t>• Executives</a:t>
            </a:r>
          </a:p>
          <a:p>
            <a:r>
              <a:rPr lang="en-US" sz="2400" dirty="0" smtClean="0"/>
              <a:t>• Senior leadership</a:t>
            </a:r>
          </a:p>
          <a:p>
            <a:r>
              <a:rPr lang="en-US" sz="2400" dirty="0" smtClean="0"/>
              <a:t>• Financial analyst</a:t>
            </a:r>
          </a:p>
          <a:p>
            <a:r>
              <a:rPr lang="en-US" sz="2400" dirty="0" smtClean="0"/>
              <a:t>• Training and development teams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SOLUTION AND ITS VALUE PROPOSITION</a:t>
            </a:r>
          </a:p>
          <a:p>
            <a:endParaRPr lang="en-US" dirty="0" smtClean="0"/>
          </a:p>
          <a:p>
            <a:r>
              <a:rPr lang="en-US" dirty="0" smtClean="0"/>
              <a:t>• Conditional formatting to find the blank</a:t>
            </a:r>
          </a:p>
          <a:p>
            <a:r>
              <a:rPr lang="en-US" dirty="0" smtClean="0"/>
              <a:t>cells.</a:t>
            </a:r>
          </a:p>
          <a:p>
            <a:r>
              <a:rPr lang="en-US" dirty="0" smtClean="0"/>
              <a:t>• Filter option to eliminate the blank cells in</a:t>
            </a:r>
          </a:p>
          <a:p>
            <a:r>
              <a:rPr lang="en-US" dirty="0" smtClean="0"/>
              <a:t>the columns.</a:t>
            </a:r>
          </a:p>
          <a:p>
            <a:r>
              <a:rPr lang="en-US" dirty="0" smtClean="0"/>
              <a:t>• IFS formula to convert the performance</a:t>
            </a:r>
          </a:p>
          <a:p>
            <a:r>
              <a:rPr lang="en-US" dirty="0" smtClean="0"/>
              <a:t>rating to text.</a:t>
            </a:r>
          </a:p>
          <a:p>
            <a:r>
              <a:rPr lang="en-US" dirty="0" smtClean="0"/>
              <a:t>• Pivot table to make a summary about the</a:t>
            </a:r>
          </a:p>
          <a:p>
            <a:r>
              <a:rPr lang="en-US" dirty="0" smtClean="0"/>
              <a:t>project.</a:t>
            </a:r>
          </a:p>
          <a:p>
            <a:r>
              <a:rPr lang="en-US" dirty="0" smtClean="0"/>
              <a:t>• Chart visualization for easy understanding</a:t>
            </a:r>
          </a:p>
          <a:p>
            <a:r>
              <a:rPr lang="en-US" dirty="0" smtClean="0"/>
              <a:t>of the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 FORMULAS AND TECHIQUES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Dataset Description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DETAILS OF THE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• Downloaded the dataset from the Edunet student</a:t>
            </a:r>
          </a:p>
          <a:p>
            <a:r>
              <a:rPr lang="en-US" dirty="0" smtClean="0"/>
              <a:t>dashboard.</a:t>
            </a:r>
          </a:p>
          <a:p>
            <a:r>
              <a:rPr lang="en-US" dirty="0" smtClean="0"/>
              <a:t>• It contains totally 26 features.</a:t>
            </a:r>
          </a:p>
          <a:p>
            <a:r>
              <a:rPr lang="en-US" dirty="0" smtClean="0"/>
              <a:t>• In this project I have selected 9 features to analyse the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• Employee ID and the current employee rating are in</a:t>
            </a:r>
          </a:p>
          <a:p>
            <a:r>
              <a:rPr lang="en-US" dirty="0" smtClean="0"/>
              <a:t>numerical values.</a:t>
            </a:r>
          </a:p>
          <a:p>
            <a:r>
              <a:rPr lang="en-US" dirty="0" smtClean="0"/>
              <a:t>• I have added one more feature called performance</a:t>
            </a:r>
          </a:p>
          <a:p>
            <a:r>
              <a:rPr lang="en-US" dirty="0" smtClean="0"/>
              <a:t>category to convert the rating into text by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3/21/2024 Annual Review</a:t>
            </a:r>
          </a:p>
          <a:p>
            <a:endParaRPr lang="en-US" dirty="0" smtClean="0"/>
          </a:p>
          <a:p>
            <a:r>
              <a:rPr lang="en-US" dirty="0" smtClean="0"/>
              <a:t>THE "WOW" IN OUR SOLUTION</a:t>
            </a:r>
          </a:p>
          <a:p>
            <a:endParaRPr lang="en-US" dirty="0" smtClean="0"/>
          </a:p>
          <a:p>
            <a:r>
              <a:rPr lang="en-US" dirty="0" smtClean="0"/>
              <a:t>❑ The main thing of the project is converting the rating</a:t>
            </a:r>
          </a:p>
          <a:p>
            <a:r>
              <a:rPr lang="en-US" dirty="0" smtClean="0"/>
              <a:t>into text by using IFS formula:</a:t>
            </a:r>
          </a:p>
          <a:p>
            <a:r>
              <a:rPr lang="en-US" dirty="0" smtClean="0"/>
              <a:t>• =IFS(Z8&gt;=5,“AVERAGE",Z8&gt;=4,“BAD",Z8&gt;=3,"GOOD",TRUE,“VERYBAD")</a:t>
            </a:r>
          </a:p>
          <a:p>
            <a:r>
              <a:rPr lang="en-US" dirty="0" smtClean="0"/>
              <a:t>❑ The second part is about the</a:t>
            </a:r>
          </a:p>
          <a:p>
            <a:r>
              <a:rPr lang="en-US" dirty="0" smtClean="0"/>
              <a:t>Pivot table used in the excel</a:t>
            </a:r>
          </a:p>
          <a:p>
            <a:r>
              <a:rPr lang="en-US" dirty="0" smtClean="0"/>
              <a:t>to easily identify the</a:t>
            </a:r>
          </a:p>
          <a:p>
            <a:r>
              <a:rPr lang="en-US" dirty="0" smtClean="0"/>
              <a:t>performance based on the</a:t>
            </a:r>
          </a:p>
          <a:p>
            <a:r>
              <a:rPr lang="en-US" dirty="0" smtClean="0"/>
              <a:t>employee work type: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711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2024-09-10T09:42:36Z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