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147480427" r:id="rId3"/>
    <p:sldId id="2147480428" r:id="rId4"/>
    <p:sldId id="214748042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9888F-549A-4F82-A8E4-FF4643AB97C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99F1B-8073-4F08-838F-E1D07C19F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58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14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73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74C2-EA37-2BDE-B9C8-DD3A5395B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B532E-F621-AD86-78D0-29AB9D6A4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3D3D9-F948-A1CE-B82F-70973903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B824-2A48-4C88-980D-6B0159285E2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729C8-16F7-156B-BFB8-F85DBCFF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FEFC3-8A0C-D2ED-8A3E-B4470A64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F8BC-0794-4116-BFFB-B97F3ED0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0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FA17-C55D-410B-C43A-F749A600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3C696-D740-2B5C-044D-C9ED7DDEB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4F796-D52A-3F43-1F17-4D2E4020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B824-2A48-4C88-980D-6B0159285E2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19561-C8EE-7E37-3F6A-BC20B96D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E43B-AC40-1F35-6BAE-7F856652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F8BC-0794-4116-BFFB-B97F3ED0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9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5678B-FCF9-F7C7-2D19-259C8D86E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A639A-6975-EA73-E367-8DFCFA3F2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11F0-B3D7-739B-3E59-72B76C0F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B824-2A48-4C88-980D-6B0159285E2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D4DA4-BBF8-921D-7576-46DC3236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3EA51-FD51-35F1-7279-EC029208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F8BC-0794-4116-BFFB-B97F3ED0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18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5505" y="-1"/>
            <a:ext cx="428841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0382" y="1836956"/>
            <a:ext cx="1584632" cy="66134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3"/>
          <p:cNvSpPr/>
          <p:nvPr/>
        </p:nvSpPr>
        <p:spPr>
          <a:xfrm>
            <a:off x="0" y="0"/>
            <a:ext cx="1175547" cy="3940650"/>
          </a:xfrm>
          <a:prstGeom prst="rect">
            <a:avLst/>
          </a:prstGeom>
          <a:solidFill>
            <a:srgbClr val="F16D3D"/>
          </a:solidFill>
          <a:ln>
            <a:noFill/>
          </a:ln>
        </p:spPr>
        <p:txBody>
          <a:bodyPr spcFirstLastPara="1" wrap="square" lIns="45694" tIns="22822" rIns="45694" bIns="22822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5463917" y="3004458"/>
            <a:ext cx="598572" cy="3853500"/>
          </a:xfrm>
          <a:prstGeom prst="rect">
            <a:avLst/>
          </a:prstGeom>
          <a:solidFill>
            <a:srgbClr val="262D3F"/>
          </a:solidFill>
          <a:ln>
            <a:noFill/>
          </a:ln>
        </p:spPr>
        <p:txBody>
          <a:bodyPr spcFirstLastPara="1" wrap="square" lIns="45694" tIns="22822" rIns="45694" bIns="22822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5" name="Google Shape;15;p13"/>
          <p:cNvCxnSpPr/>
          <p:nvPr/>
        </p:nvCxnSpPr>
        <p:spPr>
          <a:xfrm>
            <a:off x="6754193" y="6204857"/>
            <a:ext cx="4434923" cy="0"/>
          </a:xfrm>
          <a:prstGeom prst="straightConnector1">
            <a:avLst/>
          </a:prstGeom>
          <a:noFill/>
          <a:ln w="76200" cap="flat" cmpd="sng">
            <a:solidFill>
              <a:srgbClr val="06598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" name="Google Shape;16;p13" descr="A red and blue sign with white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80584" y="-88562"/>
            <a:ext cx="760674" cy="1141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913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Line Title">
  <p:cSld name="One Line Titl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312553" y="135473"/>
            <a:ext cx="10515600" cy="359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A3B"/>
              </a:buClr>
              <a:buSzPts val="6400"/>
              <a:buFont typeface="Corbel"/>
              <a:buNone/>
              <a:defRPr sz="3198" b="1" i="0" u="none" strike="noStrike" cap="none">
                <a:solidFill>
                  <a:srgbClr val="323A3B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106840" y="6570281"/>
            <a:ext cx="2026760" cy="18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94" tIns="22822" rIns="45694" bIns="22822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933"/>
              <a:buFont typeface="Corbel"/>
              <a:buNone/>
            </a:pPr>
            <a:r>
              <a:rPr lang="en-US" sz="933" b="0" i="0" u="none" strike="noStrike" cap="none">
                <a:solidFill>
                  <a:srgbClr val="616161"/>
                </a:solidFill>
                <a:latin typeface="Corbel"/>
                <a:ea typeface="Corbel"/>
                <a:cs typeface="Corbel"/>
                <a:sym typeface="Corbel"/>
              </a:rPr>
              <a:t>© 2024 Copyright MSys Technologies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16"/>
          <p:cNvCxnSpPr/>
          <p:nvPr/>
        </p:nvCxnSpPr>
        <p:spPr>
          <a:xfrm>
            <a:off x="2064086" y="6677197"/>
            <a:ext cx="9025257" cy="0"/>
          </a:xfrm>
          <a:prstGeom prst="straightConnector1">
            <a:avLst/>
          </a:prstGeom>
          <a:noFill/>
          <a:ln w="9525" cap="flat" cmpd="sng">
            <a:solidFill>
              <a:srgbClr val="2E87C8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2" name="Google Shape;11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59067" y="6389654"/>
            <a:ext cx="926094" cy="38645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/>
          <p:nvPr/>
        </p:nvSpPr>
        <p:spPr>
          <a:xfrm>
            <a:off x="0" y="191566"/>
            <a:ext cx="99740" cy="457200"/>
          </a:xfrm>
          <a:prstGeom prst="rect">
            <a:avLst/>
          </a:prstGeom>
          <a:solidFill>
            <a:srgbClr val="185DB8"/>
          </a:solidFill>
          <a:ln>
            <a:noFill/>
          </a:ln>
        </p:spPr>
        <p:txBody>
          <a:bodyPr spcFirstLastPara="1" wrap="square" lIns="45694" tIns="22822" rIns="45694" bIns="2282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6" descr="A red and blue sign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80584" y="-88562"/>
            <a:ext cx="760674" cy="1141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594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3B7E-777D-751B-E73D-53F322CEC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8B947-9939-EC3E-F331-5D3E88507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60709-4B77-3DC6-285C-E235CD51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B824-2A48-4C88-980D-6B0159285E2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06B3F-8B5F-1BAD-10DC-7009B12CA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29C3A-E211-3E1F-AB35-79F4908F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F8BC-0794-4116-BFFB-B97F3ED0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1649-4E77-F5FB-A7D4-CF3D746F6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D003F-A6FB-9A39-DE4A-5E9532857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4161D-6796-3291-59CA-B0227785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B824-2A48-4C88-980D-6B0159285E2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8EFBE-C3E5-B709-A5DE-346BDF833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8BE55-2B53-F19E-F965-ACC901A0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F8BC-0794-4116-BFFB-B97F3ED0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5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24737-5999-F24F-BB4C-789BF75B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823CB-1D22-4785-ED5F-F1211A939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25801-EB1F-5BF2-BB63-692BB37D5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54F41-308E-ADFE-44BA-2DA2AB22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B824-2A48-4C88-980D-6B0159285E2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3988-16A5-4C8B-555E-6AB2795B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FE028-A354-F356-1DA3-0495FACA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F8BC-0794-4116-BFFB-B97F3ED0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1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5A7B-62DD-13A2-1A5B-B71428D89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3F0FE-B34F-22FE-432E-5787D4160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C79EA-31BC-EF4A-DB88-2F5FB6363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70FC1-B7F1-75E2-7311-E8B6FF0CB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24D3F6-BBFE-9F7B-47AD-6ADAE8A40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1E00B-3A6C-A6BD-3C74-B3DC79169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B824-2A48-4C88-980D-6B0159285E2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24F1E-C057-148B-E587-CF5FA5EF8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59AC9-73B3-B58A-326A-FF7CAAB5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F8BC-0794-4116-BFFB-B97F3ED0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9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FF4B-23DF-CA40-0607-7FE59E7E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8B976-AE64-0992-4CD1-CF37A4C8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B824-2A48-4C88-980D-6B0159285E2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82C7C-5106-08DE-2FA4-1B271CDE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5BC1A-332C-1701-8F1D-86718949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F8BC-0794-4116-BFFB-B97F3ED0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7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C3D9A-585E-7933-C8B3-223D72F25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B824-2A48-4C88-980D-6B0159285E2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131408-61D9-29E1-4913-385167FC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692B2-1D53-575D-5F73-94700A50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F8BC-0794-4116-BFFB-B97F3ED0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2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A1BF-A523-2407-B359-069391AB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BAC75-9589-4BD0-00C5-77F47BB65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3DC25-9A11-0D79-5DF0-330100FA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FA53C-36C9-A50C-35E9-76F2D8EE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B824-2A48-4C88-980D-6B0159285E2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B7A72-980E-487C-EA41-0DC2FEEC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AFE48-A669-9CBB-E3FB-E8DC071C1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F8BC-0794-4116-BFFB-B97F3ED0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A583-C8CE-B058-D7FF-BF58DA3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BF79BA-8859-306E-1670-96CCDD2F5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BDF7F-6FBD-6C2B-01A7-678E90E59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CF52A-8E62-86D5-F6EA-5897D7AE1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B824-2A48-4C88-980D-6B0159285E2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BE518-6F51-D9E7-9930-ADF607CB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87B83-5ACC-8F1F-EBC9-175A96A6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F8BC-0794-4116-BFFB-B97F3ED0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7654E1-DE54-0FC1-F4F0-26902322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1AF15-1D33-2A03-9E99-DB839D400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D568-3A71-D9AA-73D2-146A4CBB5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79B824-2A48-4C88-980D-6B0159285E2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6D311-467D-9D26-A425-1A5E1050C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A3BE8-1442-0D8A-0DCF-88E13DD1C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FFF8BC-0794-4116-BFFB-B97F3ED0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9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/>
          <p:nvPr/>
        </p:nvSpPr>
        <p:spPr>
          <a:xfrm>
            <a:off x="6754192" y="5541758"/>
            <a:ext cx="4913810" cy="45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7" tIns="22847" rIns="45707" bIns="22847" anchor="b" anchorCtr="0">
            <a:spAutoFit/>
          </a:bodyPr>
          <a:lstStyle/>
          <a:p>
            <a:pPr>
              <a:lnSpc>
                <a:spcPct val="98333"/>
              </a:lnSpc>
              <a:buClr>
                <a:srgbClr val="000000"/>
              </a:buClr>
              <a:buSzPts val="5400"/>
            </a:pPr>
            <a:r>
              <a:rPr lang="en-US" sz="2699" b="1" dirty="0">
                <a:solidFill>
                  <a:srgbClr val="313131"/>
                </a:solidFill>
                <a:latin typeface="Corbel"/>
                <a:ea typeface="Corbel"/>
                <a:cs typeface="Corbel"/>
                <a:sym typeface="Corbel"/>
              </a:rPr>
              <a:t>POC- </a:t>
            </a:r>
            <a:r>
              <a:rPr lang="en-US" sz="2699" b="1" dirty="0" err="1">
                <a:solidFill>
                  <a:srgbClr val="313131"/>
                </a:solidFill>
                <a:latin typeface="Corbel"/>
                <a:ea typeface="Corbel"/>
                <a:cs typeface="Corbel"/>
                <a:sym typeface="Corbel"/>
              </a:rPr>
              <a:t>Infrastruture</a:t>
            </a:r>
            <a:r>
              <a:rPr lang="en-US" sz="2699" b="1" dirty="0">
                <a:solidFill>
                  <a:srgbClr val="313131"/>
                </a:solidFill>
                <a:latin typeface="Corbel"/>
                <a:ea typeface="Corbel"/>
                <a:cs typeface="Corbel"/>
                <a:sym typeface="Corbel"/>
              </a:rPr>
              <a:t> as Code</a:t>
            </a:r>
            <a:endParaRPr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1"/>
          <p:cNvCxnSpPr/>
          <p:nvPr/>
        </p:nvCxnSpPr>
        <p:spPr>
          <a:xfrm>
            <a:off x="6754192" y="6204495"/>
            <a:ext cx="4434866" cy="0"/>
          </a:xfrm>
          <a:prstGeom prst="straightConnector1">
            <a:avLst/>
          </a:prstGeom>
          <a:noFill/>
          <a:ln w="76200" cap="flat" cmpd="sng">
            <a:solidFill>
              <a:srgbClr val="06598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2" name="Google Shape;122;p1"/>
          <p:cNvSpPr txBox="1"/>
          <p:nvPr/>
        </p:nvSpPr>
        <p:spPr>
          <a:xfrm>
            <a:off x="6754192" y="6101232"/>
            <a:ext cx="4913810" cy="591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7" tIns="22847" rIns="45707" bIns="22847" anchor="ctr" anchorCtr="0">
            <a:spAutoFit/>
          </a:bodyPr>
          <a:lstStyle/>
          <a:p>
            <a:pPr>
              <a:lnSpc>
                <a:spcPct val="160909"/>
              </a:lnSpc>
              <a:buClr>
                <a:srgbClr val="000000"/>
              </a:buClr>
              <a:buSzPts val="4400"/>
            </a:pPr>
            <a:r>
              <a:rPr lang="en-US" sz="2200" b="1" dirty="0">
                <a:solidFill>
                  <a:srgbClr val="033473"/>
                </a:solidFill>
                <a:latin typeface="Corbel"/>
                <a:ea typeface="Corbel"/>
                <a:cs typeface="Corbel"/>
                <a:sym typeface="Corbel"/>
              </a:rPr>
              <a:t>May 2024</a:t>
            </a:r>
            <a:endParaRPr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ABCDC6-08FB-536A-FEB8-24D0DE4B8E91}"/>
              </a:ext>
            </a:extLst>
          </p:cNvPr>
          <p:cNvSpPr/>
          <p:nvPr/>
        </p:nvSpPr>
        <p:spPr>
          <a:xfrm>
            <a:off x="196949" y="4327046"/>
            <a:ext cx="8229600" cy="219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ptos Narrow" panose="020F0502020204030204" pitchFamily="34" charset="0"/>
              </a:rPr>
              <a:t>Cloud platform – AWS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ptos Narrow" panose="020F0502020204030204" pitchFamily="34" charset="0"/>
              </a:rPr>
              <a:t>CICD- Jenkins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ptos Narrow" panose="020F0502020204030204" pitchFamily="34" charset="0"/>
              </a:rPr>
              <a:t>IAC- Terraform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ptos Narrow" panose="020F0502020204030204" pitchFamily="34" charset="0"/>
              </a:rPr>
              <a:t>Source code Repo- GitHub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Aptos Narrow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5C8AA-804F-7332-970B-CBC6FA7B1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53" y="135473"/>
            <a:ext cx="5783447" cy="469438"/>
          </a:xfrm>
        </p:spPr>
        <p:txBody>
          <a:bodyPr/>
          <a:lstStyle/>
          <a:p>
            <a:r>
              <a:rPr lang="en-US" dirty="0"/>
              <a:t>Objectives-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68859B-FE0E-515F-EC3C-C7A5AF38EF33}"/>
              </a:ext>
            </a:extLst>
          </p:cNvPr>
          <p:cNvSpPr/>
          <p:nvPr/>
        </p:nvSpPr>
        <p:spPr>
          <a:xfrm>
            <a:off x="196949" y="881059"/>
            <a:ext cx="8229600" cy="2547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0" i="0" u="none" strike="noStrike" dirty="0">
              <a:solidFill>
                <a:srgbClr val="000000"/>
              </a:solidFill>
              <a:effectLst/>
              <a:latin typeface="Aptos Narrow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ptos Narrow" panose="020F0502020204030204" pitchFamily="34" charset="0"/>
              </a:rPr>
              <a:t>Showcase Infrastructure automation using Terraform.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ptos Narrow" panose="020F0502020204030204" pitchFamily="34" charset="0"/>
              </a:rPr>
              <a:t>Single touch cloud provisioning capability using Terraform.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ptos Narrow" panose="020F0502020204030204" pitchFamily="34" charset="0"/>
              </a:rPr>
              <a:t>Show</a:t>
            </a:r>
            <a:r>
              <a:rPr lang="en-US" dirty="0">
                <a:solidFill>
                  <a:srgbClr val="000000"/>
                </a:solidFill>
                <a:latin typeface="Aptos Narrow" panose="020F0502020204030204" pitchFamily="34" charset="0"/>
              </a:rPr>
              <a:t>case how an entire environment can be provisioned using Terraform.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ptos Narrow" panose="020F0502020204030204" pitchFamily="34" charset="0"/>
              </a:rPr>
              <a:t>Provision Environment based on software application language.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ptos Narrow" panose="020F0502020204030204" pitchFamily="34" charset="0"/>
              </a:rPr>
              <a:t>Create templates specific to Java, Dotnet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ptos Narrow" panose="020F0502020204030204" pitchFamily="34" charset="0"/>
              </a:rPr>
              <a:t>etc</a:t>
            </a:r>
            <a:endParaRPr lang="en-US" b="0" i="0" u="none" strike="noStrike" dirty="0">
              <a:solidFill>
                <a:srgbClr val="000000"/>
              </a:solidFill>
              <a:effectLst/>
              <a:latin typeface="Aptos Narrow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ptos Narrow" panose="020F0502020204030204" pitchFamily="34" charset="0"/>
              </a:rPr>
              <a:t>Provision prerequisites on top on provisioned Cloud service.</a:t>
            </a:r>
          </a:p>
          <a:p>
            <a:pPr marL="342900" indent="-342900">
              <a:buFont typeface="+mj-lt"/>
              <a:buAutoNum type="arabicPeriod"/>
            </a:pPr>
            <a:endParaRPr lang="en-US" b="0" i="0" u="none" strike="noStrike" dirty="0">
              <a:solidFill>
                <a:srgbClr val="000000"/>
              </a:solidFill>
              <a:effectLst/>
              <a:latin typeface="Aptos Narrow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Aptos Narrow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b="0" i="0" u="none" strike="noStrike" dirty="0">
              <a:solidFill>
                <a:srgbClr val="000000"/>
              </a:solidFill>
              <a:effectLst/>
              <a:latin typeface="Aptos Narrow" panose="020F0502020204030204" pitchFamily="34" charset="0"/>
            </a:endParaRP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Aptos Narrow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A31A4B-B688-8D90-8D7A-11C5CFFB57B1}"/>
              </a:ext>
            </a:extLst>
          </p:cNvPr>
          <p:cNvSpPr txBox="1">
            <a:spLocks/>
          </p:cNvSpPr>
          <p:nvPr/>
        </p:nvSpPr>
        <p:spPr>
          <a:xfrm>
            <a:off x="196949" y="3699029"/>
            <a:ext cx="6524345" cy="4694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R="0"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A3B"/>
              </a:buClr>
              <a:buSzPts val="6400"/>
              <a:buFont typeface="Corbel"/>
              <a:buNone/>
              <a:defRPr sz="3198" b="1" i="0" u="none" strike="noStrike" kern="1200" cap="none">
                <a:solidFill>
                  <a:srgbClr val="323A3B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Tools Used- 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2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5C8AA-804F-7332-970B-CBC6FA7B1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53" y="135473"/>
            <a:ext cx="5783447" cy="469438"/>
          </a:xfrm>
        </p:spPr>
        <p:txBody>
          <a:bodyPr/>
          <a:lstStyle/>
          <a:p>
            <a:r>
              <a:rPr lang="en-US" dirty="0"/>
              <a:t>Task-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68859B-FE0E-515F-EC3C-C7A5AF38EF33}"/>
              </a:ext>
            </a:extLst>
          </p:cNvPr>
          <p:cNvSpPr/>
          <p:nvPr/>
        </p:nvSpPr>
        <p:spPr>
          <a:xfrm>
            <a:off x="312553" y="899415"/>
            <a:ext cx="8229600" cy="5529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0" i="0" u="none" strike="noStrike" dirty="0">
              <a:solidFill>
                <a:srgbClr val="000000"/>
              </a:solidFill>
              <a:effectLst/>
              <a:latin typeface="Aptos Narrow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ptos Narrow" panose="020F0502020204030204" pitchFamily="34" charset="0"/>
            </a:endParaRP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Aptos Narrow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ptos Narrow" panose="020F0502020204030204" pitchFamily="34" charset="0"/>
            </a:endParaRP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Aptos Narrow" panose="020F0502020204030204" pitchFamily="34" charset="0"/>
            </a:endParaRP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Aptos Narrow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ptos Narrow" panose="020F0502020204030204" pitchFamily="34" charset="0"/>
              </a:rPr>
              <a:t>Create a branch in GitHub for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ptos Narrow" panose="020F0502020204030204" pitchFamily="34" charset="0"/>
              </a:rPr>
              <a:t>IaC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ptos Narrow" panose="020F0502020204030204" pitchFamily="34" charset="0"/>
              </a:rPr>
              <a:t> source code.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ptos Narrow" panose="020F0502020204030204" pitchFamily="34" charset="0"/>
              </a:rPr>
              <a:t>Create Terraform script to provision commonly used AWS services.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ptos Narrow" panose="020F0502020204030204" pitchFamily="34" charset="0"/>
              </a:rPr>
              <a:t>Cre</a:t>
            </a:r>
            <a:r>
              <a:rPr lang="en-US" dirty="0">
                <a:solidFill>
                  <a:srgbClr val="000000"/>
                </a:solidFill>
                <a:latin typeface="Aptos Narrow" panose="020F0502020204030204" pitchFamily="34" charset="0"/>
              </a:rPr>
              <a:t>ate reusable Terraform script to destroy the services in AWS.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ptos Narrow" panose="020F0502020204030204" pitchFamily="34" charset="0"/>
              </a:rPr>
              <a:t>Create </a:t>
            </a:r>
            <a:r>
              <a:rPr lang="en-US" dirty="0">
                <a:solidFill>
                  <a:srgbClr val="000000"/>
                </a:solidFill>
                <a:latin typeface="Aptos Narrow" panose="020F0502020204030204" pitchFamily="34" charset="0"/>
              </a:rPr>
              <a:t>Terraform script to provision services in two different regions.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ptos Narrow" panose="020F0502020204030204" pitchFamily="34" charset="0"/>
              </a:rPr>
              <a:t>Create Terraform modules for Java and Dotnet Environment specific Infra.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ptos Narrow" panose="020F0502020204030204" pitchFamily="34" charset="0"/>
              </a:rPr>
              <a:t>Store the </a:t>
            </a:r>
            <a:r>
              <a:rPr lang="en-US" dirty="0" err="1">
                <a:solidFill>
                  <a:srgbClr val="000000"/>
                </a:solidFill>
                <a:latin typeface="Aptos Narrow" panose="020F0502020204030204" pitchFamily="34" charset="0"/>
              </a:rPr>
              <a:t>Statefile</a:t>
            </a:r>
            <a:r>
              <a:rPr lang="en-US" dirty="0">
                <a:solidFill>
                  <a:srgbClr val="000000"/>
                </a:solidFill>
                <a:latin typeface="Aptos Narrow" panose="020F0502020204030204" pitchFamily="34" charset="0"/>
              </a:rPr>
              <a:t> in S3 bucket.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ptos Narrow" panose="020F0502020204030204" pitchFamily="34" charset="0"/>
              </a:rPr>
              <a:t>Orchestrate TF scripts using Jenkins.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ptos Narrow" panose="020F0502020204030204" pitchFamily="34" charset="0"/>
              </a:rPr>
              <a:t> </a:t>
            </a:r>
            <a:endParaRPr lang="en-US" b="0" i="0" u="none" strike="noStrike" dirty="0">
              <a:solidFill>
                <a:srgbClr val="000000"/>
              </a:solidFill>
              <a:effectLst/>
              <a:latin typeface="Aptos Narrow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b="0" i="0" u="none" strike="noStrike" dirty="0">
              <a:solidFill>
                <a:srgbClr val="000000"/>
              </a:solidFill>
              <a:effectLst/>
              <a:latin typeface="Aptos Narrow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ptos Narrow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Aptos Narrow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Aptos Narrow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Aptos Narrow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Aptos Narrow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Aptos Narrow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b="0" i="0" u="none" strike="noStrike" dirty="0">
              <a:solidFill>
                <a:srgbClr val="000000"/>
              </a:solidFill>
              <a:effectLst/>
              <a:latin typeface="Aptos Narrow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b="0" i="0" u="none" strike="noStrike" dirty="0">
              <a:solidFill>
                <a:srgbClr val="000000"/>
              </a:solidFill>
              <a:effectLst/>
              <a:latin typeface="Aptos Narrow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Aptos Narrow" panose="020F050202020403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F050202020403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0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5C8AA-804F-7332-970B-CBC6FA7B1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52" y="112212"/>
            <a:ext cx="5829300" cy="469438"/>
          </a:xfrm>
        </p:spPr>
        <p:txBody>
          <a:bodyPr/>
          <a:lstStyle/>
          <a:p>
            <a:r>
              <a:rPr lang="en-US" sz="3200" dirty="0"/>
              <a:t>Design Diagram-</a:t>
            </a:r>
            <a:br>
              <a:rPr lang="en-US" sz="1000" dirty="0"/>
            </a:br>
            <a:br>
              <a:rPr lang="en-US" sz="1000" dirty="0"/>
            </a:br>
            <a:br>
              <a:rPr lang="en-US" sz="1000" dirty="0"/>
            </a:br>
            <a:endParaRPr lang="en-US" sz="1000" dirty="0"/>
          </a:p>
        </p:txBody>
      </p:sp>
      <p:sp>
        <p:nvSpPr>
          <p:cNvPr id="6" name="Rounded Rectangle 13">
            <a:extLst>
              <a:ext uri="{FF2B5EF4-FFF2-40B4-BE49-F238E27FC236}">
                <a16:creationId xmlns:a16="http://schemas.microsoft.com/office/drawing/2014/main" id="{A4580FC4-6402-41FD-8FF8-EFD6E38AC00B}"/>
              </a:ext>
            </a:extLst>
          </p:cNvPr>
          <p:cNvSpPr/>
          <p:nvPr/>
        </p:nvSpPr>
        <p:spPr bwMode="auto">
          <a:xfrm>
            <a:off x="1447637" y="1836113"/>
            <a:ext cx="1911474" cy="101662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02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4D4D4D"/>
              </a:solidFill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7" name="Rounded Rectangle 13">
            <a:extLst>
              <a:ext uri="{FF2B5EF4-FFF2-40B4-BE49-F238E27FC236}">
                <a16:creationId xmlns:a16="http://schemas.microsoft.com/office/drawing/2014/main" id="{8A595D6C-AFE1-4F16-B353-03E1E4AB18B0}"/>
              </a:ext>
            </a:extLst>
          </p:cNvPr>
          <p:cNvSpPr/>
          <p:nvPr/>
        </p:nvSpPr>
        <p:spPr bwMode="auto">
          <a:xfrm>
            <a:off x="4353868" y="1694309"/>
            <a:ext cx="1911474" cy="130475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02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4D4D4D"/>
              </a:solidFill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8" name="Rounded Rectangle 13">
            <a:extLst>
              <a:ext uri="{FF2B5EF4-FFF2-40B4-BE49-F238E27FC236}">
                <a16:creationId xmlns:a16="http://schemas.microsoft.com/office/drawing/2014/main" id="{C8FA5890-3D77-4B32-9BED-7BB6AE7DCDE1}"/>
              </a:ext>
            </a:extLst>
          </p:cNvPr>
          <p:cNvSpPr/>
          <p:nvPr/>
        </p:nvSpPr>
        <p:spPr bwMode="auto">
          <a:xfrm>
            <a:off x="4522852" y="3998494"/>
            <a:ext cx="1911474" cy="130475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02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4D4D4D"/>
              </a:solidFill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4ADE25-91CF-4554-9C02-D9D2DA03C9CA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 flipV="1">
            <a:off x="3359111" y="2344425"/>
            <a:ext cx="994757" cy="226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93">
            <a:extLst>
              <a:ext uri="{FF2B5EF4-FFF2-40B4-BE49-F238E27FC236}">
                <a16:creationId xmlns:a16="http://schemas.microsoft.com/office/drawing/2014/main" id="{F90522BD-B409-4CAD-9493-22280468EEE6}"/>
              </a:ext>
            </a:extLst>
          </p:cNvPr>
          <p:cNvSpPr txBox="1"/>
          <p:nvPr/>
        </p:nvSpPr>
        <p:spPr>
          <a:xfrm>
            <a:off x="3295348" y="1980683"/>
            <a:ext cx="1353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Commit Detected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433785-FF7C-46DE-8A60-7D619C8CFAE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546" y="2675850"/>
            <a:ext cx="474863" cy="45975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241C7E-C5FB-4837-93C0-7DDFA9299292}"/>
              </a:ext>
            </a:extLst>
          </p:cNvPr>
          <p:cNvCxnSpPr>
            <a:cxnSpLocks/>
          </p:cNvCxnSpPr>
          <p:nvPr/>
        </p:nvCxnSpPr>
        <p:spPr>
          <a:xfrm>
            <a:off x="683294" y="2431561"/>
            <a:ext cx="788156" cy="381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93">
            <a:extLst>
              <a:ext uri="{FF2B5EF4-FFF2-40B4-BE49-F238E27FC236}">
                <a16:creationId xmlns:a16="http://schemas.microsoft.com/office/drawing/2014/main" id="{A5AEE76E-81BD-4601-9964-269924AD4572}"/>
              </a:ext>
            </a:extLst>
          </p:cNvPr>
          <p:cNvSpPr txBox="1"/>
          <p:nvPr/>
        </p:nvSpPr>
        <p:spPr>
          <a:xfrm>
            <a:off x="664156" y="2139957"/>
            <a:ext cx="798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Commit</a:t>
            </a:r>
          </a:p>
        </p:txBody>
      </p:sp>
      <p:pic>
        <p:nvPicPr>
          <p:cNvPr id="23" name="Picture 22" descr="Jenkins Logo PNG Transparent &amp; SVG Vector - Freebie Supply">
            <a:extLst>
              <a:ext uri="{FF2B5EF4-FFF2-40B4-BE49-F238E27FC236}">
                <a16:creationId xmlns:a16="http://schemas.microsoft.com/office/drawing/2014/main" id="{7C709561-4F4C-4E95-905C-E380C099E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3926" y="1867263"/>
            <a:ext cx="1302526" cy="97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412798-6300-4E62-BFAF-FCC0CCB4272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478589" y="3047849"/>
            <a:ext cx="0" cy="950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93">
            <a:extLst>
              <a:ext uri="{FF2B5EF4-FFF2-40B4-BE49-F238E27FC236}">
                <a16:creationId xmlns:a16="http://schemas.microsoft.com/office/drawing/2014/main" id="{76B478B1-6807-4A6F-84F2-70E605E918AB}"/>
              </a:ext>
            </a:extLst>
          </p:cNvPr>
          <p:cNvSpPr txBox="1"/>
          <p:nvPr/>
        </p:nvSpPr>
        <p:spPr>
          <a:xfrm>
            <a:off x="6585517" y="4190570"/>
            <a:ext cx="2123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 Infrastructure as Code</a:t>
            </a:r>
          </a:p>
        </p:txBody>
      </p:sp>
      <p:sp>
        <p:nvSpPr>
          <p:cNvPr id="35" name="TextBox 193">
            <a:extLst>
              <a:ext uri="{FF2B5EF4-FFF2-40B4-BE49-F238E27FC236}">
                <a16:creationId xmlns:a16="http://schemas.microsoft.com/office/drawing/2014/main" id="{7A87D942-3195-4E68-AEAA-4986BE617131}"/>
              </a:ext>
            </a:extLst>
          </p:cNvPr>
          <p:cNvSpPr txBox="1"/>
          <p:nvPr/>
        </p:nvSpPr>
        <p:spPr>
          <a:xfrm>
            <a:off x="4033503" y="3721258"/>
            <a:ext cx="18139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Continuous Provisioning </a:t>
            </a:r>
          </a:p>
        </p:txBody>
      </p:sp>
      <p:sp>
        <p:nvSpPr>
          <p:cNvPr id="36" name="TextBox 193">
            <a:extLst>
              <a:ext uri="{FF2B5EF4-FFF2-40B4-BE49-F238E27FC236}">
                <a16:creationId xmlns:a16="http://schemas.microsoft.com/office/drawing/2014/main" id="{E4555D0F-91D1-45ED-AB63-C309188E769C}"/>
              </a:ext>
            </a:extLst>
          </p:cNvPr>
          <p:cNvSpPr txBox="1"/>
          <p:nvPr/>
        </p:nvSpPr>
        <p:spPr>
          <a:xfrm>
            <a:off x="4211979" y="1164435"/>
            <a:ext cx="2290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Orchestration and Provisioning Jobs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FCA35BC-6BB9-49F8-9C22-15429523E88E}"/>
              </a:ext>
            </a:extLst>
          </p:cNvPr>
          <p:cNvSpPr/>
          <p:nvPr/>
        </p:nvSpPr>
        <p:spPr>
          <a:xfrm>
            <a:off x="8860109" y="1015125"/>
            <a:ext cx="1906769" cy="4827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/>
          </a:p>
        </p:txBody>
      </p:sp>
      <p:pic>
        <p:nvPicPr>
          <p:cNvPr id="48" name="Picture 47" descr="Azure Kubernetes Service - Reviews, Pros &amp; Cons | Companies using Azure  Kubernetes Service">
            <a:extLst>
              <a:ext uri="{FF2B5EF4-FFF2-40B4-BE49-F238E27FC236}">
                <a16:creationId xmlns:a16="http://schemas.microsoft.com/office/drawing/2014/main" id="{32005392-1EDD-48CA-ABB8-46474209B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83839" y="2474459"/>
            <a:ext cx="835582" cy="83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A11C3ECD-DAA3-42F9-AD4D-3A6FE25CADF4}"/>
              </a:ext>
            </a:extLst>
          </p:cNvPr>
          <p:cNvSpPr/>
          <p:nvPr/>
        </p:nvSpPr>
        <p:spPr>
          <a:xfrm>
            <a:off x="8981423" y="2408682"/>
            <a:ext cx="1734832" cy="9308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0C8BEEB-622E-4D01-BA06-B048A0B08D4B}"/>
              </a:ext>
            </a:extLst>
          </p:cNvPr>
          <p:cNvSpPr/>
          <p:nvPr/>
        </p:nvSpPr>
        <p:spPr>
          <a:xfrm>
            <a:off x="8973529" y="3562755"/>
            <a:ext cx="1734832" cy="9308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20A29F-C3CE-48B0-8578-76DFE80E2A2A}"/>
              </a:ext>
            </a:extLst>
          </p:cNvPr>
          <p:cNvSpPr/>
          <p:nvPr/>
        </p:nvSpPr>
        <p:spPr>
          <a:xfrm>
            <a:off x="8950658" y="4805571"/>
            <a:ext cx="1734832" cy="9308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/>
          </a:p>
        </p:txBody>
      </p:sp>
      <p:pic>
        <p:nvPicPr>
          <p:cNvPr id="52" name="Picture 51" descr="Azure Kubernetes Service - Reviews, Pros &amp; Cons | Companies using Azure  Kubernetes Service">
            <a:extLst>
              <a:ext uri="{FF2B5EF4-FFF2-40B4-BE49-F238E27FC236}">
                <a16:creationId xmlns:a16="http://schemas.microsoft.com/office/drawing/2014/main" id="{EC2C0C8A-04DE-4FC3-9D8D-A7329A100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2882" y="3650157"/>
            <a:ext cx="835582" cy="83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 descr="Azure Kubernetes Service - Reviews, Pros &amp; Cons | Companies using Azure  Kubernetes Service">
            <a:extLst>
              <a:ext uri="{FF2B5EF4-FFF2-40B4-BE49-F238E27FC236}">
                <a16:creationId xmlns:a16="http://schemas.microsoft.com/office/drawing/2014/main" id="{CEF21758-B519-4ED4-AE54-B0559ED32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68313" y="4863402"/>
            <a:ext cx="835582" cy="83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113">
            <a:extLst>
              <a:ext uri="{FF2B5EF4-FFF2-40B4-BE49-F238E27FC236}">
                <a16:creationId xmlns:a16="http://schemas.microsoft.com/office/drawing/2014/main" id="{1ABDFB43-98AE-4BB4-AD1A-240F300066BB}"/>
              </a:ext>
            </a:extLst>
          </p:cNvPr>
          <p:cNvSpPr txBox="1"/>
          <p:nvPr/>
        </p:nvSpPr>
        <p:spPr>
          <a:xfrm>
            <a:off x="10247995" y="2379107"/>
            <a:ext cx="61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TEST</a:t>
            </a:r>
          </a:p>
        </p:txBody>
      </p:sp>
      <p:sp>
        <p:nvSpPr>
          <p:cNvPr id="55" name="TextBox 114">
            <a:extLst>
              <a:ext uri="{FF2B5EF4-FFF2-40B4-BE49-F238E27FC236}">
                <a16:creationId xmlns:a16="http://schemas.microsoft.com/office/drawing/2014/main" id="{FADC0ADE-1106-4968-9989-DE8007AC7CBE}"/>
              </a:ext>
            </a:extLst>
          </p:cNvPr>
          <p:cNvSpPr txBox="1"/>
          <p:nvPr/>
        </p:nvSpPr>
        <p:spPr>
          <a:xfrm>
            <a:off x="10230348" y="3538509"/>
            <a:ext cx="680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UAT</a:t>
            </a:r>
          </a:p>
        </p:txBody>
      </p:sp>
      <p:sp>
        <p:nvSpPr>
          <p:cNvPr id="56" name="TextBox 115">
            <a:extLst>
              <a:ext uri="{FF2B5EF4-FFF2-40B4-BE49-F238E27FC236}">
                <a16:creationId xmlns:a16="http://schemas.microsoft.com/office/drawing/2014/main" id="{2B33A29D-0925-43D7-8FF0-D0787C9B46F8}"/>
              </a:ext>
            </a:extLst>
          </p:cNvPr>
          <p:cNvSpPr txBox="1"/>
          <p:nvPr/>
        </p:nvSpPr>
        <p:spPr>
          <a:xfrm>
            <a:off x="10109720" y="4762978"/>
            <a:ext cx="680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PROD</a:t>
            </a:r>
          </a:p>
        </p:txBody>
      </p:sp>
      <p:sp>
        <p:nvSpPr>
          <p:cNvPr id="59" name="TextBox 119">
            <a:extLst>
              <a:ext uri="{FF2B5EF4-FFF2-40B4-BE49-F238E27FC236}">
                <a16:creationId xmlns:a16="http://schemas.microsoft.com/office/drawing/2014/main" id="{4D9762B7-6044-41C9-9E9D-2CA4C13259F9}"/>
              </a:ext>
            </a:extLst>
          </p:cNvPr>
          <p:cNvSpPr txBox="1"/>
          <p:nvPr/>
        </p:nvSpPr>
        <p:spPr>
          <a:xfrm>
            <a:off x="9072921" y="979769"/>
            <a:ext cx="206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AWS Cloud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804C6B05-BFD5-4B83-AFBA-D59B7531ED5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641" t="18894" r="10162" b="15709"/>
          <a:stretch/>
        </p:blipFill>
        <p:spPr>
          <a:xfrm>
            <a:off x="1847296" y="1273819"/>
            <a:ext cx="1199272" cy="28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Picture 63" descr="Terraform-Logo | Startup logo, Data map, Logos">
            <a:extLst>
              <a:ext uri="{FF2B5EF4-FFF2-40B4-BE49-F238E27FC236}">
                <a16:creationId xmlns:a16="http://schemas.microsoft.com/office/drawing/2014/main" id="{42D31AC9-06A3-4CFC-BC65-F8E59D4C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2024" y="4361857"/>
            <a:ext cx="1487246" cy="74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87" descr="Azure Kubernetes Service - Reviews, Pros &amp; Cons | Companies using Azure  Kubernetes Service">
            <a:extLst>
              <a:ext uri="{FF2B5EF4-FFF2-40B4-BE49-F238E27FC236}">
                <a16:creationId xmlns:a16="http://schemas.microsoft.com/office/drawing/2014/main" id="{E90ACBF6-5FC2-4620-931C-36DD96544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40794" y="1436819"/>
            <a:ext cx="835582" cy="83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736E92BD-8246-40FA-AC5F-B35BB963DF02}"/>
              </a:ext>
            </a:extLst>
          </p:cNvPr>
          <p:cNvSpPr/>
          <p:nvPr/>
        </p:nvSpPr>
        <p:spPr>
          <a:xfrm>
            <a:off x="9018364" y="1402339"/>
            <a:ext cx="1734832" cy="9308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/>
          </a:p>
        </p:txBody>
      </p:sp>
      <p:sp>
        <p:nvSpPr>
          <p:cNvPr id="90" name="TextBox 122">
            <a:extLst>
              <a:ext uri="{FF2B5EF4-FFF2-40B4-BE49-F238E27FC236}">
                <a16:creationId xmlns:a16="http://schemas.microsoft.com/office/drawing/2014/main" id="{A85781D5-561A-465A-8849-547B36BE204C}"/>
              </a:ext>
            </a:extLst>
          </p:cNvPr>
          <p:cNvSpPr txBox="1"/>
          <p:nvPr/>
        </p:nvSpPr>
        <p:spPr>
          <a:xfrm>
            <a:off x="10347083" y="1405686"/>
            <a:ext cx="61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CI</a:t>
            </a:r>
          </a:p>
        </p:txBody>
      </p:sp>
      <p:pic>
        <p:nvPicPr>
          <p:cNvPr id="92" name="Picture 91" descr="Angular - PRESS KIT">
            <a:extLst>
              <a:ext uri="{FF2B5EF4-FFF2-40B4-BE49-F238E27FC236}">
                <a16:creationId xmlns:a16="http://schemas.microsoft.com/office/drawing/2014/main" id="{112668FE-6771-4747-9CE8-BC6DA9398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31007" y="2215270"/>
            <a:ext cx="50622" cy="5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94" descr="Pricing - Container Registry | Microsoft Azure">
            <a:extLst>
              <a:ext uri="{FF2B5EF4-FFF2-40B4-BE49-F238E27FC236}">
                <a16:creationId xmlns:a16="http://schemas.microsoft.com/office/drawing/2014/main" id="{07720159-B0EB-4329-9077-544DE1068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052253" y="-1346984"/>
            <a:ext cx="120292" cy="6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DD62098-254C-9883-E912-B5361892D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667" y="5419903"/>
            <a:ext cx="822441" cy="49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Json Icon Png #2432 - Free Icons Library">
            <a:extLst>
              <a:ext uri="{FF2B5EF4-FFF2-40B4-BE49-F238E27FC236}">
                <a16:creationId xmlns:a16="http://schemas.microsoft.com/office/drawing/2014/main" id="{B7902E52-D581-AC13-FFE9-81F1363B6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639" y="2200774"/>
            <a:ext cx="558049" cy="50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ashiCorp logo transparent PNG - StickPNG">
            <a:extLst>
              <a:ext uri="{FF2B5EF4-FFF2-40B4-BE49-F238E27FC236}">
                <a16:creationId xmlns:a16="http://schemas.microsoft.com/office/drawing/2014/main" id="{2AD9913F-5F56-527F-115E-13883B1FA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333" y="2235640"/>
            <a:ext cx="897377" cy="44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3">
            <a:extLst>
              <a:ext uri="{FF2B5EF4-FFF2-40B4-BE49-F238E27FC236}">
                <a16:creationId xmlns:a16="http://schemas.microsoft.com/office/drawing/2014/main" id="{94456382-3FF4-FCD5-8C28-4A6354165331}"/>
              </a:ext>
            </a:extLst>
          </p:cNvPr>
          <p:cNvSpPr/>
          <p:nvPr/>
        </p:nvSpPr>
        <p:spPr bwMode="auto">
          <a:xfrm>
            <a:off x="1447637" y="3998494"/>
            <a:ext cx="1911474" cy="130475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02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4D4D4D"/>
              </a:solidFill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28" name="TextBox 193">
            <a:extLst>
              <a:ext uri="{FF2B5EF4-FFF2-40B4-BE49-F238E27FC236}">
                <a16:creationId xmlns:a16="http://schemas.microsoft.com/office/drawing/2014/main" id="{7470946C-3481-00D1-1BB3-7AD819E10166}"/>
              </a:ext>
            </a:extLst>
          </p:cNvPr>
          <p:cNvSpPr txBox="1"/>
          <p:nvPr/>
        </p:nvSpPr>
        <p:spPr>
          <a:xfrm>
            <a:off x="1591164" y="3684063"/>
            <a:ext cx="1813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StateFile</a:t>
            </a:r>
            <a:r>
              <a:rPr lang="en-US" sz="1400" dirty="0"/>
              <a:t> storage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35203C-D898-8DFB-1555-54642809B34E}"/>
              </a:ext>
            </a:extLst>
          </p:cNvPr>
          <p:cNvCxnSpPr>
            <a:cxnSpLocks/>
            <a:stCxn id="8" idx="1"/>
            <a:endCxn id="19" idx="3"/>
          </p:cNvCxnSpPr>
          <p:nvPr/>
        </p:nvCxnSpPr>
        <p:spPr>
          <a:xfrm flipH="1">
            <a:off x="3359111" y="4650872"/>
            <a:ext cx="11637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Top 141+ s3 logo - bachhoathinhxuyen.vn">
            <a:extLst>
              <a:ext uri="{FF2B5EF4-FFF2-40B4-BE49-F238E27FC236}">
                <a16:creationId xmlns:a16="http://schemas.microsoft.com/office/drawing/2014/main" id="{606BF2FD-6C16-6383-141F-4FFA0E84C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277" y="4311452"/>
            <a:ext cx="1715978" cy="81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A3D5CC-DDA1-4545-80D2-5ED35EC216EC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6434326" y="4650872"/>
            <a:ext cx="2425783" cy="0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89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179</Words>
  <Application>Microsoft Office PowerPoint</Application>
  <PresentationFormat>Widescreen</PresentationFormat>
  <Paragraphs>63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Aptos Narrow</vt:lpstr>
      <vt:lpstr>Arial</vt:lpstr>
      <vt:lpstr>Calibri</vt:lpstr>
      <vt:lpstr>Corbel</vt:lpstr>
      <vt:lpstr>Office Theme</vt:lpstr>
      <vt:lpstr>PowerPoint Presentation</vt:lpstr>
      <vt:lpstr>Objectives-    </vt:lpstr>
      <vt:lpstr>Task-    </vt:lpstr>
      <vt:lpstr>Design Diagram-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Imtiyaz Ahmed</dc:creator>
  <cp:lastModifiedBy>Imtiyaz Ahmed</cp:lastModifiedBy>
  <cp:revision>4</cp:revision>
  <dcterms:created xsi:type="dcterms:W3CDTF">2024-05-23T04:56:56Z</dcterms:created>
  <dcterms:modified xsi:type="dcterms:W3CDTF">2024-05-27T06:00:37Z</dcterms:modified>
</cp:coreProperties>
</file>