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9144000" cy="5143500"/>
  <p:notesSz cx="6858000" cy="9144000"/>
  <p:embeddedFontLst>
    <p:embeddedFont>
      <p:font typeface="Trebuchet MS" panose="020B0603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g1c1d67ba163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c1d67ba163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1c1d67ba163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c1d67ba163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1c1d67ba16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1d67ba16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1c1d67ba163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1d67ba163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1c1d67ba163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1d67ba163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1c1d67ba163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c1d67ba163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1c1d67ba163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c1d67ba163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1c1d67ba163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c1d67ba163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1c1db62ca16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c1db62ca16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p:txBody>
      </p:sp>
      <p:sp>
        <p:nvSpPr>
          <p:cNvPr id="13" name="Google Shape;13;p2"/>
          <p:cNvSpPr txBox="1"/>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p:txBody>
      </p:sp>
      <p:sp>
        <p:nvSpPr>
          <p:cNvPr id="14" name="Google Shape;14;p2"/>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txBox="1"/>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p:txBody>
      </p:sp>
      <p:sp>
        <p:nvSpPr>
          <p:cNvPr id="51" name="Google Shape;51;p11"/>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2" name="Shape 52"/>
        <p:cNvGrpSpPr/>
        <p:nvPr/>
      </p:nvGrpSpPr>
      <p:grpSpPr>
        <a:xfrm>
          <a:off x="0" y="0"/>
          <a:ext cx="0" cy="0"/>
          <a:chOff x="0" y="0"/>
          <a:chExt cx="0" cy="0"/>
        </a:xfrm>
      </p:grpSpPr>
      <p:sp>
        <p:nvSpPr>
          <p:cNvPr id="53" name="Google Shape;53;p12"/>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4"/>
        </a:solidFill>
        <a:effectLst/>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txBox="1"/>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p:txBody>
      </p:sp>
      <p:sp>
        <p:nvSpPr>
          <p:cNvPr id="18" name="Google Shape;18;p3"/>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2" name="Google Shape;22;p4"/>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6" name="Google Shape;26;p5"/>
          <p:cNvSpPr txBox="1"/>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7" name="Google Shape;27;p5"/>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7"/>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p:txBody>
      </p:sp>
      <p:sp>
        <p:nvSpPr>
          <p:cNvPr id="44" name="Google Shape;44;p9"/>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720">
                <a:latin typeface="Trebuchet MS" panose="020B0603020202020204" charset="0"/>
                <a:ea typeface="Oswald"/>
                <a:cs typeface="Trebuchet MS" panose="020B0603020202020204" charset="0"/>
                <a:sym typeface="Oswald"/>
              </a:rPr>
              <a:t>Day 2: Prometheus Session 1</a:t>
            </a:r>
            <a:endParaRPr lang="en-GB" sz="4720">
              <a:latin typeface="Trebuchet MS" panose="020B0603020202020204" charset="0"/>
              <a:ea typeface="Oswald"/>
              <a:cs typeface="Trebuchet MS" panose="020B0603020202020204" charset="0"/>
              <a:sym typeface="Oswald"/>
            </a:endParaRPr>
          </a:p>
        </p:txBody>
      </p:sp>
      <p:sp>
        <p:nvSpPr>
          <p:cNvPr id="59" name="Google Shape;59;p13"/>
          <p:cNvSpPr txBox="1"/>
          <p:nvPr>
            <p:ph type="subTitle" idx="1"/>
          </p:nvPr>
        </p:nvSpPr>
        <p:spPr>
          <a:xfrm>
            <a:off x="344250" y="3550650"/>
            <a:ext cx="39582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Trebuchet MS" panose="020B0603020202020204" charset="0"/>
                <a:cs typeface="Trebuchet MS" panose="020B0603020202020204" charset="0"/>
              </a:rPr>
              <a:t>By Ramprakash Senthil</a:t>
            </a:r>
            <a:endParaRPr lang="en-GB">
              <a:latin typeface="Trebuchet MS" panose="020B0603020202020204" charset="0"/>
              <a:cs typeface="Trebuchet MS" panose="020B0603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rebuchet MS" panose="020B0603020202020204" charset="0"/>
                <a:cs typeface="Trebuchet MS" panose="020B0603020202020204" charset="0"/>
              </a:rPr>
              <a:t>About Prometheus</a:t>
            </a:r>
            <a:endParaRPr lang="en-GB">
              <a:latin typeface="Trebuchet MS" panose="020B0603020202020204" charset="0"/>
              <a:cs typeface="Trebuchet MS" panose="020B0603020202020204" charset="0"/>
            </a:endParaRPr>
          </a:p>
        </p:txBody>
      </p:sp>
      <p:sp>
        <p:nvSpPr>
          <p:cNvPr id="65" name="Google Shape;65;p14"/>
          <p:cNvSpPr txBox="1"/>
          <p:nvPr>
            <p:ph type="body" idx="1"/>
          </p:nvPr>
        </p:nvSpPr>
        <p:spPr>
          <a:xfrm>
            <a:off x="311700" y="1234075"/>
            <a:ext cx="8349600" cy="3839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Was started in year </a:t>
            </a:r>
            <a:r>
              <a:rPr lang="en-GB" b="1">
                <a:latin typeface="Trebuchet MS" panose="020B0603020202020204" charset="0"/>
                <a:cs typeface="Trebuchet MS" panose="020B0603020202020204" charset="0"/>
              </a:rPr>
              <a:t>2012</a:t>
            </a:r>
            <a:r>
              <a:rPr lang="en-GB">
                <a:latin typeface="Trebuchet MS" panose="020B0603020202020204" charset="0"/>
                <a:cs typeface="Trebuchet MS" panose="020B0603020202020204" charset="0"/>
              </a:rPr>
              <a:t> at SoundCloud</a:t>
            </a:r>
            <a:endParaRPr lang="en-GB">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Later on, it joined the cloud native computing foundation and in year </a:t>
            </a:r>
            <a:r>
              <a:rPr lang="en-GB" b="1">
                <a:latin typeface="Trebuchet MS" panose="020B0603020202020204" charset="0"/>
                <a:cs typeface="Trebuchet MS" panose="020B0603020202020204" charset="0"/>
              </a:rPr>
              <a:t>2016</a:t>
            </a:r>
            <a:r>
              <a:rPr lang="en-GB">
                <a:latin typeface="Trebuchet MS" panose="020B0603020202020204" charset="0"/>
                <a:cs typeface="Trebuchet MS" panose="020B0603020202020204" charset="0"/>
              </a:rPr>
              <a:t>, it become the second hosted project of cloud native after </a:t>
            </a:r>
            <a:r>
              <a:rPr lang="en-GB" b="1">
                <a:latin typeface="Trebuchet MS" panose="020B0603020202020204" charset="0"/>
                <a:cs typeface="Trebuchet MS" panose="020B0603020202020204" charset="0"/>
              </a:rPr>
              <a:t>kuberenetes</a:t>
            </a:r>
            <a:endParaRPr b="1">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Licenced under </a:t>
            </a:r>
            <a:r>
              <a:rPr lang="en-GB" b="1">
                <a:latin typeface="Trebuchet MS" panose="020B0603020202020204" charset="0"/>
                <a:cs typeface="Trebuchet MS" panose="020B0603020202020204" charset="0"/>
              </a:rPr>
              <a:t>apache 2.0</a:t>
            </a:r>
            <a:r>
              <a:rPr lang="en-GB">
                <a:latin typeface="Trebuchet MS" panose="020B0603020202020204" charset="0"/>
                <a:cs typeface="Trebuchet MS" panose="020B0603020202020204" charset="0"/>
              </a:rPr>
              <a:t> licence</a:t>
            </a:r>
            <a:endParaRPr lang="en-GB">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Very active developer and user community around the globe</a:t>
            </a:r>
            <a:endParaRPr lang="en-GB">
              <a:latin typeface="Trebuchet MS" panose="020B0603020202020204" charset="0"/>
              <a:cs typeface="Trebuchet MS" panose="020B0603020202020204" charset="0"/>
            </a:endParaRPr>
          </a:p>
          <a:p>
            <a:pPr marL="0" lvl="0" indent="0" algn="l" rtl="0">
              <a:spcBef>
                <a:spcPts val="1200"/>
              </a:spcBef>
              <a:spcAft>
                <a:spcPts val="0"/>
              </a:spcAft>
              <a:buNone/>
            </a:pPr>
            <a:endParaRPr>
              <a:latin typeface="Trebuchet MS" panose="020B0603020202020204" charset="0"/>
              <a:cs typeface="Trebuchet MS" panose="020B0603020202020204" charset="0"/>
            </a:endParaRPr>
          </a:p>
          <a:p>
            <a:pPr marL="0" lvl="0" indent="0" algn="l" rtl="0">
              <a:spcBef>
                <a:spcPts val="1200"/>
              </a:spcBef>
              <a:spcAft>
                <a:spcPts val="0"/>
              </a:spcAft>
              <a:buNone/>
            </a:pPr>
            <a:endParaRPr>
              <a:latin typeface="Trebuchet MS" panose="020B0603020202020204" charset="0"/>
              <a:cs typeface="Trebuchet MS" panose="020B0603020202020204" charset="0"/>
            </a:endParaRPr>
          </a:p>
          <a:p>
            <a:pPr marL="0" lvl="0" indent="0" algn="l" rtl="0">
              <a:spcBef>
                <a:spcPts val="1200"/>
              </a:spcBef>
              <a:spcAft>
                <a:spcPts val="1200"/>
              </a:spcAft>
              <a:buNone/>
            </a:pPr>
            <a:endParaRPr>
              <a:latin typeface="Trebuchet MS" panose="020B0603020202020204" charset="0"/>
              <a:cs typeface="Trebuchet MS" panose="020B0603020202020204" charset="0"/>
            </a:endParaRPr>
          </a:p>
        </p:txBody>
      </p:sp>
      <p:pic>
        <p:nvPicPr>
          <p:cNvPr id="66" name="Google Shape;66;p14"/>
          <p:cNvPicPr preferRelativeResize="0"/>
          <p:nvPr/>
        </p:nvPicPr>
        <p:blipFill>
          <a:blip r:embed="rId1"/>
          <a:stretch>
            <a:fillRect/>
          </a:stretch>
        </p:blipFill>
        <p:spPr>
          <a:xfrm>
            <a:off x="2719525" y="3791875"/>
            <a:ext cx="2871625" cy="128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rebuchet MS" panose="020B0603020202020204" charset="0"/>
                <a:cs typeface="Trebuchet MS" panose="020B0603020202020204" charset="0"/>
              </a:rPr>
              <a:t>What is Prometheus</a:t>
            </a:r>
            <a:endParaRPr lang="en-GB">
              <a:latin typeface="Trebuchet MS" panose="020B0603020202020204" charset="0"/>
              <a:cs typeface="Trebuchet MS" panose="020B0603020202020204" charset="0"/>
            </a:endParaRPr>
          </a:p>
        </p:txBody>
      </p:sp>
      <p:sp>
        <p:nvSpPr>
          <p:cNvPr id="72" name="Google Shape;72;p15"/>
          <p:cNvSpPr txBox="1"/>
          <p:nvPr>
            <p:ph type="body" idx="1"/>
          </p:nvPr>
        </p:nvSpPr>
        <p:spPr>
          <a:xfrm>
            <a:off x="311700" y="1234075"/>
            <a:ext cx="8520600" cy="3811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Prometheus is an open-source systems monitoring and alerting toolkit with an active ecosystem</a:t>
            </a:r>
            <a:endParaRPr lang="en-GB">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It is tool that allows you to analyze how your applications and infrastructure are performing from the metrics discovered it</a:t>
            </a:r>
            <a:endParaRPr lang="en-GB">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Prometheus components are written in GO language</a:t>
            </a:r>
            <a:endParaRPr lang="en-GB">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Uses a ‘multi-dimensional’ data model with ‘time-series data’ identified by ‘metric name’ and key/value pairs</a:t>
            </a:r>
            <a:endParaRPr lang="en-GB">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b="1">
                <a:latin typeface="Trebuchet MS" panose="020B0603020202020204" charset="0"/>
                <a:cs typeface="Trebuchet MS" panose="020B0603020202020204" charset="0"/>
              </a:rPr>
              <a:t>Example</a:t>
            </a:r>
            <a:r>
              <a:rPr lang="en-GB">
                <a:latin typeface="Trebuchet MS" panose="020B0603020202020204" charset="0"/>
                <a:cs typeface="Trebuchet MS" panose="020B0603020202020204" charset="0"/>
              </a:rPr>
              <a:t>: http_requests_total{method=”get”}</a:t>
            </a:r>
            <a:endParaRPr lang="en-GB">
              <a:latin typeface="Trebuchet MS" panose="020B0603020202020204" charset="0"/>
              <a:cs typeface="Trebuchet MS" panose="020B0603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rebuchet MS" panose="020B0603020202020204" charset="0"/>
                <a:cs typeface="Trebuchet MS" panose="020B0603020202020204" charset="0"/>
              </a:rPr>
              <a:t>Features of Prometheus</a:t>
            </a:r>
            <a:endParaRPr lang="en-GB">
              <a:latin typeface="Trebuchet MS" panose="020B0603020202020204" charset="0"/>
              <a:cs typeface="Trebuchet MS" panose="020B0603020202020204" charset="0"/>
            </a:endParaRPr>
          </a:p>
        </p:txBody>
      </p:sp>
      <p:sp>
        <p:nvSpPr>
          <p:cNvPr id="78" name="Google Shape;78;p16"/>
          <p:cNvSpPr txBox="1"/>
          <p:nvPr>
            <p:ph type="body" idx="1"/>
          </p:nvPr>
        </p:nvSpPr>
        <p:spPr>
          <a:xfrm>
            <a:off x="227625" y="1199925"/>
            <a:ext cx="8520600" cy="4055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Uses a very simple query language PromQL</a:t>
            </a:r>
            <a:endParaRPr lang="en-GB">
              <a:latin typeface="Trebuchet MS" panose="020B0603020202020204" charset="0"/>
              <a:cs typeface="Trebuchet MS" panose="020B0603020202020204" charset="0"/>
            </a:endParaRPr>
          </a:p>
          <a:p>
            <a:pPr marL="914400" lvl="1" indent="-317500" algn="l" rtl="0">
              <a:lnSpc>
                <a:spcPct val="150000"/>
              </a:lnSpc>
              <a:spcBef>
                <a:spcPts val="0"/>
              </a:spcBef>
              <a:spcAft>
                <a:spcPts val="0"/>
              </a:spcAft>
              <a:buSzPts val="1400"/>
              <a:buChar char="○"/>
            </a:pPr>
            <a:r>
              <a:rPr lang="en-GB" b="1">
                <a:latin typeface="Trebuchet MS" panose="020B0603020202020204" charset="0"/>
                <a:cs typeface="Trebuchet MS" panose="020B0603020202020204" charset="0"/>
              </a:rPr>
              <a:t>PromQL is a read-only and flxible query language, that allows </a:t>
            </a:r>
            <a:r>
              <a:rPr lang="en-GB" b="1">
                <a:latin typeface="Trebuchet MS" panose="020B0603020202020204" charset="0"/>
                <a:cs typeface="Trebuchet MS" panose="020B0603020202020204" charset="0"/>
              </a:rPr>
              <a:t>aggregation across any of the labels and its time series</a:t>
            </a:r>
            <a:endParaRPr b="1">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No reliance or distributed storage; single server nodes are autonomous</a:t>
            </a:r>
            <a:endParaRPr lang="en-GB">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Default libraries and servers are available for prometheus - Windows, Linux machines and MySQL etc..,</a:t>
            </a:r>
            <a:endParaRPr lang="en-GB">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To monitor custom services, you can add instrumentation to your code, via prometheus client libraries like go, python, java or scala and many more..,</a:t>
            </a:r>
            <a:endParaRPr lang="en-GB">
              <a:latin typeface="Trebuchet MS" panose="020B0603020202020204" charset="0"/>
              <a:cs typeface="Trebuchet MS" panose="020B0603020202020204" charset="0"/>
            </a:endParaRPr>
          </a:p>
          <a:p>
            <a:pPr marL="457200" lvl="0" indent="-342900" algn="l" rtl="0">
              <a:lnSpc>
                <a:spcPct val="150000"/>
              </a:lnSpc>
              <a:spcBef>
                <a:spcPts val="0"/>
              </a:spcBef>
              <a:spcAft>
                <a:spcPts val="0"/>
              </a:spcAft>
              <a:buSzPts val="1800"/>
              <a:buChar char="●"/>
            </a:pPr>
            <a:r>
              <a:rPr lang="en-GB">
                <a:latin typeface="Trebuchet MS" panose="020B0603020202020204" charset="0"/>
                <a:cs typeface="Trebuchet MS" panose="020B0603020202020204" charset="0"/>
              </a:rPr>
              <a:t>Full fledged monitoring system along with its own </a:t>
            </a:r>
            <a:r>
              <a:rPr lang="en-GB" b="1">
                <a:latin typeface="Trebuchet MS" panose="020B0603020202020204" charset="0"/>
                <a:cs typeface="Trebuchet MS" panose="020B0603020202020204" charset="0"/>
              </a:rPr>
              <a:t>Alert manager</a:t>
            </a:r>
            <a:endParaRPr b="1">
              <a:latin typeface="Trebuchet MS" panose="020B0603020202020204" charset="0"/>
              <a:cs typeface="Trebuchet MS" panose="020B0603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rebuchet MS" panose="020B0603020202020204" charset="0"/>
                <a:cs typeface="Trebuchet MS" panose="020B0603020202020204" charset="0"/>
              </a:rPr>
              <a:t>Alternate</a:t>
            </a:r>
            <a:r>
              <a:rPr lang="en-GB">
                <a:latin typeface="Trebuchet MS" panose="020B0603020202020204" charset="0"/>
                <a:cs typeface="Trebuchet MS" panose="020B0603020202020204" charset="0"/>
              </a:rPr>
              <a:t> Monitoring Tools which available in market</a:t>
            </a:r>
            <a:endParaRPr lang="en-GB">
              <a:latin typeface="Trebuchet MS" panose="020B0603020202020204" charset="0"/>
              <a:cs typeface="Trebuchet MS" panose="020B0603020202020204" charset="0"/>
            </a:endParaRPr>
          </a:p>
        </p:txBody>
      </p:sp>
      <p:pic>
        <p:nvPicPr>
          <p:cNvPr id="84" name="Google Shape;84;p17"/>
          <p:cNvPicPr preferRelativeResize="0"/>
          <p:nvPr/>
        </p:nvPicPr>
        <p:blipFill>
          <a:blip r:embed="rId1"/>
          <a:stretch>
            <a:fillRect/>
          </a:stretch>
        </p:blipFill>
        <p:spPr>
          <a:xfrm>
            <a:off x="404675" y="1296275"/>
            <a:ext cx="3267075" cy="1114425"/>
          </a:xfrm>
          <a:prstGeom prst="rect">
            <a:avLst/>
          </a:prstGeom>
          <a:noFill/>
          <a:ln>
            <a:noFill/>
          </a:ln>
        </p:spPr>
      </p:pic>
      <p:pic>
        <p:nvPicPr>
          <p:cNvPr id="85" name="Google Shape;85;p17"/>
          <p:cNvPicPr preferRelativeResize="0"/>
          <p:nvPr/>
        </p:nvPicPr>
        <p:blipFill>
          <a:blip r:embed="rId2"/>
          <a:stretch>
            <a:fillRect/>
          </a:stretch>
        </p:blipFill>
        <p:spPr>
          <a:xfrm>
            <a:off x="4471025" y="939075"/>
            <a:ext cx="2495550" cy="1828800"/>
          </a:xfrm>
          <a:prstGeom prst="rect">
            <a:avLst/>
          </a:prstGeom>
          <a:noFill/>
          <a:ln>
            <a:noFill/>
          </a:ln>
        </p:spPr>
      </p:pic>
      <p:pic>
        <p:nvPicPr>
          <p:cNvPr id="86" name="Google Shape;86;p17"/>
          <p:cNvPicPr preferRelativeResize="0"/>
          <p:nvPr/>
        </p:nvPicPr>
        <p:blipFill>
          <a:blip r:embed="rId3"/>
          <a:stretch>
            <a:fillRect/>
          </a:stretch>
        </p:blipFill>
        <p:spPr>
          <a:xfrm>
            <a:off x="727025" y="2846525"/>
            <a:ext cx="3467100" cy="714375"/>
          </a:xfrm>
          <a:prstGeom prst="rect">
            <a:avLst/>
          </a:prstGeom>
          <a:noFill/>
          <a:ln>
            <a:noFill/>
          </a:ln>
        </p:spPr>
      </p:pic>
      <p:pic>
        <p:nvPicPr>
          <p:cNvPr id="87" name="Google Shape;87;p17"/>
          <p:cNvPicPr preferRelativeResize="0"/>
          <p:nvPr/>
        </p:nvPicPr>
        <p:blipFill>
          <a:blip r:embed="rId4"/>
          <a:stretch>
            <a:fillRect/>
          </a:stretch>
        </p:blipFill>
        <p:spPr>
          <a:xfrm>
            <a:off x="4973575" y="2494000"/>
            <a:ext cx="2555600" cy="1277800"/>
          </a:xfrm>
          <a:prstGeom prst="rect">
            <a:avLst/>
          </a:prstGeom>
          <a:noFill/>
          <a:ln>
            <a:noFill/>
          </a:ln>
        </p:spPr>
      </p:pic>
      <p:pic>
        <p:nvPicPr>
          <p:cNvPr id="88" name="Google Shape;88;p17"/>
          <p:cNvPicPr preferRelativeResize="0"/>
          <p:nvPr/>
        </p:nvPicPr>
        <p:blipFill>
          <a:blip r:embed="rId5"/>
          <a:stretch>
            <a:fillRect/>
          </a:stretch>
        </p:blipFill>
        <p:spPr>
          <a:xfrm>
            <a:off x="1792175" y="3771800"/>
            <a:ext cx="2324100" cy="106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rebuchet MS" panose="020B0603020202020204" charset="0"/>
                <a:cs typeface="Trebuchet MS" panose="020B0603020202020204" charset="0"/>
              </a:rPr>
              <a:t>Basic Teminologies of Prometheus</a:t>
            </a:r>
            <a:endParaRPr lang="en-GB">
              <a:latin typeface="Trebuchet MS" panose="020B0603020202020204" charset="0"/>
              <a:cs typeface="Trebuchet MS" panose="020B0603020202020204" charset="0"/>
            </a:endParaRPr>
          </a:p>
        </p:txBody>
      </p:sp>
      <p:sp>
        <p:nvSpPr>
          <p:cNvPr id="94" name="Google Shape;94;p18"/>
          <p:cNvSpPr txBox="1"/>
          <p:nvPr>
            <p:ph type="body" idx="1"/>
          </p:nvPr>
        </p:nvSpPr>
        <p:spPr>
          <a:xfrm>
            <a:off x="311700" y="1149225"/>
            <a:ext cx="8520600" cy="3812100"/>
          </a:xfrm>
          <a:prstGeom prst="rect">
            <a:avLst/>
          </a:prstGeom>
          <a:noFill/>
        </p:spPr>
        <p:txBody>
          <a:bodyPr spcFirstLastPara="1" wrap="square" lIns="91425" tIns="91425" rIns="91425" bIns="91425" anchor="t" anchorCtr="0">
            <a:normAutofit fontScale="85000" lnSpcReduction="10000"/>
          </a:bodyPr>
          <a:lstStyle/>
          <a:p>
            <a:pPr marL="0" lvl="0" indent="0" algn="l" rtl="0">
              <a:lnSpc>
                <a:spcPct val="150000"/>
              </a:lnSpc>
              <a:spcBef>
                <a:spcPts val="0"/>
              </a:spcBef>
              <a:spcAft>
                <a:spcPts val="0"/>
              </a:spcAft>
              <a:buNone/>
            </a:pPr>
            <a:r>
              <a:rPr lang="en-GB" b="1">
                <a:solidFill>
                  <a:srgbClr val="FF0000"/>
                </a:solidFill>
                <a:latin typeface="Trebuchet MS" panose="020B0603020202020204" charset="0"/>
                <a:cs typeface="Trebuchet MS" panose="020B0603020202020204" charset="0"/>
              </a:rPr>
              <a:t>MONITORING:</a:t>
            </a:r>
            <a:r>
              <a:rPr lang="en-GB">
                <a:latin typeface="Trebuchet MS" panose="020B0603020202020204" charset="0"/>
                <a:cs typeface="Trebuchet MS" panose="020B0603020202020204" charset="0"/>
              </a:rPr>
              <a:t> </a:t>
            </a:r>
            <a:br>
              <a:rPr lang="en-GB">
                <a:latin typeface="Trebuchet MS" panose="020B0603020202020204" charset="0"/>
                <a:cs typeface="Trebuchet MS" panose="020B0603020202020204" charset="0"/>
              </a:rPr>
            </a:br>
            <a:r>
              <a:rPr lang="en-GB">
                <a:latin typeface="Trebuchet MS" panose="020B0603020202020204" charset="0"/>
                <a:cs typeface="Trebuchet MS" panose="020B0603020202020204" charset="0"/>
              </a:rPr>
              <a:t>	It is a Systematic process of collecting and recording the activities taking place in target project, programme or service and then using that recorded values to check if the targets are reaching their objectives or not</a:t>
            </a:r>
            <a:endParaRPr lang="en-GB">
              <a:latin typeface="Trebuchet MS" panose="020B0603020202020204" charset="0"/>
              <a:cs typeface="Trebuchet MS" panose="020B0603020202020204" charset="0"/>
            </a:endParaRPr>
          </a:p>
          <a:p>
            <a:pPr marL="0" lvl="0" indent="0" algn="l" rtl="0">
              <a:lnSpc>
                <a:spcPct val="150000"/>
              </a:lnSpc>
              <a:spcBef>
                <a:spcPts val="1200"/>
              </a:spcBef>
              <a:spcAft>
                <a:spcPts val="0"/>
              </a:spcAft>
              <a:buNone/>
            </a:pPr>
            <a:r>
              <a:rPr lang="en-GB" b="1">
                <a:solidFill>
                  <a:srgbClr val="FF0000"/>
                </a:solidFill>
                <a:latin typeface="Trebuchet MS" panose="020B0603020202020204" charset="0"/>
                <a:cs typeface="Trebuchet MS" panose="020B0603020202020204" charset="0"/>
              </a:rPr>
              <a:t>ALERT/ALERTING:</a:t>
            </a:r>
            <a:r>
              <a:rPr lang="en-GB">
                <a:latin typeface="Trebuchet MS" panose="020B0603020202020204" charset="0"/>
                <a:cs typeface="Trebuchet MS" panose="020B0603020202020204" charset="0"/>
              </a:rPr>
              <a:t> </a:t>
            </a:r>
            <a:br>
              <a:rPr lang="en-GB">
                <a:latin typeface="Trebuchet MS" panose="020B0603020202020204" charset="0"/>
                <a:cs typeface="Trebuchet MS" panose="020B0603020202020204" charset="0"/>
              </a:rPr>
            </a:br>
            <a:r>
              <a:rPr lang="en-GB">
                <a:latin typeface="Trebuchet MS" panose="020B0603020202020204" charset="0"/>
                <a:cs typeface="Trebuchet MS" panose="020B0603020202020204" charset="0"/>
              </a:rPr>
              <a:t>	An Alert is the outcome of an alerting rule in Prometheus that is actively firing. Alerts are sent from Prometheus to Alert manager</a:t>
            </a:r>
            <a:endParaRPr lang="en-GB">
              <a:latin typeface="Trebuchet MS" panose="020B0603020202020204" charset="0"/>
              <a:cs typeface="Trebuchet MS" panose="020B0603020202020204" charset="0"/>
            </a:endParaRPr>
          </a:p>
          <a:p>
            <a:pPr marL="0" lvl="0" indent="0" algn="l" rtl="0">
              <a:lnSpc>
                <a:spcPct val="150000"/>
              </a:lnSpc>
              <a:spcBef>
                <a:spcPts val="1200"/>
              </a:spcBef>
              <a:spcAft>
                <a:spcPts val="1200"/>
              </a:spcAft>
              <a:buNone/>
            </a:pPr>
            <a:r>
              <a:rPr lang="en-GB" b="1">
                <a:solidFill>
                  <a:srgbClr val="FF0000"/>
                </a:solidFill>
                <a:latin typeface="Trebuchet MS" panose="020B0603020202020204" charset="0"/>
                <a:cs typeface="Trebuchet MS" panose="020B0603020202020204" charset="0"/>
              </a:rPr>
              <a:t>ALERT MANAGER: </a:t>
            </a:r>
            <a:br>
              <a:rPr lang="en-GB" b="1">
                <a:solidFill>
                  <a:srgbClr val="FF0000"/>
                </a:solidFill>
                <a:latin typeface="Trebuchet MS" panose="020B0603020202020204" charset="0"/>
                <a:cs typeface="Trebuchet MS" panose="020B0603020202020204" charset="0"/>
              </a:rPr>
            </a:br>
            <a:r>
              <a:rPr lang="en-GB" b="1">
                <a:solidFill>
                  <a:srgbClr val="FF0000"/>
                </a:solidFill>
                <a:latin typeface="Trebuchet MS" panose="020B0603020202020204" charset="0"/>
                <a:cs typeface="Trebuchet MS" panose="020B0603020202020204" charset="0"/>
              </a:rPr>
              <a:t>	</a:t>
            </a:r>
            <a:r>
              <a:rPr lang="en-GB">
                <a:latin typeface="Trebuchet MS" panose="020B0603020202020204" charset="0"/>
                <a:cs typeface="Trebuchet MS" panose="020B0603020202020204" charset="0"/>
              </a:rPr>
              <a:t>The Alert manager takes in alerts from prometheus server, aggregates them into groups, de-duplicates applies silences and then sent out notifications to email, pagerduty, slack, etc..,</a:t>
            </a:r>
            <a:endParaRPr lang="en-GB">
              <a:latin typeface="Trebuchet MS" panose="020B0603020202020204" charset="0"/>
              <a:cs typeface="Trebuchet MS" panose="020B0603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rebuchet MS" panose="020B0603020202020204" charset="0"/>
                <a:cs typeface="Trebuchet MS" panose="020B0603020202020204" charset="0"/>
              </a:rPr>
              <a:t>Basic </a:t>
            </a:r>
            <a:r>
              <a:rPr lang="en-GB"/>
              <a:t>Teminologies of Prometheus</a:t>
            </a:r>
            <a:endParaRPr lang="en-GB"/>
          </a:p>
        </p:txBody>
      </p:sp>
      <p:sp>
        <p:nvSpPr>
          <p:cNvPr id="100" name="Google Shape;100;p19"/>
          <p:cNvSpPr/>
          <p:nvPr/>
        </p:nvSpPr>
        <p:spPr>
          <a:xfrm>
            <a:off x="658700" y="1275450"/>
            <a:ext cx="2032200" cy="1296300"/>
          </a:xfrm>
          <a:prstGeom prst="roundRect">
            <a:avLst>
              <a:gd name="adj" fmla="val 16667"/>
            </a:avLst>
          </a:prstGeom>
          <a:solidFill>
            <a:srgbClr val="FFF2CC"/>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PROMETHEUS</a:t>
            </a:r>
            <a:endParaRPr b="1"/>
          </a:p>
        </p:txBody>
      </p:sp>
      <p:sp>
        <p:nvSpPr>
          <p:cNvPr id="101" name="Google Shape;101;p19"/>
          <p:cNvSpPr/>
          <p:nvPr/>
        </p:nvSpPr>
        <p:spPr>
          <a:xfrm>
            <a:off x="3431900" y="1275450"/>
            <a:ext cx="2032200" cy="1296300"/>
          </a:xfrm>
          <a:prstGeom prst="roundRect">
            <a:avLst>
              <a:gd name="adj" fmla="val 16667"/>
            </a:avLst>
          </a:prstGeom>
          <a:solidFill>
            <a:srgbClr val="FFF2CC"/>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ALERT MANAGER</a:t>
            </a:r>
            <a:endParaRPr b="1"/>
          </a:p>
        </p:txBody>
      </p:sp>
      <p:sp>
        <p:nvSpPr>
          <p:cNvPr id="102" name="Google Shape;102;p19"/>
          <p:cNvSpPr/>
          <p:nvPr/>
        </p:nvSpPr>
        <p:spPr>
          <a:xfrm>
            <a:off x="6205100" y="1275450"/>
            <a:ext cx="2105700" cy="1296300"/>
          </a:xfrm>
          <a:prstGeom prst="roundRect">
            <a:avLst>
              <a:gd name="adj" fmla="val 16667"/>
            </a:avLst>
          </a:prstGeom>
          <a:solidFill>
            <a:srgbClr val="FFF2CC"/>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t>EMAIL or SLACK or PAGERDUTY</a:t>
            </a:r>
            <a:endParaRPr b="1"/>
          </a:p>
        </p:txBody>
      </p:sp>
      <p:sp>
        <p:nvSpPr>
          <p:cNvPr id="103" name="Google Shape;103;p19"/>
          <p:cNvSpPr/>
          <p:nvPr/>
        </p:nvSpPr>
        <p:spPr>
          <a:xfrm>
            <a:off x="2817050" y="1755450"/>
            <a:ext cx="488700" cy="3363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9"/>
          <p:cNvSpPr/>
          <p:nvPr/>
        </p:nvSpPr>
        <p:spPr>
          <a:xfrm>
            <a:off x="5590250" y="1755450"/>
            <a:ext cx="488700" cy="3363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9"/>
          <p:cNvSpPr txBox="1"/>
          <p:nvPr/>
        </p:nvSpPr>
        <p:spPr>
          <a:xfrm>
            <a:off x="349800" y="2829475"/>
            <a:ext cx="8444400" cy="19253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b="1">
                <a:solidFill>
                  <a:srgbClr val="FF0000"/>
                </a:solidFill>
                <a:latin typeface="Trebuchet MS" panose="020B0603020202020204" charset="0"/>
                <a:ea typeface="Playfair Display"/>
                <a:cs typeface="Trebuchet MS" panose="020B0603020202020204" charset="0"/>
                <a:sym typeface="Playfair Display"/>
              </a:rPr>
              <a:t>TARGETS: </a:t>
            </a:r>
            <a:br>
              <a:rPr lang="en-GB" sz="1800" b="1">
                <a:solidFill>
                  <a:srgbClr val="FF0000"/>
                </a:solidFill>
                <a:latin typeface="Trebuchet MS" panose="020B0603020202020204" charset="0"/>
                <a:ea typeface="Playfair Display"/>
                <a:cs typeface="Trebuchet MS" panose="020B0603020202020204" charset="0"/>
                <a:sym typeface="Playfair Display"/>
              </a:rPr>
            </a:br>
            <a:r>
              <a:rPr lang="en-GB" sz="1800" b="1">
                <a:solidFill>
                  <a:srgbClr val="FF0000"/>
                </a:solidFill>
                <a:latin typeface="Trebuchet MS" panose="020B0603020202020204" charset="0"/>
                <a:ea typeface="Playfair Display"/>
                <a:cs typeface="Trebuchet MS" panose="020B0603020202020204" charset="0"/>
                <a:sym typeface="Playfair Display"/>
              </a:rPr>
              <a:t>	</a:t>
            </a:r>
            <a:r>
              <a:rPr lang="en-GB" sz="1800">
                <a:solidFill>
                  <a:schemeClr val="dk2"/>
                </a:solidFill>
                <a:latin typeface="Trebuchet MS" panose="020B0603020202020204" charset="0"/>
                <a:ea typeface="Playfair Display"/>
                <a:cs typeface="Trebuchet MS" panose="020B0603020202020204" charset="0"/>
                <a:sym typeface="Playfair Display"/>
              </a:rPr>
              <a:t>A Target is the definition of an object to scrape, Target is an object whose metrics are to be monitored.</a:t>
            </a:r>
            <a:endParaRPr sz="1800">
              <a:solidFill>
                <a:schemeClr val="dk2"/>
              </a:solidFill>
              <a:latin typeface="Trebuchet MS" panose="020B0603020202020204" charset="0"/>
              <a:ea typeface="Playfair Display"/>
              <a:cs typeface="Trebuchet MS" panose="020B0603020202020204" charset="0"/>
              <a:sym typeface="Playfair Display"/>
            </a:endParaRPr>
          </a:p>
          <a:p>
            <a:pPr marL="0" lvl="0" indent="0" algn="l" rtl="0">
              <a:lnSpc>
                <a:spcPct val="115000"/>
              </a:lnSpc>
              <a:spcBef>
                <a:spcPts val="1200"/>
              </a:spcBef>
              <a:spcAft>
                <a:spcPts val="1200"/>
              </a:spcAft>
              <a:buNone/>
            </a:pPr>
            <a:r>
              <a:rPr lang="en-GB" sz="1800" b="1">
                <a:solidFill>
                  <a:srgbClr val="FF0000"/>
                </a:solidFill>
                <a:latin typeface="Trebuchet MS" panose="020B0603020202020204" charset="0"/>
                <a:ea typeface="Playfair Display"/>
                <a:cs typeface="Trebuchet MS" panose="020B0603020202020204" charset="0"/>
                <a:sym typeface="Playfair Display"/>
              </a:rPr>
              <a:t>INSTANCE:</a:t>
            </a:r>
            <a:r>
              <a:rPr lang="en-GB" sz="1800">
                <a:solidFill>
                  <a:schemeClr val="dk2"/>
                </a:solidFill>
                <a:latin typeface="Trebuchet MS" panose="020B0603020202020204" charset="0"/>
                <a:ea typeface="Playfair Display"/>
                <a:cs typeface="Trebuchet MS" panose="020B0603020202020204" charset="0"/>
                <a:sym typeface="Playfair Display"/>
              </a:rPr>
              <a:t> </a:t>
            </a:r>
            <a:br>
              <a:rPr lang="en-GB" sz="1800">
                <a:solidFill>
                  <a:schemeClr val="dk2"/>
                </a:solidFill>
                <a:latin typeface="Trebuchet MS" panose="020B0603020202020204" charset="0"/>
                <a:ea typeface="Playfair Display"/>
                <a:cs typeface="Trebuchet MS" panose="020B0603020202020204" charset="0"/>
                <a:sym typeface="Playfair Display"/>
              </a:rPr>
            </a:br>
            <a:r>
              <a:rPr lang="en-GB" sz="1800">
                <a:solidFill>
                  <a:schemeClr val="dk2"/>
                </a:solidFill>
                <a:latin typeface="Trebuchet MS" panose="020B0603020202020204" charset="0"/>
                <a:ea typeface="Playfair Display"/>
                <a:cs typeface="Trebuchet MS" panose="020B0603020202020204" charset="0"/>
                <a:sym typeface="Playfair Display"/>
              </a:rPr>
              <a:t>	In prometheus terms, an endpoint you can scrape is called an Instance</a:t>
            </a:r>
            <a:endParaRPr lang="en-GB" sz="1800">
              <a:solidFill>
                <a:schemeClr val="dk2"/>
              </a:solidFill>
              <a:latin typeface="Trebuchet MS" panose="020B0603020202020204" charset="0"/>
              <a:ea typeface="Playfair Display"/>
              <a:cs typeface="Trebuchet MS" panose="020B0603020202020204" charset="0"/>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248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rebuchet MS" panose="020B0603020202020204" charset="0"/>
                <a:cs typeface="Trebuchet MS" panose="020B0603020202020204" charset="0"/>
              </a:rPr>
              <a:t>Basic Teminologies of Prometheus</a:t>
            </a:r>
            <a:endParaRPr lang="en-GB">
              <a:latin typeface="Trebuchet MS" panose="020B0603020202020204" charset="0"/>
              <a:cs typeface="Trebuchet MS" panose="020B0603020202020204" charset="0"/>
            </a:endParaRPr>
          </a:p>
        </p:txBody>
      </p:sp>
      <p:sp>
        <p:nvSpPr>
          <p:cNvPr id="111" name="Google Shape;111;p20"/>
          <p:cNvSpPr txBox="1"/>
          <p:nvPr>
            <p:ph type="body" idx="1"/>
          </p:nvPr>
        </p:nvSpPr>
        <p:spPr>
          <a:xfrm>
            <a:off x="409800" y="877575"/>
            <a:ext cx="8520600" cy="3971700"/>
          </a:xfrm>
          <a:prstGeom prst="rect">
            <a:avLst/>
          </a:prstGeom>
          <a:noFill/>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b="1">
                <a:solidFill>
                  <a:srgbClr val="FF0000"/>
                </a:solidFill>
                <a:latin typeface="Trebuchet MS" panose="020B0603020202020204" charset="0"/>
                <a:cs typeface="Trebuchet MS" panose="020B0603020202020204" charset="0"/>
              </a:rPr>
              <a:t>JOB: </a:t>
            </a:r>
            <a:endParaRPr b="1">
              <a:solidFill>
                <a:srgbClr val="FF0000"/>
              </a:solidFill>
              <a:latin typeface="Trebuchet MS" panose="020B0603020202020204" charset="0"/>
              <a:cs typeface="Trebuchet MS" panose="020B0603020202020204" charset="0"/>
            </a:endParaRPr>
          </a:p>
          <a:p>
            <a:pPr marL="0" lvl="0" indent="0" algn="l" rtl="0">
              <a:spcBef>
                <a:spcPts val="1200"/>
              </a:spcBef>
              <a:spcAft>
                <a:spcPts val="0"/>
              </a:spcAft>
              <a:buNone/>
            </a:pPr>
            <a:r>
              <a:rPr lang="en-GB">
                <a:latin typeface="Trebuchet MS" panose="020B0603020202020204" charset="0"/>
                <a:cs typeface="Trebuchet MS" panose="020B0603020202020204" charset="0"/>
              </a:rPr>
              <a:t>	Job is a collection of targets/instances with the same purpose</a:t>
            </a:r>
            <a:endParaRPr lang="en-GB">
              <a:latin typeface="Trebuchet MS" panose="020B0603020202020204" charset="0"/>
              <a:cs typeface="Trebuchet MS" panose="020B0603020202020204" charset="0"/>
            </a:endParaRPr>
          </a:p>
          <a:p>
            <a:pPr marL="0" lvl="0" indent="0" algn="l" rtl="0">
              <a:spcBef>
                <a:spcPts val="1200"/>
              </a:spcBef>
              <a:spcAft>
                <a:spcPts val="0"/>
              </a:spcAft>
              <a:buNone/>
            </a:pPr>
            <a:r>
              <a:rPr lang="en-GB">
                <a:latin typeface="Trebuchet MS" panose="020B0603020202020204" charset="0"/>
                <a:cs typeface="Trebuchet MS" panose="020B0603020202020204" charset="0"/>
              </a:rPr>
              <a:t>	For example: </a:t>
            </a:r>
            <a:br>
              <a:rPr lang="en-GB">
                <a:latin typeface="Trebuchet MS" panose="020B0603020202020204" charset="0"/>
                <a:cs typeface="Trebuchet MS" panose="020B0603020202020204" charset="0"/>
              </a:rPr>
            </a:br>
            <a:r>
              <a:rPr lang="en-GB">
                <a:latin typeface="Trebuchet MS" panose="020B0603020202020204" charset="0"/>
                <a:cs typeface="Trebuchet MS" panose="020B0603020202020204" charset="0"/>
              </a:rPr>
              <a:t>		api-server</a:t>
            </a:r>
            <a:br>
              <a:rPr lang="en-GB">
                <a:latin typeface="Trebuchet MS" panose="020B0603020202020204" charset="0"/>
                <a:cs typeface="Trebuchet MS" panose="020B0603020202020204" charset="0"/>
              </a:rPr>
            </a:br>
            <a:r>
              <a:rPr lang="en-GB">
                <a:latin typeface="Trebuchet MS" panose="020B0603020202020204" charset="0"/>
                <a:cs typeface="Trebuchet MS" panose="020B0603020202020204" charset="0"/>
              </a:rPr>
              <a:t>			instance: 1.2.3.4:80</a:t>
            </a:r>
            <a:br>
              <a:rPr lang="en-GB">
                <a:latin typeface="Trebuchet MS" panose="020B0603020202020204" charset="0"/>
                <a:cs typeface="Trebuchet MS" panose="020B0603020202020204" charset="0"/>
              </a:rPr>
            </a:br>
            <a:r>
              <a:rPr lang="en-GB">
                <a:latin typeface="Trebuchet MS" panose="020B0603020202020204" charset="0"/>
                <a:cs typeface="Trebuchet MS" panose="020B0603020202020204" charset="0"/>
              </a:rPr>
              <a:t>			instance: 1.2.3.4:81</a:t>
            </a:r>
            <a:br>
              <a:rPr lang="en-GB">
                <a:latin typeface="Trebuchet MS" panose="020B0603020202020204" charset="0"/>
                <a:cs typeface="Trebuchet MS" panose="020B0603020202020204" charset="0"/>
              </a:rPr>
            </a:br>
            <a:r>
              <a:rPr lang="en-GB">
                <a:latin typeface="Trebuchet MS" panose="020B0603020202020204" charset="0"/>
                <a:cs typeface="Trebuchet MS" panose="020B0603020202020204" charset="0"/>
              </a:rPr>
              <a:t>			instance: 1.2.3.4:82</a:t>
            </a:r>
            <a:endParaRPr lang="en-GB">
              <a:latin typeface="Trebuchet MS" panose="020B0603020202020204" charset="0"/>
              <a:cs typeface="Trebuchet MS" panose="020B0603020202020204" charset="0"/>
            </a:endParaRPr>
          </a:p>
          <a:p>
            <a:pPr marL="0" lvl="0" indent="0" algn="l" rtl="0">
              <a:spcBef>
                <a:spcPts val="1200"/>
              </a:spcBef>
              <a:spcAft>
                <a:spcPts val="0"/>
              </a:spcAft>
              <a:buNone/>
            </a:pPr>
            <a:r>
              <a:rPr lang="en-GB" b="1">
                <a:solidFill>
                  <a:srgbClr val="FF0000"/>
                </a:solidFill>
                <a:latin typeface="Trebuchet MS" panose="020B0603020202020204" charset="0"/>
                <a:cs typeface="Trebuchet MS" panose="020B0603020202020204" charset="0"/>
              </a:rPr>
              <a:t>SAMPLE:</a:t>
            </a:r>
            <a:endParaRPr b="1">
              <a:solidFill>
                <a:srgbClr val="FF0000"/>
              </a:solidFill>
              <a:latin typeface="Trebuchet MS" panose="020B0603020202020204" charset="0"/>
              <a:cs typeface="Trebuchet MS" panose="020B0603020202020204" charset="0"/>
            </a:endParaRPr>
          </a:p>
          <a:p>
            <a:pPr marL="0" lvl="0" indent="0" algn="l" rtl="0">
              <a:spcBef>
                <a:spcPts val="1200"/>
              </a:spcBef>
              <a:spcAft>
                <a:spcPts val="0"/>
              </a:spcAft>
              <a:buNone/>
            </a:pPr>
            <a:r>
              <a:rPr lang="en-GB">
                <a:latin typeface="Trebuchet MS" panose="020B0603020202020204" charset="0"/>
                <a:cs typeface="Trebuchet MS" panose="020B0603020202020204" charset="0"/>
              </a:rPr>
              <a:t>	A Sample is a single value at a point in time in a time series</a:t>
            </a:r>
            <a:endParaRPr lang="en-GB">
              <a:latin typeface="Trebuchet MS" panose="020B0603020202020204" charset="0"/>
              <a:cs typeface="Trebuchet MS" panose="020B0603020202020204" charset="0"/>
            </a:endParaRPr>
          </a:p>
          <a:p>
            <a:pPr marL="0" lvl="0" indent="0" algn="l" rtl="0">
              <a:spcBef>
                <a:spcPts val="1200"/>
              </a:spcBef>
              <a:spcAft>
                <a:spcPts val="0"/>
              </a:spcAft>
              <a:buNone/>
            </a:pPr>
            <a:r>
              <a:rPr lang="en-GB">
                <a:latin typeface="Trebuchet MS" panose="020B0603020202020204" charset="0"/>
                <a:cs typeface="Trebuchet MS" panose="020B0603020202020204" charset="0"/>
              </a:rPr>
              <a:t>	For example:</a:t>
            </a:r>
            <a:endParaRPr lang="en-GB">
              <a:latin typeface="Trebuchet MS" panose="020B0603020202020204" charset="0"/>
              <a:cs typeface="Trebuchet MS" panose="020B0603020202020204" charset="0"/>
            </a:endParaRPr>
          </a:p>
          <a:p>
            <a:pPr marL="0" lvl="0" indent="0" algn="l" rtl="0">
              <a:spcBef>
                <a:spcPts val="1200"/>
              </a:spcBef>
              <a:spcAft>
                <a:spcPts val="1200"/>
              </a:spcAft>
              <a:buNone/>
            </a:pPr>
            <a:r>
              <a:rPr lang="en-GB">
                <a:latin typeface="Trebuchet MS" panose="020B0603020202020204" charset="0"/>
                <a:cs typeface="Trebuchet MS" panose="020B0603020202020204" charset="0"/>
              </a:rPr>
              <a:t>		http_requests_total {method=”get”} =&gt; 32	</a:t>
            </a:r>
            <a:endParaRPr lang="en-GB">
              <a:latin typeface="Trebuchet MS" panose="020B0603020202020204" charset="0"/>
              <a:cs typeface="Trebuchet MS" panose="020B0603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64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rebuchet MS" panose="020B0603020202020204" charset="0"/>
                <a:cs typeface="Trebuchet MS" panose="020B0603020202020204" charset="0"/>
              </a:rPr>
              <a:t>Architecture </a:t>
            </a:r>
            <a:r>
              <a:rPr lang="en-GB"/>
              <a:t>of Prometheus</a:t>
            </a:r>
            <a:endParaRPr lang="en-GB"/>
          </a:p>
        </p:txBody>
      </p:sp>
      <p:pic>
        <p:nvPicPr>
          <p:cNvPr id="117" name="Google Shape;117;p21"/>
          <p:cNvPicPr preferRelativeResize="0"/>
          <p:nvPr/>
        </p:nvPicPr>
        <p:blipFill>
          <a:blip r:embed="rId1"/>
          <a:stretch>
            <a:fillRect/>
          </a:stretch>
        </p:blipFill>
        <p:spPr>
          <a:xfrm>
            <a:off x="993275" y="821525"/>
            <a:ext cx="7317601" cy="4136300"/>
          </a:xfrm>
          <a:prstGeom prst="rect">
            <a:avLst/>
          </a:prstGeom>
          <a:noFill/>
          <a:ln>
            <a:noFill/>
          </a:ln>
        </p:spPr>
      </p:pic>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2631</Words>
  <Application>WPS Presentation</Application>
  <PresentationFormat/>
  <Paragraphs>62</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Arial</vt:lpstr>
      <vt:lpstr>Oswald</vt:lpstr>
      <vt:lpstr>Segoe Print</vt:lpstr>
      <vt:lpstr>Playfair Display</vt:lpstr>
      <vt:lpstr>Montserrat</vt:lpstr>
      <vt:lpstr>Microsoft YaHei</vt:lpstr>
      <vt:lpstr>Arial Unicode MS</vt:lpstr>
      <vt:lpstr>Sitka Heading</vt:lpstr>
      <vt:lpstr>Trebuchet MS</vt:lpstr>
      <vt:lpstr>Pop</vt:lpstr>
      <vt:lpstr>Day 2: Prometheus Session 1</vt:lpstr>
      <vt:lpstr>About Prometheus</vt:lpstr>
      <vt:lpstr>What is Prometheus</vt:lpstr>
      <vt:lpstr>Features of Prometheus</vt:lpstr>
      <vt:lpstr>Alternate Monitoring Tools which available in market</vt:lpstr>
      <vt:lpstr>Basic Teminologies of Prometheus</vt:lpstr>
      <vt:lpstr>Basic Teminologies of Prometheus</vt:lpstr>
      <vt:lpstr>Basic Teminologies of Prometheus</vt:lpstr>
      <vt:lpstr>Architecture of Prometheus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Prometheus Session 1</dc:title>
  <dc:creator/>
  <cp:lastModifiedBy>nsampath</cp:lastModifiedBy>
  <cp:revision>2</cp:revision>
  <dcterms:created xsi:type="dcterms:W3CDTF">2024-06-06T05:45:09Z</dcterms:created>
  <dcterms:modified xsi:type="dcterms:W3CDTF">2024-06-06T05:50:17Z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ED59D454F3A542E9871136B1741434D5_12</vt:lpwstr>
  </property>
  <property fmtid="{D5CDD505-2E9C-101B-9397-08002B2CF9AE}" pid="3" name="KSOProductBuildVer">
    <vt:lpwstr>1033-12.2.0.16909</vt:lpwstr>
  </property>
</Properties>
</file>