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charset="0"/>
                <a:cs typeface="Cambria" panose="02040503050406030204" charset="0"/>
              </a:rPr>
              <a:t>LINUX</a:t>
            </a:r>
            <a:endParaRPr lang="en-US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ambria" panose="02040503050406030204" charset="0"/>
                <a:cs typeface="Cambria" panose="02040503050406030204" charset="0"/>
                <a:sym typeface="+mn-ea"/>
              </a:rPr>
              <a:t>Linux Filters</a:t>
            </a:r>
            <a:endParaRPr lang="en-US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655"/>
          </a:xfrm>
        </p:spPr>
        <p:txBody>
          <a:bodyPr>
            <a:normAutofit fontScale="25000"/>
          </a:bodyPr>
          <a:p>
            <a:r>
              <a:rPr lang="en-US" sz="6000">
                <a:latin typeface="Cambria" panose="02040503050406030204" charset="0"/>
                <a:cs typeface="Cambria" panose="02040503050406030204" charset="0"/>
              </a:rPr>
              <a:t>cut -c 1,6 &lt;filename&gt;</a:t>
            </a:r>
            <a:endParaRPr lang="en-US" sz="6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6000">
                <a:latin typeface="Cambria" panose="02040503050406030204" charset="0"/>
                <a:cs typeface="Cambria" panose="02040503050406030204" charset="0"/>
              </a:rPr>
              <a:t>cut -c 1-3 &lt;filename&gt;</a:t>
            </a:r>
            <a:endParaRPr lang="en-US" sz="6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6000">
                <a:latin typeface="Cambria" panose="02040503050406030204" charset="0"/>
                <a:cs typeface="Cambria" panose="02040503050406030204" charset="0"/>
              </a:rPr>
              <a:t>cat marks.txt | grep 9  </a:t>
            </a:r>
            <a:endParaRPr lang="en-US" sz="6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6000">
                <a:latin typeface="Cambria" panose="02040503050406030204" charset="0"/>
                <a:cs typeface="Cambria" panose="02040503050406030204" charset="0"/>
              </a:rPr>
              <a:t>grep 9 marks.txt  </a:t>
            </a:r>
            <a:endParaRPr lang="en-US" sz="6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6000">
                <a:latin typeface="Cambria" panose="02040503050406030204" charset="0"/>
                <a:cs typeface="Cambria" panose="02040503050406030204" charset="0"/>
              </a:rPr>
              <a:t>grep -v &lt;searchWord&gt; &lt;fileName&gt;  </a:t>
            </a:r>
            <a:endParaRPr lang="en-US" sz="6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6000">
                <a:latin typeface="Cambria" panose="02040503050406030204" charset="0"/>
                <a:cs typeface="Cambria" panose="02040503050406030204" charset="0"/>
              </a:rPr>
              <a:t>grep -i &lt;searchWord&gt; &lt;fileName&gt;  </a:t>
            </a:r>
            <a:endParaRPr lang="en-US" sz="6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6000">
                <a:latin typeface="Cambria" panose="02040503050406030204" charset="0"/>
                <a:cs typeface="Cambria" panose="02040503050406030204" charset="0"/>
              </a:rPr>
              <a:t>comm &lt;file1&gt; &lt;file2&gt;  </a:t>
            </a:r>
            <a:endParaRPr lang="en-US" sz="6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6000">
                <a:latin typeface="Cambria" panose="02040503050406030204" charset="0"/>
                <a:cs typeface="Cambria" panose="02040503050406030204" charset="0"/>
              </a:rPr>
              <a:t>command | sed 's/&lt;oldWord&gt;/&lt;newWord&gt;/'     </a:t>
            </a:r>
            <a:endParaRPr lang="en-US" sz="6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6000">
                <a:latin typeface="Cambria" panose="02040503050406030204" charset="0"/>
                <a:cs typeface="Cambria" panose="02040503050406030204" charset="0"/>
              </a:rPr>
              <a:t>cat &lt;fileName&gt; | sed '/&lt;Word&gt;/d'  </a:t>
            </a:r>
            <a:endParaRPr lang="en-US" sz="6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6000">
                <a:latin typeface="Cambria" panose="02040503050406030204" charset="0"/>
                <a:cs typeface="Cambria" panose="02040503050406030204" charset="0"/>
              </a:rPr>
              <a:t>cat &lt;filename&gt; | tee &lt;filename&gt;</a:t>
            </a:r>
            <a:endParaRPr lang="en-US" sz="6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6000">
                <a:latin typeface="Cambria" panose="02040503050406030204" charset="0"/>
                <a:cs typeface="Cambria" panose="02040503050406030204" charset="0"/>
              </a:rPr>
              <a:t>echo "some text" | sudo tee -a &lt;file name&gt;  </a:t>
            </a:r>
            <a:endParaRPr lang="en-US" sz="6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6000">
                <a:latin typeface="Cambria" panose="02040503050406030204" charset="0"/>
                <a:cs typeface="Cambria" panose="02040503050406030204" charset="0"/>
              </a:rPr>
              <a:t>command | tr &lt;'old'&gt; &lt;'new'&gt;  </a:t>
            </a:r>
            <a:endParaRPr lang="en-US" sz="6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6000">
                <a:latin typeface="Cambria" panose="02040503050406030204" charset="0"/>
                <a:cs typeface="Cambria" panose="02040503050406030204" charset="0"/>
              </a:rPr>
              <a:t>cat &lt;filename&gt; | tr &lt;'\n'&gt; &lt;' '&gt;  </a:t>
            </a:r>
            <a:endParaRPr lang="en-US" sz="6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6000">
                <a:latin typeface="Cambria" panose="02040503050406030204" charset="0"/>
                <a:cs typeface="Cambria" panose="02040503050406030204" charset="0"/>
              </a:rPr>
              <a:t>sort &lt;filename&gt; | uniq  </a:t>
            </a:r>
            <a:endParaRPr lang="en-US" sz="6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096000" y="1825625"/>
            <a:ext cx="525780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latin typeface="Cambria" panose="02040503050406030204" charset="0"/>
                <a:cs typeface="Cambria" panose="02040503050406030204" charset="0"/>
                <a:sym typeface="+mn-ea"/>
              </a:rPr>
              <a:t>sort &lt;filename&gt; | uniq  -c</a:t>
            </a:r>
            <a:endParaRPr lang="en-US" sz="15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500">
                <a:latin typeface="Cambria" panose="02040503050406030204" charset="0"/>
                <a:cs typeface="Cambria" panose="02040503050406030204" charset="0"/>
                <a:sym typeface="+mn-ea"/>
              </a:rPr>
              <a:t>sort &lt;filename&gt; | uniq  -d</a:t>
            </a:r>
            <a:endParaRPr lang="en-US" sz="15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500">
                <a:latin typeface="Cambria" panose="02040503050406030204" charset="0"/>
                <a:cs typeface="Cambria" panose="02040503050406030204" charset="0"/>
              </a:rPr>
              <a:t>sort &lt;filename&gt; | uniq  -u</a:t>
            </a:r>
            <a:endParaRPr lang="en-US" sz="15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500">
                <a:latin typeface="Cambria" panose="02040503050406030204" charset="0"/>
                <a:cs typeface="Cambria" panose="02040503050406030204" charset="0"/>
              </a:rPr>
              <a:t>wc &lt;file name&gt;  </a:t>
            </a:r>
            <a:endParaRPr lang="en-US" sz="15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500">
                <a:latin typeface="Cambria" panose="02040503050406030204" charset="0"/>
                <a:cs typeface="Cambria" panose="02040503050406030204" charset="0"/>
              </a:rPr>
              <a:t>wc - l &lt;file name&gt;  </a:t>
            </a:r>
            <a:endParaRPr lang="en-US" sz="15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500">
                <a:latin typeface="Cambria" panose="02040503050406030204" charset="0"/>
                <a:cs typeface="Cambria" panose="02040503050406030204" charset="0"/>
              </a:rPr>
              <a:t>wc -m &lt;file name&gt;  </a:t>
            </a:r>
            <a:endParaRPr lang="en-US" sz="15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500">
                <a:latin typeface="Cambria" panose="02040503050406030204" charset="0"/>
                <a:cs typeface="Cambria" panose="02040503050406030204" charset="0"/>
              </a:rPr>
              <a:t>wc -c &lt;file name&gt;  </a:t>
            </a:r>
            <a:endParaRPr lang="en-US" sz="15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500">
                <a:latin typeface="Cambria" panose="02040503050406030204" charset="0"/>
                <a:cs typeface="Cambria" panose="02040503050406030204" charset="0"/>
              </a:rPr>
              <a:t>wc -w &lt;file name&gt;  </a:t>
            </a:r>
            <a:endParaRPr lang="en-US" sz="15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500">
                <a:latin typeface="Cambria" panose="02040503050406030204" charset="0"/>
                <a:cs typeface="Cambria" panose="02040503050406030204" charset="0"/>
              </a:rPr>
              <a:t>ls | wc -l  </a:t>
            </a:r>
            <a:endParaRPr lang="en-US" sz="15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500">
                <a:latin typeface="Cambria" panose="02040503050406030204" charset="0"/>
                <a:cs typeface="Cambria" panose="02040503050406030204" charset="0"/>
              </a:rPr>
              <a:t>sort &lt;fileName&gt;  </a:t>
            </a:r>
            <a:endParaRPr lang="en-US" sz="15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500">
                <a:latin typeface="Cambria" panose="02040503050406030204" charset="0"/>
                <a:cs typeface="Cambria" panose="02040503050406030204" charset="0"/>
              </a:rPr>
              <a:t>gzip &lt;file1&gt; &lt;file2&gt; &lt;file3&gt;. . .   </a:t>
            </a:r>
            <a:endParaRPr lang="en-US" sz="15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500">
                <a:latin typeface="Cambria" panose="02040503050406030204" charset="0"/>
                <a:cs typeface="Cambria" panose="02040503050406030204" charset="0"/>
              </a:rPr>
              <a:t>gunzip &lt;file1&gt; &lt;file2&gt; &lt;file3&gt;. . .   </a:t>
            </a:r>
            <a:endParaRPr lang="en-US" sz="15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500">
                <a:latin typeface="Cambria" panose="02040503050406030204" charset="0"/>
                <a:cs typeface="Cambria" panose="02040503050406030204" charset="0"/>
              </a:rPr>
              <a:t>cat &lt;file1&gt; &lt;file2&gt;. . | gzip &gt; &lt;newFile.gz&gt;   </a:t>
            </a:r>
            <a:endParaRPr lang="en-US" sz="15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500">
                <a:latin typeface="Cambria" panose="02040503050406030204" charset="0"/>
                <a:cs typeface="Cambria" panose="02040503050406030204" charset="0"/>
              </a:rPr>
              <a:t>tar cf - &lt;directory&gt; | gzip &gt; &lt;directoryName&gt;  </a:t>
            </a:r>
            <a:endParaRPr lang="en-US" sz="15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ambria" panose="02040503050406030204" charset="0"/>
                <a:cs typeface="Cambria" panose="02040503050406030204" charset="0"/>
                <a:sym typeface="+mn-ea"/>
              </a:rPr>
              <a:t>Linux Networking</a:t>
            </a:r>
            <a:endParaRPr lang="en-US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09565" cy="4351655"/>
          </a:xfrm>
        </p:spPr>
        <p:txBody>
          <a:bodyPr>
            <a:normAutofit/>
          </a:bodyPr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ifconfig  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ifconfig eth0 &lt;address&gt; netmask &lt;address&gt;  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ifup eth0  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Ifconfig eth0 mtu &lt;range&gt;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ip address show  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ip -4 addr  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ip -6 addr  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ip addr show dev &lt;interface&gt;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ip addr add &lt;IP&gt; dev &lt;interface&gt;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247765" y="1825625"/>
            <a:ext cx="5409565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247765" y="1825625"/>
            <a:ext cx="5409565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ip addr show dev &lt;interface&gt;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ip addr del &lt;IP&gt; dev &lt;interface&gt;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ip link show  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ip link set &lt;interface&gt; up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ip route  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telnet hostname/IP address  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ssh user_name@host(IP/Domain_name)  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ssh-keygen  </a:t>
            </a:r>
            <a:endParaRPr 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ambria" panose="02040503050406030204" charset="0"/>
                <a:cs typeface="Cambria" panose="02040503050406030204" charset="0"/>
                <a:sym typeface="+mn-ea"/>
              </a:rPr>
              <a:t>Linux Networking</a:t>
            </a:r>
            <a:endParaRPr lang="en-US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1655"/>
          </a:xfrm>
        </p:spPr>
        <p:txBody>
          <a:bodyPr>
            <a:normAutofit/>
          </a:bodyPr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mail -s "Subject" &lt;recipient address&gt; 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mail -s "subject" &lt;recipient_address&gt; &lt;&lt;&lt; 'Message'  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mail -s "Hello World" user@yourmaildomain.com &lt; /home/mail/mailcontent.txt 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echo "Message body" | mail -s "Subject" &lt;mail_address&gt;  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echo "Message body" | mail -s "Subject" -aFrom:Sender_name\&lt;Sender mail address\&gt; recipient address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mail -s "Hello World" &lt;recipient address&gt; -b userto&lt; bcc address&gt;  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mail -s "Hello World" &lt;recipient address&gt; -c userto&lt; cc address&gt;  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echo "Message body" | mail -s "Subject" -r "&lt;recipient address&gt;" -a /path/to/file &lt;sender address&gt;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traceroute &lt;domainname&gt;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ambria" panose="02040503050406030204" charset="0"/>
                <a:cs typeface="Cambria" panose="02040503050406030204" charset="0"/>
                <a:sym typeface="+mn-ea"/>
              </a:rPr>
              <a:t>Linux Networking</a:t>
            </a:r>
            <a:endParaRPr lang="en-US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165" cy="4351655"/>
          </a:xfrm>
        </p:spPr>
        <p:txBody>
          <a:bodyPr>
            <a:noAutofit/>
          </a:bodyPr>
          <a:p>
            <a:r>
              <a:rPr lang="en-US" sz="1600">
                <a:latin typeface="Cambria" panose="02040503050406030204" charset="0"/>
                <a:cs typeface="Cambria" panose="02040503050406030204" charset="0"/>
              </a:rPr>
              <a:t>traceroute -q 2 &lt;url&gt;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</a:rPr>
              <a:t>tracepath &lt;destination&gt;  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</a:rPr>
              <a:t>ping &lt;ip or url&gt;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</a:rPr>
              <a:t>ping -c &lt;value&gt; &lt;url or ip&gt;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</a:rPr>
              <a:t>netstat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</a:rPr>
              <a:t>netstat- a  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</a:rPr>
              <a:t>netstat -at  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</a:rPr>
              <a:t>netstat -au  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</a:rPr>
              <a:t>netstat -l 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</a:rPr>
              <a:t>netstat -rn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  <a:sym typeface="+mn-ea"/>
              </a:rPr>
              <a:t>netstat -i</a:t>
            </a:r>
            <a:endParaRPr lang="en-US" sz="16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  <a:sym typeface="+mn-ea"/>
              </a:rPr>
              <a:t>ss -ta, ss -ua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096635" y="1825625"/>
            <a:ext cx="5257165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Cambria" panose="02040503050406030204" charset="0"/>
                <a:cs typeface="Cambria" panose="02040503050406030204" charset="0"/>
                <a:sym typeface="+mn-ea"/>
              </a:rPr>
              <a:t>route -n  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</a:rPr>
              <a:t>route add default gw &lt;IP address&gt;  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</a:rPr>
              <a:t>route -Cn  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</a:rPr>
              <a:t>host &lt;Domainname&gt;  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</a:rPr>
              <a:t>host -t ns &lt;url&gt;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</a:rPr>
              <a:t>iwconfig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</a:rPr>
              <a:t>hostname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</a:rPr>
              <a:t>curl 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</a:rPr>
              <a:t>wget &lt;fileLink&gt;  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</a:rPr>
              <a:t>mtr &lt;hostname&gt;  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</a:rPr>
              <a:t>whois &lt;websiteName&gt;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ambria" panose="02040503050406030204" charset="0"/>
                <a:cs typeface="Cambria" panose="02040503050406030204" charset="0"/>
                <a:sym typeface="+mn-ea"/>
              </a:rPr>
              <a:t>Linux System Admin</a:t>
            </a:r>
            <a:endParaRPr lang="en-US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59785" cy="4351655"/>
          </a:xfrm>
        </p:spPr>
        <p:txBody>
          <a:bodyPr>
            <a:normAutofit fontScale="90000"/>
          </a:bodyPr>
          <a:p>
            <a:r>
              <a:rPr lang="en-US" sz="2220">
                <a:latin typeface="Cambria" panose="02040503050406030204" charset="0"/>
                <a:cs typeface="Cambria" panose="02040503050406030204" charset="0"/>
              </a:rPr>
              <a:t>uptime</a:t>
            </a:r>
            <a:endParaRPr lang="en-US" sz="222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220">
                <a:latin typeface="Cambria" panose="02040503050406030204" charset="0"/>
                <a:cs typeface="Cambria" panose="02040503050406030204" charset="0"/>
              </a:rPr>
              <a:t>users</a:t>
            </a:r>
            <a:endParaRPr lang="en-US" sz="222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220">
                <a:latin typeface="Cambria" panose="02040503050406030204" charset="0"/>
                <a:cs typeface="Cambria" panose="02040503050406030204" charset="0"/>
              </a:rPr>
              <a:t>pkill</a:t>
            </a:r>
            <a:endParaRPr lang="en-US" sz="222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220">
                <a:latin typeface="Cambria" panose="02040503050406030204" charset="0"/>
                <a:cs typeface="Cambria" panose="02040503050406030204" charset="0"/>
              </a:rPr>
              <a:t>free</a:t>
            </a:r>
            <a:endParaRPr lang="en-US" sz="222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220">
                <a:latin typeface="Cambria" panose="02040503050406030204" charset="0"/>
                <a:cs typeface="Cambria" panose="02040503050406030204" charset="0"/>
              </a:rPr>
              <a:t>top</a:t>
            </a:r>
            <a:endParaRPr lang="en-US" sz="222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220">
                <a:latin typeface="Cambria" panose="02040503050406030204" charset="0"/>
                <a:cs typeface="Cambria" panose="02040503050406030204" charset="0"/>
              </a:rPr>
              <a:t>last</a:t>
            </a:r>
            <a:endParaRPr lang="en-US" sz="222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220">
                <a:latin typeface="Cambria" panose="02040503050406030204" charset="0"/>
                <a:cs typeface="Cambria" panose="02040503050406030204" charset="0"/>
                <a:sym typeface="+mn-ea"/>
              </a:rPr>
              <a:t>last -F</a:t>
            </a:r>
            <a:endParaRPr lang="en-US" sz="222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220">
                <a:latin typeface="Cambria" panose="02040503050406030204" charset="0"/>
                <a:cs typeface="Cambria" panose="02040503050406030204" charset="0"/>
                <a:sym typeface="+mn-ea"/>
              </a:rPr>
              <a:t>last &lt;username&gt;</a:t>
            </a:r>
            <a:endParaRPr lang="en-US" sz="222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220">
                <a:latin typeface="Cambria" panose="02040503050406030204" charset="0"/>
                <a:cs typeface="Cambria" panose="02040503050406030204" charset="0"/>
                <a:sym typeface="+mn-ea"/>
              </a:rPr>
              <a:t>last -x</a:t>
            </a:r>
            <a:endParaRPr lang="en-US" sz="222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en-US" sz="2220">
                <a:latin typeface="Cambria" panose="02040503050406030204" charset="0"/>
                <a:cs typeface="Cambria" panose="02040503050406030204" charset="0"/>
                <a:sym typeface="+mn-ea"/>
              </a:rPr>
              <a:t>service script_name start </a:t>
            </a:r>
            <a:endParaRPr lang="en-US" sz="222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sz="222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295640" y="1825625"/>
            <a:ext cx="305816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df -h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ps -ax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ps -u &lt;username&gt;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shutdown &lt;time&gt;   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shutdown -c  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shred &lt;fileName&gt;  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shred -u &lt;fileName&gt;  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690110" y="1825625"/>
            <a:ext cx="311404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du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init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nano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nslookup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locate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cmp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echo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mount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find</a:t>
            </a:r>
            <a:endParaRPr 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 algn="ctr">
              <a:buNone/>
            </a:pPr>
            <a:endParaRPr lang="en-US" sz="7200" b="1">
              <a:latin typeface="Cambria" panose="02040503050406030204" charset="0"/>
              <a:cs typeface="Cambria" panose="02040503050406030204" charset="0"/>
            </a:endParaRPr>
          </a:p>
          <a:p>
            <a:pPr marL="0" indent="0" algn="ctr">
              <a:buNone/>
            </a:pPr>
            <a:r>
              <a:rPr lang="en-US" sz="7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charset="0"/>
                <a:cs typeface="Cambria" panose="02040503050406030204" charset="0"/>
              </a:rPr>
              <a:t>THANK YOU</a:t>
            </a:r>
            <a:endParaRPr lang="en-US" sz="7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" name="Title 5"/>
          <p:cNvSpPr/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ambria" panose="02040503050406030204" charset="0"/>
                <a:cs typeface="Cambria" panose="02040503050406030204" charset="0"/>
              </a:rPr>
              <a:t> Linux</a:t>
            </a:r>
            <a:endParaRPr lang="en-US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sz="3200">
                <a:latin typeface="Cambria" panose="02040503050406030204" charset="0"/>
                <a:cs typeface="Cambria" panose="02040503050406030204" charset="0"/>
              </a:rPr>
              <a:t>Inroduction to Linux</a:t>
            </a:r>
            <a:endParaRPr lang="en-US" sz="32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3200">
                <a:latin typeface="Cambria" panose="02040503050406030204" charset="0"/>
                <a:cs typeface="Cambria" panose="02040503050406030204" charset="0"/>
              </a:rPr>
              <a:t>Linux Users</a:t>
            </a:r>
            <a:endParaRPr lang="en-US" sz="32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3200">
                <a:latin typeface="Cambria" panose="02040503050406030204" charset="0"/>
                <a:cs typeface="Cambria" panose="02040503050406030204" charset="0"/>
              </a:rPr>
              <a:t>Linux Directories</a:t>
            </a:r>
            <a:endParaRPr lang="en-US" sz="32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3200">
                <a:latin typeface="Cambria" panose="02040503050406030204" charset="0"/>
                <a:cs typeface="Cambria" panose="02040503050406030204" charset="0"/>
              </a:rPr>
              <a:t>Linux Files</a:t>
            </a:r>
            <a:endParaRPr lang="en-US" sz="32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3200">
                <a:latin typeface="Cambria" panose="02040503050406030204" charset="0"/>
                <a:cs typeface="Cambria" panose="02040503050406030204" charset="0"/>
              </a:rPr>
              <a:t>Linux File Contents</a:t>
            </a:r>
            <a:endParaRPr lang="en-US" sz="32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3200">
                <a:latin typeface="Cambria" panose="02040503050406030204" charset="0"/>
                <a:cs typeface="Cambria" panose="02040503050406030204" charset="0"/>
              </a:rPr>
              <a:t>File Security</a:t>
            </a:r>
            <a:endParaRPr lang="en-US" sz="32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3200">
                <a:latin typeface="Cambria" panose="02040503050406030204" charset="0"/>
                <a:cs typeface="Cambria" panose="02040503050406030204" charset="0"/>
              </a:rPr>
              <a:t>Linux Filters</a:t>
            </a:r>
            <a:endParaRPr lang="en-US" sz="32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3200">
                <a:latin typeface="Cambria" panose="02040503050406030204" charset="0"/>
                <a:cs typeface="Cambria" panose="02040503050406030204" charset="0"/>
              </a:rPr>
              <a:t>Linux Networking</a:t>
            </a:r>
            <a:endParaRPr lang="en-US" sz="32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3200">
                <a:latin typeface="Cambria" panose="02040503050406030204" charset="0"/>
                <a:cs typeface="Cambria" panose="02040503050406030204" charset="0"/>
              </a:rPr>
              <a:t>Linux System Admin</a:t>
            </a:r>
            <a:endParaRPr lang="en-US" sz="32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ambria" panose="02040503050406030204" charset="0"/>
                <a:cs typeface="Cambria" panose="02040503050406030204" charset="0"/>
                <a:sym typeface="+mn-ea"/>
              </a:rPr>
              <a:t>Inroduction to Linux</a:t>
            </a:r>
            <a:endParaRPr lang="en-US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Cambria" panose="02040503050406030204" charset="0"/>
                <a:cs typeface="Cambria" panose="02040503050406030204" charset="0"/>
              </a:rPr>
              <a:t>Linux is an open source operating system (OS). An operating system is the software that directly manages a system’s hardware and resources.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>
                <a:latin typeface="Cambria" panose="02040503050406030204" charset="0"/>
                <a:cs typeface="Cambria" panose="02040503050406030204" charset="0"/>
              </a:rPr>
              <a:t>The OS sits between applications and hardware and makes the connections between all of your software and the physical resources that do the work.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b="1">
              <a:latin typeface="Cambria" panose="02040503050406030204" charset="0"/>
              <a:cs typeface="Cambria" panose="02040503050406030204" charset="0"/>
            </a:endParaRPr>
          </a:p>
          <a:p>
            <a:endParaRPr lang="en-US" b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ambria" panose="02040503050406030204" charset="0"/>
                <a:cs typeface="Cambria" panose="02040503050406030204" charset="0"/>
              </a:rPr>
              <a:t>Advantages of Linux</a:t>
            </a:r>
            <a:endParaRPr lang="en-US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Cambria" panose="02040503050406030204" charset="0"/>
                <a:cs typeface="Cambria" panose="02040503050406030204" charset="0"/>
              </a:rPr>
              <a:t>Open source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>
                <a:latin typeface="Cambria" panose="02040503050406030204" charset="0"/>
                <a:cs typeface="Cambria" panose="02040503050406030204" charset="0"/>
              </a:rPr>
              <a:t>Security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>
                <a:latin typeface="Cambria" panose="02040503050406030204" charset="0"/>
                <a:cs typeface="Cambria" panose="02040503050406030204" charset="0"/>
              </a:rPr>
              <a:t>Lightweight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>
                <a:latin typeface="Cambria" panose="02040503050406030204" charset="0"/>
                <a:cs typeface="Cambria" panose="02040503050406030204" charset="0"/>
              </a:rPr>
              <a:t>Stability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>
                <a:latin typeface="Cambria" panose="02040503050406030204" charset="0"/>
                <a:cs typeface="Cambria" panose="02040503050406030204" charset="0"/>
              </a:rPr>
              <a:t>Flexibility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>
                <a:latin typeface="Cambria" panose="02040503050406030204" charset="0"/>
                <a:cs typeface="Cambria" panose="02040503050406030204" charset="0"/>
              </a:rPr>
              <a:t>Graphical User Interface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>
                <a:latin typeface="Cambria" panose="02040503050406030204" charset="0"/>
                <a:cs typeface="Cambria" panose="02040503050406030204" charset="0"/>
              </a:rPr>
              <a:t>Community Support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>
                <a:latin typeface="Cambria" panose="02040503050406030204" charset="0"/>
                <a:cs typeface="Cambria" panose="02040503050406030204" charset="0"/>
              </a:rPr>
              <a:t>Multitasking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ambria" panose="02040503050406030204" charset="0"/>
                <a:cs typeface="Cambria" panose="02040503050406030204" charset="0"/>
                <a:sym typeface="+mn-ea"/>
              </a:rPr>
              <a:t>Linux Users</a:t>
            </a:r>
            <a:endParaRPr lang="en-US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3115"/>
            <a:ext cx="5257800" cy="4351655"/>
          </a:xfrm>
        </p:spPr>
        <p:txBody>
          <a:bodyPr>
            <a:noAutofit/>
          </a:bodyPr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whoami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who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id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useradd &lt;username&gt;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passwd &lt;user name&gt;  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useradd -m -d /&lt;user name&gt; &lt;user name&gt;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su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su -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userdel -r &lt;userName&gt;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usermod -c &lt;'newName'&gt; &lt;oldName&gt;  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  <a:sym typeface="+mn-ea"/>
              </a:rPr>
              <a:t>usermod -s &lt;newShell&gt; &lt;userName&gt;  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endParaRPr lang="en-US" sz="18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096000" y="2063115"/>
            <a:ext cx="525780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Cambria" panose="02040503050406030204" charset="0"/>
                <a:cs typeface="Cambria" panose="02040503050406030204" charset="0"/>
                <a:sym typeface="+mn-ea"/>
              </a:rPr>
              <a:t>chsh -s &lt;newShell&gt;  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  <a:sym typeface="+mn-ea"/>
              </a:rPr>
              <a:t>chage -l &lt;userName&gt;  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  <a:sym typeface="+mn-ea"/>
              </a:rPr>
              <a:t>usermod -L &lt;userName&gt;  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  <a:sym typeface="+mn-ea"/>
              </a:rPr>
              <a:t>usermod -U &lt;userName&gt; 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  <a:sym typeface="+mn-ea"/>
              </a:rPr>
              <a:t>groupadd &lt;groupName&gt;  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  <a:sym typeface="+mn-ea"/>
              </a:rPr>
              <a:t>usermod -a -G &lt;group&gt; &lt;userName&gt;  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  <a:sym typeface="+mn-ea"/>
              </a:rPr>
              <a:t>groupmod -n &lt;oldGroup&gt; &lt;newGroup&gt;  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  <a:sym typeface="+mn-ea"/>
              </a:rPr>
              <a:t>groupdel &lt;group&gt;  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  <a:sym typeface="+mn-ea"/>
              </a:rPr>
              <a:t>gpsswd -A &lt;user&gt; &lt;group&gt;  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  <a:sym typeface="+mn-ea"/>
              </a:rPr>
              <a:t>gpasswd -A "" &lt;group&gt;  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  <a:sym typeface="+mn-ea"/>
              </a:rPr>
              <a:t>id -u &lt;user name&gt;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600">
                <a:latin typeface="Cambria" panose="02040503050406030204" charset="0"/>
                <a:cs typeface="Cambria" panose="02040503050406030204" charset="0"/>
                <a:sym typeface="+mn-ea"/>
              </a:rPr>
              <a:t>id -g &lt;user name&gt;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  <a:p>
            <a:endParaRPr lang="en-US" sz="16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789940" y="10274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latin typeface="Cambria" panose="02040503050406030204" charset="0"/>
                <a:cs typeface="Cambria" panose="02040503050406030204" charset="0"/>
                <a:sym typeface="+mn-ea"/>
              </a:rPr>
              <a:t>If more than one person use a single system, then everyone may have their own user account.</a:t>
            </a:r>
            <a:endParaRPr lang="en-US" sz="240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ambria" panose="02040503050406030204" charset="0"/>
                <a:cs typeface="Cambria" panose="02040503050406030204" charset="0"/>
                <a:sym typeface="+mn-ea"/>
              </a:rPr>
              <a:t>Linux Directories</a:t>
            </a:r>
            <a:endParaRPr lang="en-US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655"/>
          </a:xfrm>
        </p:spPr>
        <p:txBody>
          <a:bodyPr>
            <a:noAutofit/>
          </a:bodyPr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pwd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cd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pwd -L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pwd -P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cd ..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cd -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ls -a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ls -l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ls -lh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ls -lhS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1800">
                <a:latin typeface="Cambria" panose="02040503050406030204" charset="0"/>
                <a:cs typeface="Cambria" panose="02040503050406030204" charset="0"/>
              </a:rPr>
              <a:t>ls -d */  </a:t>
            </a:r>
            <a:endParaRPr lang="en-US" sz="1800">
              <a:latin typeface="Cambria" panose="02040503050406030204" charset="0"/>
              <a:cs typeface="Cambria" panose="02040503050406030204" charset="0"/>
            </a:endParaRPr>
          </a:p>
          <a:p>
            <a:endParaRPr lang="en-US" sz="18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096000" y="1825625"/>
            <a:ext cx="52578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>
                <a:latin typeface="Cambria" panose="02040503050406030204" charset="0"/>
                <a:cs typeface="Cambria" panose="02040503050406030204" charset="0"/>
                <a:sym typeface="+mn-ea"/>
              </a:rPr>
              <a:t>ls -g  </a:t>
            </a:r>
            <a:endParaRPr lang="en-US" sz="3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3000">
                <a:latin typeface="Cambria" panose="02040503050406030204" charset="0"/>
                <a:cs typeface="Cambria" panose="02040503050406030204" charset="0"/>
                <a:sym typeface="+mn-ea"/>
              </a:rPr>
              <a:t>ls -lG</a:t>
            </a:r>
            <a:endParaRPr lang="en-US" sz="3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3000">
                <a:latin typeface="Cambria" panose="02040503050406030204" charset="0"/>
                <a:cs typeface="Cambria" panose="02040503050406030204" charset="0"/>
                <a:sym typeface="+mn-ea"/>
              </a:rPr>
              <a:t>ls -n</a:t>
            </a:r>
            <a:endParaRPr lang="en-US" sz="3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3000">
                <a:latin typeface="Cambria" panose="02040503050406030204" charset="0"/>
                <a:cs typeface="Cambria" panose="02040503050406030204" charset="0"/>
                <a:sym typeface="+mn-ea"/>
              </a:rPr>
              <a:t>ls -r</a:t>
            </a:r>
            <a:endParaRPr lang="en-US" sz="3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3000">
                <a:latin typeface="Cambria" panose="02040503050406030204" charset="0"/>
                <a:cs typeface="Cambria" panose="02040503050406030204" charset="0"/>
                <a:sym typeface="+mn-ea"/>
              </a:rPr>
              <a:t>ls -R</a:t>
            </a:r>
            <a:endParaRPr lang="en-US" sz="3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3000">
                <a:latin typeface="Cambria" panose="02040503050406030204" charset="0"/>
                <a:cs typeface="Cambria" panose="02040503050406030204" charset="0"/>
                <a:sym typeface="+mn-ea"/>
              </a:rPr>
              <a:t>ls -lt</a:t>
            </a:r>
            <a:endParaRPr lang="en-US" sz="3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3000">
                <a:latin typeface="Cambria" panose="02040503050406030204" charset="0"/>
                <a:cs typeface="Cambria" panose="02040503050406030204" charset="0"/>
                <a:sym typeface="+mn-ea"/>
              </a:rPr>
              <a:t>mkdir &lt;dirname&gt;  </a:t>
            </a:r>
            <a:endParaRPr lang="en-US" sz="3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3000">
                <a:latin typeface="Cambria" panose="02040503050406030204" charset="0"/>
                <a:cs typeface="Cambria" panose="02040503050406030204" charset="0"/>
                <a:sym typeface="+mn-ea"/>
              </a:rPr>
              <a:t>mkdir -p &lt;name&gt;/&lt;name/&lt;name&gt;</a:t>
            </a:r>
            <a:endParaRPr lang="en-US" sz="3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3000">
                <a:latin typeface="Cambria" panose="02040503050406030204" charset="0"/>
                <a:cs typeface="Cambria" panose="02040503050406030204" charset="0"/>
                <a:sym typeface="+mn-ea"/>
              </a:rPr>
              <a:t>mkdir -v &lt;dir name&gt;</a:t>
            </a:r>
            <a:endParaRPr lang="en-US" sz="3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3000">
                <a:latin typeface="Cambria" panose="02040503050406030204" charset="0"/>
                <a:cs typeface="Cambria" panose="02040503050406030204" charset="0"/>
                <a:sym typeface="+mn-ea"/>
              </a:rPr>
              <a:t>rmdir &lt;dirname&gt;  </a:t>
            </a:r>
            <a:endParaRPr lang="en-US" sz="3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3000">
                <a:latin typeface="Cambria" panose="02040503050406030204" charset="0"/>
                <a:cs typeface="Cambria" panose="02040503050406030204" charset="0"/>
                <a:sym typeface="+mn-ea"/>
              </a:rPr>
              <a:t>rmdir -p &lt;dirname&gt;</a:t>
            </a:r>
            <a:endParaRPr lang="en-US" sz="3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ambria" panose="02040503050406030204" charset="0"/>
                <a:cs typeface="Cambria" panose="02040503050406030204" charset="0"/>
                <a:sym typeface="+mn-ea"/>
              </a:rPr>
              <a:t>Linux Files</a:t>
            </a:r>
            <a:endParaRPr lang="en-US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63110" cy="4351655"/>
          </a:xfrm>
        </p:spPr>
        <p:txBody>
          <a:bodyPr>
            <a:normAutofit lnSpcReduction="10000"/>
          </a:bodyPr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file &lt;filename&gt;  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file *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file /dirname/*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file [range]*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touch &lt;filename&gt;  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stat &lt;filename&gt;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touch -a &lt;filename&gt;  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touch -m &lt;filename&gt;  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rm &lt;filename&gt;  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rm -rf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400675" y="1825625"/>
            <a:ext cx="59531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rm -r or R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cp &lt;existing file name&gt; &lt;new file name&gt;  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cp -r &lt;sourceDirectory&gt; &lt;destinationDirectory&gt;  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cp --backup &lt;filename&gt; &lt;destinationDirectory&gt;  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cp -i &lt;filename&gt; &lt;destinationDirectory&gt; 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cp -l &lt;filename&gt; &lt;destinationDirectory&gt;  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mv -i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mv *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rename 's/old-name/new-name/' files  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ambria" panose="02040503050406030204" charset="0"/>
                <a:cs typeface="Cambria" panose="02040503050406030204" charset="0"/>
                <a:sym typeface="+mn-ea"/>
              </a:rPr>
              <a:t>Linux File Contents</a:t>
            </a:r>
            <a:endParaRPr lang="en-US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30595" cy="4351655"/>
          </a:xfrm>
        </p:spPr>
        <p:txBody>
          <a:bodyPr>
            <a:noAutofit/>
          </a:bodyPr>
          <a:p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head &lt;file name&gt;  </a:t>
            </a:r>
            <a:endParaRPr lang="en-US" sz="24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head -n &lt;number&gt; &lt;file name&gt;  </a:t>
            </a:r>
            <a:endParaRPr lang="en-US" sz="24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tail &lt;file name&gt;  </a:t>
            </a:r>
            <a:endParaRPr lang="en-US" sz="24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tail -n &lt;number&gt; &lt;file name&gt;  </a:t>
            </a:r>
            <a:endParaRPr lang="en-US" sz="24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cat &lt;fileName&gt;  </a:t>
            </a:r>
            <a:endParaRPr lang="en-US" sz="24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cat &gt; &lt;fileName&gt;</a:t>
            </a:r>
            <a:endParaRPr lang="en-US" sz="24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cat &lt;oldfile&gt;  </a:t>
            </a:r>
            <a:r>
              <a:rPr lang="en-US" sz="2400" b="1">
                <a:latin typeface="Cambria" panose="02040503050406030204" charset="0"/>
                <a:cs typeface="Cambria" panose="02040503050406030204" charset="0"/>
              </a:rPr>
              <a:t>&gt;</a:t>
            </a:r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  &lt;newfile&gt;</a:t>
            </a:r>
            <a:endParaRPr lang="en-US" sz="24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cat &lt;file1 file2 and so on&gt; </a:t>
            </a:r>
            <a:r>
              <a:rPr lang="en-US" sz="2400" b="1">
                <a:latin typeface="Cambria" panose="02040503050406030204" charset="0"/>
                <a:cs typeface="Cambria" panose="02040503050406030204" charset="0"/>
              </a:rPr>
              <a:t>&gt;</a:t>
            </a:r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 &lt;new file name&gt;</a:t>
            </a:r>
            <a:endParaRPr lang="en-US" sz="24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869430" y="1825625"/>
            <a:ext cx="448437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cat -n &lt;fileName&gt;  </a:t>
            </a:r>
            <a:endParaRPr lang="en-US" sz="24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cat -b (file name)  </a:t>
            </a:r>
            <a:endParaRPr lang="en-US" sz="24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 cat *  </a:t>
            </a:r>
            <a:endParaRPr lang="en-US" sz="24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cat *.txt  </a:t>
            </a:r>
            <a:endParaRPr lang="en-US" sz="24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tac &lt;file name&gt;  </a:t>
            </a:r>
            <a:endParaRPr lang="en-US" sz="24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more &lt;file name&gt;  </a:t>
            </a:r>
            <a:endParaRPr lang="en-US" sz="24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less &lt;file name&gt;  </a:t>
            </a:r>
            <a:endParaRPr lang="en-US" sz="24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ambria" panose="02040503050406030204" charset="0"/>
                <a:cs typeface="Cambria" panose="02040503050406030204" charset="0"/>
                <a:sym typeface="+mn-ea"/>
              </a:rPr>
              <a:t>Linux File Security</a:t>
            </a:r>
            <a:endParaRPr lang="en-US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79845" cy="4351655"/>
          </a:xfrm>
        </p:spPr>
        <p:txBody>
          <a:bodyPr>
            <a:normAutofit fontScale="25000"/>
          </a:bodyPr>
          <a:p>
            <a:r>
              <a:rPr lang="en-US" sz="7600">
                <a:latin typeface="Cambria" panose="02040503050406030204" charset="0"/>
                <a:cs typeface="Cambria" panose="02040503050406030204" charset="0"/>
              </a:rPr>
              <a:t>chown &lt;newOwner&gt; &lt;fileName&gt;  </a:t>
            </a:r>
            <a:endParaRPr lang="en-US" sz="7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7600">
                <a:latin typeface="Cambria" panose="02040503050406030204" charset="0"/>
                <a:cs typeface="Cambria" panose="02040503050406030204" charset="0"/>
              </a:rPr>
              <a:t>chown &lt;newOwner:newGroup&gt; &lt;fileName&gt;  </a:t>
            </a:r>
            <a:endParaRPr lang="en-US" sz="7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7600">
                <a:latin typeface="Cambria" panose="02040503050406030204" charset="0"/>
                <a:cs typeface="Cambria" panose="02040503050406030204" charset="0"/>
              </a:rPr>
              <a:t>sudo chgrp &lt;grpowner name&gt; &lt;dirname&gt;  </a:t>
            </a:r>
            <a:endParaRPr lang="en-US" sz="7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7600">
                <a:latin typeface="Cambria" panose="02040503050406030204" charset="0"/>
                <a:cs typeface="Cambria" panose="02040503050406030204" charset="0"/>
              </a:rPr>
              <a:t>sudo chgrp -R &lt;grpowner name&gt; &lt;dirname&gt;  </a:t>
            </a:r>
            <a:endParaRPr lang="en-US" sz="7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7600">
                <a:latin typeface="Cambria" panose="02040503050406030204" charset="0"/>
                <a:cs typeface="Cambria" panose="02040503050406030204" charset="0"/>
              </a:rPr>
              <a:t>chmod &lt;groupName&gt;+&lt;permissionName&gt; &lt;fileName&gt;  </a:t>
            </a:r>
            <a:endParaRPr lang="en-US" sz="7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7600">
                <a:latin typeface="Cambria" panose="02040503050406030204" charset="0"/>
                <a:cs typeface="Cambria" panose="02040503050406030204" charset="0"/>
              </a:rPr>
              <a:t>chmod &lt;groupName&gt;-&lt;permissionName&gt; &lt;fileName&gt;  </a:t>
            </a:r>
            <a:endParaRPr lang="en-US" sz="7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7600">
                <a:latin typeface="Cambria" panose="02040503050406030204" charset="0"/>
                <a:cs typeface="Cambria" panose="02040503050406030204" charset="0"/>
              </a:rPr>
              <a:t>chmod a+&lt;permissionName&gt; &lt;fileName&gt;  </a:t>
            </a:r>
            <a:endParaRPr lang="en-US" sz="7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7600">
                <a:latin typeface="Cambria" panose="02040503050406030204" charset="0"/>
                <a:cs typeface="Cambria" panose="02040503050406030204" charset="0"/>
              </a:rPr>
              <a:t>chmod +&lt;permissionName&gt; &lt;fileName&gt;  </a:t>
            </a:r>
            <a:endParaRPr lang="en-US" sz="7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7600">
                <a:latin typeface="Cambria" panose="02040503050406030204" charset="0"/>
                <a:cs typeface="Cambria" panose="02040503050406030204" charset="0"/>
              </a:rPr>
              <a:t>chmod &lt;groupName&gt;=&lt;permissions&gt; &lt;fileName&gt;</a:t>
            </a:r>
            <a:endParaRPr lang="en-US" sz="7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7600">
                <a:latin typeface="Cambria" panose="02040503050406030204" charset="0"/>
                <a:cs typeface="Cambria" panose="02040503050406030204" charset="0"/>
                <a:sym typeface="+mn-ea"/>
              </a:rPr>
              <a:t>chmod u=rwx,g=rw,o=r file </a:t>
            </a:r>
            <a:endParaRPr lang="en-US" sz="76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859270" y="1825625"/>
            <a:ext cx="449453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600">
                <a:latin typeface="Cambria" panose="02040503050406030204" charset="0"/>
                <a:cs typeface="Cambria" panose="02040503050406030204" charset="0"/>
              </a:rPr>
              <a:t> umask</a:t>
            </a:r>
            <a:endParaRPr lang="en-US" sz="7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7600">
                <a:latin typeface="Cambria" panose="02040503050406030204" charset="0"/>
                <a:cs typeface="Cambria" panose="02040503050406030204" charset="0"/>
              </a:rPr>
              <a:t>cp -p &lt;sourceFile&gt; &lt;destinationFile&gt;  </a:t>
            </a:r>
            <a:endParaRPr lang="en-US" sz="7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7600">
                <a:latin typeface="Cambria" panose="02040503050406030204" charset="0"/>
                <a:cs typeface="Cambria" panose="02040503050406030204" charset="0"/>
              </a:rPr>
              <a:t>chmod +t &lt;filename&gt;</a:t>
            </a:r>
            <a:endParaRPr lang="en-US" sz="7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7600">
                <a:latin typeface="Cambria" panose="02040503050406030204" charset="0"/>
                <a:cs typeface="Cambria" panose="02040503050406030204" charset="0"/>
              </a:rPr>
              <a:t>ln &lt;filename&gt; &lt;filename&gt;</a:t>
            </a:r>
            <a:endParaRPr lang="en-US" sz="7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7600">
                <a:latin typeface="Cambria" panose="02040503050406030204" charset="0"/>
                <a:cs typeface="Cambria" panose="02040503050406030204" charset="0"/>
              </a:rPr>
              <a:t>ln -s &lt;filename&gt; &lt;filename&gt;</a:t>
            </a:r>
            <a:endParaRPr lang="en-US" sz="7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7600">
                <a:latin typeface="Cambria" panose="02040503050406030204" charset="0"/>
                <a:cs typeface="Cambria" panose="02040503050406030204" charset="0"/>
              </a:rPr>
              <a:t>rm symlink</a:t>
            </a:r>
            <a:endParaRPr lang="en-US" sz="7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7600">
                <a:latin typeface="Cambria" panose="02040503050406030204" charset="0"/>
                <a:cs typeface="Cambria" panose="02040503050406030204" charset="0"/>
              </a:rPr>
              <a:t>rm hardlink</a:t>
            </a:r>
            <a:endParaRPr lang="en-US" sz="7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7600">
                <a:latin typeface="Cambria" panose="02040503050406030204" charset="0"/>
                <a:cs typeface="Cambria" panose="02040503050406030204" charset="0"/>
              </a:rPr>
              <a:t>type &lt;command&gt;  </a:t>
            </a:r>
            <a:endParaRPr lang="en-US" sz="76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7600">
                <a:latin typeface="Cambria" panose="02040503050406030204" charset="0"/>
                <a:cs typeface="Cambria" panose="02040503050406030204" charset="0"/>
              </a:rPr>
              <a:t>which</a:t>
            </a:r>
            <a:endParaRPr lang="en-US" sz="76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5047</Words>
  <Application>WPS Presentation</Application>
  <PresentationFormat>Widescreen</PresentationFormat>
  <Paragraphs>286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Cambria</vt:lpstr>
      <vt:lpstr>Microsoft YaHei</vt:lpstr>
      <vt:lpstr>Arial Unicode MS</vt:lpstr>
      <vt:lpstr>Calibri Light</vt:lpstr>
      <vt:lpstr>Calibri</vt:lpstr>
      <vt:lpstr>Office Theme</vt:lpstr>
      <vt:lpstr>LINUX</vt:lpstr>
      <vt:lpstr> Linux</vt:lpstr>
      <vt:lpstr>Inroduction to Linux</vt:lpstr>
      <vt:lpstr>Advantages of Linux</vt:lpstr>
      <vt:lpstr>Linux Users</vt:lpstr>
      <vt:lpstr>Linux Directories</vt:lpstr>
      <vt:lpstr>Linux Files</vt:lpstr>
      <vt:lpstr>Linux File Contents</vt:lpstr>
      <vt:lpstr>Linux File Security</vt:lpstr>
      <vt:lpstr>Linux Filters</vt:lpstr>
      <vt:lpstr>Linux Networking</vt:lpstr>
      <vt:lpstr>Linux Networking</vt:lpstr>
      <vt:lpstr>Linux Networking</vt:lpstr>
      <vt:lpstr>Linux System Admin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KT</dc:title>
  <dc:creator>nsampath</dc:creator>
  <cp:lastModifiedBy>nsampath</cp:lastModifiedBy>
  <cp:revision>51</cp:revision>
  <dcterms:created xsi:type="dcterms:W3CDTF">2024-06-03T09:54:00Z</dcterms:created>
  <dcterms:modified xsi:type="dcterms:W3CDTF">2024-06-14T04:35:42Z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A0691A8A2F8A4D3CA0DA02F05CA3D387_11</vt:lpwstr>
  </property>
  <property fmtid="{D5CDD505-2E9C-101B-9397-08002B2CF9AE}" pid="3" name="KSOProductBuildVer">
    <vt:lpwstr>1033-12.2.0.17119</vt:lpwstr>
  </property>
</Properties>
</file>