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2"/>
  </p:handoutMasterIdLst>
  <p:sldIdLst>
    <p:sldId id="256" r:id="rId3"/>
    <p:sldId id="291" r:id="rId5"/>
    <p:sldId id="292" r:id="rId6"/>
    <p:sldId id="294" r:id="rId7"/>
    <p:sldId id="296" r:id="rId8"/>
    <p:sldId id="297" r:id="rId9"/>
    <p:sldId id="299" r:id="rId10"/>
    <p:sldId id="298" r:id="rId11"/>
  </p:sldIdLst>
  <p:sldSz cx="12192000" cy="6858000"/>
  <p:notesSz cx="6858000" cy="9144000"/>
  <p:embeddedFontLst>
    <p:embeddedFont>
      <p:font typeface="Trebuchet MS" panose="020B0603020202020204" charset="0"/>
      <p:regular r:id="rId16"/>
      <p:bold r:id="rId17"/>
      <p:italic r:id="rId18"/>
      <p:boldItalic r:id="rId19"/>
    </p:embeddedFont>
    <p:embeddedFont>
      <p:font typeface="Cambria" panose="02040503050406030204" charset="0"/>
      <p:regular r:id="rId20"/>
      <p:bold r:id="rId21"/>
      <p:italic r:id="rId22"/>
      <p:boldItalic r:id="rId23"/>
    </p:embeddedFont>
  </p:embeddedFontLst>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5D9B"/>
    <a:srgbClr val="2687FF"/>
    <a:srgbClr val="0438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Nunito Sans" charset="0"/>
              <a:ea typeface="Nunito Sans" charset="0"/>
              <a:cs typeface="Nunito Sans"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Nunito Sans" charset="0"/>
                <a:ea typeface="Nunito Sans" charset="0"/>
                <a:cs typeface="Nunito Sans" charset="0"/>
              </a:rPr>
            </a:fld>
            <a:endParaRPr lang="zh-CN" altLang="en-US">
              <a:latin typeface="Nunito Sans" charset="0"/>
              <a:ea typeface="Nunito Sans" charset="0"/>
              <a:cs typeface="Nunito Sans"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Nunito Sans" charset="0"/>
              <a:ea typeface="Nunito Sans" charset="0"/>
              <a:cs typeface="Nunito Sans"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Nunito Sans" charset="0"/>
                <a:ea typeface="Nunito Sans" charset="0"/>
                <a:cs typeface="Nunito Sans" charset="0"/>
              </a:rPr>
            </a:fld>
            <a:endParaRPr lang="zh-CN" altLang="en-US">
              <a:latin typeface="Nunito Sans" charset="0"/>
              <a:ea typeface="Nunito Sans" charset="0"/>
              <a:cs typeface="Nunito Sans"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Nunito Sans" charset="0"/>
                <a:ea typeface="Nunito Sans" charset="0"/>
                <a:cs typeface="Nunito Sans"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unito Sans" charset="0"/>
                <a:ea typeface="Nunito Sans" charset="0"/>
                <a:cs typeface="Nunito Sans" charset="0"/>
              </a:defRPr>
            </a:lvl1pPr>
          </a:lstStyle>
          <a:p>
            <a:fld id="{11502C6B-EB9B-4D69-9E51-1FEE7769C71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Nunito Sans" charset="0"/>
                <a:ea typeface="Nunito Sans" charset="0"/>
                <a:cs typeface="Nunito Sans"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Nunito Sans" charset="0"/>
                <a:ea typeface="Nunito Sans" charset="0"/>
                <a:cs typeface="Nunito Sans" charset="0"/>
              </a:defRPr>
            </a:lvl1pPr>
          </a:lstStyle>
          <a:p>
            <a:fld id="{056D8460-D7CE-438D-A038-114C093215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unito Sans" charset="0"/>
        <a:ea typeface="Nunito Sans" charset="0"/>
        <a:cs typeface="Nunito Sans" charset="0"/>
      </a:defRPr>
    </a:lvl1pPr>
    <a:lvl2pPr marL="457200" algn="l" defTabSz="914400" rtl="0" eaLnBrk="1" latinLnBrk="0" hangingPunct="1">
      <a:defRPr sz="1200" kern="1200">
        <a:solidFill>
          <a:schemeClr val="tx1"/>
        </a:solidFill>
        <a:latin typeface="Nunito Sans" charset="0"/>
        <a:ea typeface="Nunito Sans" charset="0"/>
        <a:cs typeface="Nunito Sans" charset="0"/>
      </a:defRPr>
    </a:lvl2pPr>
    <a:lvl3pPr marL="914400" algn="l" defTabSz="914400" rtl="0" eaLnBrk="1" latinLnBrk="0" hangingPunct="1">
      <a:defRPr sz="1200" kern="1200">
        <a:solidFill>
          <a:schemeClr val="tx1"/>
        </a:solidFill>
        <a:latin typeface="Nunito Sans" charset="0"/>
        <a:ea typeface="Nunito Sans" charset="0"/>
        <a:cs typeface="Nunito Sans" charset="0"/>
      </a:defRPr>
    </a:lvl3pPr>
    <a:lvl4pPr marL="1371600" algn="l" defTabSz="914400" rtl="0" eaLnBrk="1" latinLnBrk="0" hangingPunct="1">
      <a:defRPr sz="1200" kern="1200">
        <a:solidFill>
          <a:schemeClr val="tx1"/>
        </a:solidFill>
        <a:latin typeface="Nunito Sans" charset="0"/>
        <a:ea typeface="Nunito Sans" charset="0"/>
        <a:cs typeface="Nunito Sans" charset="0"/>
      </a:defRPr>
    </a:lvl4pPr>
    <a:lvl5pPr marL="1828800" algn="l" defTabSz="914400" rtl="0" eaLnBrk="1" latinLnBrk="0" hangingPunct="1">
      <a:defRPr sz="1200" kern="1200">
        <a:solidFill>
          <a:schemeClr val="tx1"/>
        </a:solidFill>
        <a:latin typeface="Nunito Sans" charset="0"/>
        <a:ea typeface="Nunito Sans" charset="0"/>
        <a:cs typeface="Nunito Sans"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3EC90CD-CD95-4E56-AB88-06C8234E9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DD1507-B13D-4DF7-B5D8-2A926364E0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Nunito Sans" charset="0"/>
                <a:ea typeface="Nunito Sans" charset="0"/>
                <a:cs typeface="Nunito Sans" charset="0"/>
              </a:defRPr>
            </a:lvl1pPr>
          </a:lstStyle>
          <a:p>
            <a:fld id="{43EC90CD-CD95-4E56-AB88-06C8234E93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Nunito Sans" charset="0"/>
                <a:ea typeface="Nunito Sans" charset="0"/>
                <a:cs typeface="Nunito Sans"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Nunito Sans" charset="0"/>
                <a:ea typeface="Nunito Sans" charset="0"/>
                <a:cs typeface="Nunito Sans" charset="0"/>
              </a:defRPr>
            </a:lvl1pPr>
          </a:lstStyle>
          <a:p>
            <a:fld id="{CDDD1507-B13D-4DF7-B5D8-2A926364E061}" type="slidenum">
              <a:rPr lang="zh-CN" altLang="en-US" smtClean="0"/>
            </a:fld>
            <a:endParaRPr lang="zh-CN" altLang="en-US"/>
          </a:p>
        </p:txBody>
      </p:sp>
      <p:grpSp>
        <p:nvGrpSpPr>
          <p:cNvPr id="7" name="组合 6"/>
          <p:cNvGrpSpPr/>
          <p:nvPr userDrawn="1"/>
        </p:nvGrpSpPr>
        <p:grpSpPr>
          <a:xfrm>
            <a:off x="6" y="0"/>
            <a:ext cx="12191992" cy="6858001"/>
            <a:chOff x="6" y="0"/>
            <a:chExt cx="12191992" cy="6858001"/>
          </a:xfrm>
        </p:grpSpPr>
        <p:pic>
          <p:nvPicPr>
            <p:cNvPr id="8" name="图片 7"/>
            <p:cNvPicPr>
              <a:picLocks noChangeAspect="1"/>
            </p:cNvPicPr>
            <p:nvPr/>
          </p:nvPicPr>
          <p:blipFill rotWithShape="1">
            <a:blip r:embed="rId3"/>
            <a:srcRect l="21011" t="17495" r="22011" b="36004"/>
            <a:stretch>
              <a:fillRect/>
            </a:stretch>
          </p:blipFill>
          <p:spPr>
            <a:xfrm rot="5400000" flipV="1">
              <a:off x="-1343482" y="1343489"/>
              <a:ext cx="6858000" cy="4171024"/>
            </a:xfrm>
            <a:prstGeom prst="rect">
              <a:avLst/>
            </a:prstGeom>
          </p:spPr>
        </p:pic>
        <p:pic>
          <p:nvPicPr>
            <p:cNvPr id="9" name="图片 8"/>
            <p:cNvPicPr>
              <a:picLocks noChangeAspect="1"/>
            </p:cNvPicPr>
            <p:nvPr/>
          </p:nvPicPr>
          <p:blipFill rotWithShape="1">
            <a:blip r:embed="rId3"/>
            <a:srcRect l="21011" t="54174" r="22011" b="7444"/>
            <a:stretch>
              <a:fillRect/>
            </a:stretch>
          </p:blipFill>
          <p:spPr>
            <a:xfrm rot="5400000" flipV="1">
              <a:off x="6462249" y="1128250"/>
              <a:ext cx="6858000" cy="4601499"/>
            </a:xfrm>
            <a:prstGeom prst="rect">
              <a:avLst/>
            </a:prstGeom>
          </p:spPr>
        </p:pic>
        <p:sp>
          <p:nvSpPr>
            <p:cNvPr id="10" name="矩形 9"/>
            <p:cNvSpPr/>
            <p:nvPr/>
          </p:nvSpPr>
          <p:spPr>
            <a:xfrm>
              <a:off x="50800" y="31750"/>
              <a:ext cx="12090400" cy="680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unito Sans" charset="0"/>
                <a:ea typeface="Nunito Sans" charset="0"/>
                <a:cs typeface="Nunito Sans" charset="0"/>
              </a:endParaRPr>
            </a:p>
          </p:txBody>
        </p:sp>
      </p:grpSp>
      <p:grpSp>
        <p:nvGrpSpPr>
          <p:cNvPr id="11" name="组合 10"/>
          <p:cNvGrpSpPr/>
          <p:nvPr userDrawn="1"/>
        </p:nvGrpSpPr>
        <p:grpSpPr>
          <a:xfrm>
            <a:off x="242201" y="191958"/>
            <a:ext cx="418867" cy="493841"/>
            <a:chOff x="5394769" y="1204331"/>
            <a:chExt cx="352361" cy="215941"/>
          </a:xfrm>
          <a:solidFill>
            <a:srgbClr val="0D5D9B"/>
          </a:solidFill>
        </p:grpSpPr>
        <p:sp>
          <p:nvSpPr>
            <p:cNvPr id="12" name="燕尾形 3"/>
            <p:cNvSpPr/>
            <p:nvPr/>
          </p:nvSpPr>
          <p:spPr>
            <a:xfrm>
              <a:off x="539476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endParaRPr>
            </a:p>
          </p:txBody>
        </p:sp>
        <p:sp>
          <p:nvSpPr>
            <p:cNvPr id="13" name="燕尾形 4"/>
            <p:cNvSpPr/>
            <p:nvPr/>
          </p:nvSpPr>
          <p:spPr>
            <a:xfrm>
              <a:off x="553118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Nunito Sans" charset="0"/>
          <a:ea typeface="Nunito Sans" charset="0"/>
          <a:cs typeface="Nunito Sans"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Sans" charset="0"/>
          <a:ea typeface="Nunito Sans" charset="0"/>
          <a:cs typeface="Nunito Sans"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Sans" charset="0"/>
          <a:ea typeface="Nunito Sans" charset="0"/>
          <a:cs typeface="Nunito Sans"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Sans" charset="0"/>
          <a:ea typeface="Nunito Sans" charset="0"/>
          <a:cs typeface="Nunito Sans"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Sans" charset="0"/>
          <a:ea typeface="Nunito Sans" charset="0"/>
          <a:cs typeface="Nunito Sans"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Sans" charset="0"/>
          <a:ea typeface="Nunito Sans" charset="0"/>
          <a:cs typeface="Nunito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a:srcRect l="21011" t="17495" r="22011" b="36004"/>
          <a:stretch>
            <a:fillRect/>
          </a:stretch>
        </p:blipFill>
        <p:spPr>
          <a:xfrm rot="5400000" flipV="1">
            <a:off x="-1343482" y="1343489"/>
            <a:ext cx="6858000" cy="4171024"/>
          </a:xfrm>
          <a:prstGeom prst="rect">
            <a:avLst/>
          </a:prstGeom>
        </p:spPr>
      </p:pic>
      <p:pic>
        <p:nvPicPr>
          <p:cNvPr id="31" name="图片 30"/>
          <p:cNvPicPr>
            <a:picLocks noChangeAspect="1"/>
          </p:cNvPicPr>
          <p:nvPr/>
        </p:nvPicPr>
        <p:blipFill rotWithShape="1">
          <a:blip r:embed="rId1"/>
          <a:srcRect l="21011" t="54174" r="22011" b="7444"/>
          <a:stretch>
            <a:fillRect/>
          </a:stretch>
        </p:blipFill>
        <p:spPr>
          <a:xfrm rot="5400000" flipV="1">
            <a:off x="6462249" y="1138410"/>
            <a:ext cx="6858000" cy="4601499"/>
          </a:xfrm>
          <a:prstGeom prst="rect">
            <a:avLst/>
          </a:prstGeom>
        </p:spPr>
      </p:pic>
      <p:sp>
        <p:nvSpPr>
          <p:cNvPr id="18" name="矩形 17"/>
          <p:cNvSpPr/>
          <p:nvPr/>
        </p:nvSpPr>
        <p:spPr>
          <a:xfrm>
            <a:off x="3274517" y="2429811"/>
            <a:ext cx="10447199" cy="1106805"/>
          </a:xfrm>
          <a:prstGeom prst="rect">
            <a:avLst/>
          </a:prstGeom>
        </p:spPr>
        <p:txBody>
          <a:bodyPr wrap="square">
            <a:spAutoFit/>
          </a:bodyPr>
          <a:lstStyle/>
          <a:p>
            <a:r>
              <a:rPr lang="en-US" altLang="zh-CN" sz="6600" dirty="0">
                <a:solidFill>
                  <a:srgbClr val="043874"/>
                </a:solidFill>
                <a:latin typeface="Trebuchet MS" panose="020B0603020202020204" charset="0"/>
                <a:ea typeface="Nunito Sans ExtraBold" charset="0"/>
                <a:cs typeface="Trebuchet MS" panose="020B0603020202020204" charset="0"/>
                <a:sym typeface="+mn-lt"/>
              </a:rPr>
              <a:t>Prometheus</a:t>
            </a:r>
            <a:endParaRPr lang="en-US" altLang="zh-CN" sz="6600" dirty="0">
              <a:solidFill>
                <a:srgbClr val="043874"/>
              </a:solidFill>
              <a:latin typeface="Trebuchet MS" panose="020B0603020202020204" charset="0"/>
              <a:ea typeface="Nunito Sans ExtraBold" charset="0"/>
              <a:cs typeface="Trebuchet MS" panose="020B0603020202020204" charset="0"/>
              <a:sym typeface="+mn-lt"/>
            </a:endParaRPr>
          </a:p>
        </p:txBody>
      </p:sp>
      <p:pic>
        <p:nvPicPr>
          <p:cNvPr id="4" name="Picture 3"/>
          <p:cNvPicPr/>
          <p:nvPr/>
        </p:nvPicPr>
        <p:blipFill>
          <a:blip r:embed="rId2"/>
        </p:blipFill>
        <p:spPr>
          <a:xfrm>
            <a:off x="3288665" y="1702435"/>
            <a:ext cx="882650" cy="8312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Trebuchet MS" panose="020B0603020202020204" charset="0"/>
                <a:cs typeface="Trebuchet MS" panose="020B0603020202020204" charset="0"/>
              </a:rPr>
              <a:t>Prometheus</a:t>
            </a:r>
            <a:endParaRPr lang="en-US">
              <a:latin typeface="Trebuchet MS" panose="020B0603020202020204" charset="0"/>
              <a:cs typeface="Trebuchet MS" panose="020B0603020202020204" charset="0"/>
            </a:endParaRPr>
          </a:p>
        </p:txBody>
      </p:sp>
      <p:sp>
        <p:nvSpPr>
          <p:cNvPr id="3" name="Content Placeholder 2"/>
          <p:cNvSpPr>
            <a:spLocks noGrp="1"/>
          </p:cNvSpPr>
          <p:nvPr>
            <p:ph idx="1"/>
          </p:nvPr>
        </p:nvSpPr>
        <p:spPr/>
        <p:txBody>
          <a:bodyPr>
            <a:normAutofit lnSpcReduction="10000"/>
          </a:bodyPr>
          <a:p>
            <a:r>
              <a:rPr lang="en-US">
                <a:latin typeface="Trebuchet MS" panose="020B0603020202020204" charset="0"/>
                <a:cs typeface="Trebuchet MS" panose="020B0603020202020204" charset="0"/>
              </a:rPr>
              <a:t>Prometheus is an open-source monitoring and alerting toolkit.</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Developed originally at SoundCloud and now a part of the Cloud Native </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Prometheus is widely used for system and service monitoring.</a:t>
            </a:r>
            <a:endParaRPr lang="en-US">
              <a:latin typeface="Trebuchet MS" panose="020B0603020202020204" charset="0"/>
              <a:cs typeface="Trebuchet MS" panose="020B0603020202020204" charset="0"/>
            </a:endParaRPr>
          </a:p>
          <a:p>
            <a:r>
              <a:rPr lang="en-GB">
                <a:latin typeface="Trebuchet MS" panose="020B0603020202020204" charset="0"/>
                <a:cs typeface="Trebuchet MS" panose="020B0603020202020204" charset="0"/>
                <a:sym typeface="+mn-ea"/>
              </a:rPr>
              <a:t>Licenced under apache 2.0 licence</a:t>
            </a:r>
            <a:endParaRPr lang="en-GB">
              <a:latin typeface="Trebuchet MS" panose="020B0603020202020204" charset="0"/>
              <a:cs typeface="Trebuchet MS" panose="020B0603020202020204" charset="0"/>
            </a:endParaRPr>
          </a:p>
          <a:p>
            <a:r>
              <a:rPr lang="en-GB">
                <a:latin typeface="Trebuchet MS" panose="020B0603020202020204" charset="0"/>
                <a:cs typeface="Trebuchet MS" panose="020B0603020202020204" charset="0"/>
                <a:sym typeface="+mn-ea"/>
              </a:rPr>
              <a:t>Very active developer and user community around the globe</a:t>
            </a:r>
            <a:endParaRPr lang="en-GB">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Written in GO lang</a:t>
            </a:r>
            <a:endParaRPr lang="en-US">
              <a:latin typeface="Trebuchet MS" panose="020B0603020202020204" charset="0"/>
              <a:cs typeface="Trebuchet MS" panose="020B0603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rebuchet MS" panose="020B0603020202020204" charset="0"/>
                <a:cs typeface="Trebuchet MS" panose="020B0603020202020204" charset="0"/>
              </a:rPr>
              <a:t>Features</a:t>
            </a:r>
            <a:endParaRPr lang="en-US">
              <a:latin typeface="Trebuchet MS" panose="020B0603020202020204" charset="0"/>
              <a:cs typeface="Trebuchet MS" panose="020B0603020202020204" charset="0"/>
            </a:endParaRPr>
          </a:p>
        </p:txBody>
      </p:sp>
      <p:sp>
        <p:nvSpPr>
          <p:cNvPr id="3" name="Content Placeholder 2"/>
          <p:cNvSpPr>
            <a:spLocks noGrp="1"/>
          </p:cNvSpPr>
          <p:nvPr>
            <p:ph idx="1"/>
          </p:nvPr>
        </p:nvSpPr>
        <p:spPr/>
        <p:txBody>
          <a:bodyPr>
            <a:noAutofit/>
          </a:bodyPr>
          <a:p>
            <a:r>
              <a:rPr lang="en-US" sz="2000" b="1">
                <a:latin typeface="Trebuchet MS" panose="020B0603020202020204" charset="0"/>
                <a:cs typeface="Trebuchet MS" panose="020B0603020202020204" charset="0"/>
                <a:sym typeface="+mn-ea"/>
              </a:rPr>
              <a:t>Data Collection:</a:t>
            </a:r>
            <a:r>
              <a:rPr lang="en-US" sz="2000">
                <a:latin typeface="Trebuchet MS" panose="020B0603020202020204" charset="0"/>
                <a:cs typeface="Trebuchet MS" panose="020B0603020202020204" charset="0"/>
                <a:sym typeface="+mn-ea"/>
              </a:rPr>
              <a:t>  Prometheus scrapes metrics from instrumented jobs and stores them in a time-series database.</a:t>
            </a:r>
            <a:endParaRPr lang="en-US" sz="2000">
              <a:latin typeface="Trebuchet MS" panose="020B0603020202020204" charset="0"/>
              <a:cs typeface="Trebuchet MS" panose="020B0603020202020204" charset="0"/>
              <a:sym typeface="+mn-ea"/>
            </a:endParaRPr>
          </a:p>
          <a:p>
            <a:r>
              <a:rPr lang="en-US" sz="2000" b="1">
                <a:latin typeface="Trebuchet MS" panose="020B0603020202020204" charset="0"/>
                <a:cs typeface="Trebuchet MS" panose="020B0603020202020204" charset="0"/>
                <a:sym typeface="+mn-ea"/>
              </a:rPr>
              <a:t>Time-Series Database:</a:t>
            </a:r>
            <a:r>
              <a:rPr lang="en-US" sz="2000">
                <a:latin typeface="Trebuchet MS" panose="020B0603020202020204" charset="0"/>
                <a:cs typeface="Trebuchet MS" panose="020B0603020202020204" charset="0"/>
                <a:sym typeface="+mn-ea"/>
              </a:rPr>
              <a:t> Prometheus uses a custom, highly efficient time-series database to store all scraped samples.</a:t>
            </a:r>
            <a:endParaRPr lang="en-US" sz="2000">
              <a:latin typeface="Trebuchet MS" panose="020B0603020202020204" charset="0"/>
              <a:cs typeface="Trebuchet MS" panose="020B0603020202020204" charset="0"/>
              <a:sym typeface="+mn-ea"/>
            </a:endParaRPr>
          </a:p>
          <a:p>
            <a:r>
              <a:rPr lang="en-US" sz="2000" b="1">
                <a:latin typeface="Trebuchet MS" panose="020B0603020202020204" charset="0"/>
                <a:cs typeface="Trebuchet MS" panose="020B0603020202020204" charset="0"/>
                <a:sym typeface="+mn-ea"/>
              </a:rPr>
              <a:t>PromQL:</a:t>
            </a:r>
            <a:r>
              <a:rPr lang="en-US" sz="2000">
                <a:latin typeface="Trebuchet MS" panose="020B0603020202020204" charset="0"/>
                <a:cs typeface="Trebuchet MS" panose="020B0603020202020204" charset="0"/>
                <a:sym typeface="+mn-ea"/>
              </a:rPr>
              <a:t> users to select and aggregate time-series data in real-time.</a:t>
            </a:r>
            <a:endParaRPr lang="en-US" sz="2000">
              <a:latin typeface="Trebuchet MS" panose="020B0603020202020204" charset="0"/>
              <a:cs typeface="Trebuchet MS" panose="020B0603020202020204" charset="0"/>
              <a:sym typeface="+mn-ea"/>
            </a:endParaRPr>
          </a:p>
          <a:p>
            <a:r>
              <a:rPr lang="en-US" sz="2000" b="1">
                <a:latin typeface="Trebuchet MS" panose="020B0603020202020204" charset="0"/>
                <a:cs typeface="Trebuchet MS" panose="020B0603020202020204" charset="0"/>
                <a:sym typeface="+mn-ea"/>
              </a:rPr>
              <a:t>Alerting:</a:t>
            </a:r>
            <a:r>
              <a:rPr lang="en-US" sz="2000">
                <a:latin typeface="Trebuchet MS" panose="020B0603020202020204" charset="0"/>
                <a:cs typeface="Trebuchet MS" panose="020B0603020202020204" charset="0"/>
                <a:sym typeface="+mn-ea"/>
              </a:rPr>
              <a:t> It includes an Alertmanager that handles alerts generated by Prometheus' monitoring and allows for complex alerting rules to be configured.</a:t>
            </a:r>
            <a:endParaRPr lang="en-US" sz="2000">
              <a:latin typeface="Trebuchet MS" panose="020B0603020202020204" charset="0"/>
              <a:cs typeface="Trebuchet MS" panose="020B0603020202020204" charset="0"/>
              <a:sym typeface="+mn-ea"/>
            </a:endParaRPr>
          </a:p>
          <a:p>
            <a:r>
              <a:rPr lang="en-US" sz="2000" b="1">
                <a:latin typeface="Trebuchet MS" panose="020B0603020202020204" charset="0"/>
                <a:cs typeface="Trebuchet MS" panose="020B0603020202020204" charset="0"/>
                <a:sym typeface="+mn-ea"/>
              </a:rPr>
              <a:t>Visualization:</a:t>
            </a:r>
            <a:r>
              <a:rPr lang="en-US" sz="2000">
                <a:latin typeface="Trebuchet MS" panose="020B0603020202020204" charset="0"/>
                <a:cs typeface="Trebuchet MS" panose="020B0603020202020204" charset="0"/>
                <a:sym typeface="+mn-ea"/>
              </a:rPr>
              <a:t> Prometheus can be integrated with various visualization tools like Grafana to create dashboards that visualize the metrics data.</a:t>
            </a:r>
            <a:endParaRPr lang="en-US" sz="2000">
              <a:latin typeface="Trebuchet MS" panose="020B0603020202020204" charset="0"/>
              <a:cs typeface="Trebuchet MS" panose="020B0603020202020204" charset="0"/>
              <a:sym typeface="+mn-ea"/>
            </a:endParaRPr>
          </a:p>
          <a:p>
            <a:r>
              <a:rPr lang="en-US" sz="2000" b="1">
                <a:latin typeface="Trebuchet MS" panose="020B0603020202020204" charset="0"/>
                <a:cs typeface="Trebuchet MS" panose="020B0603020202020204" charset="0"/>
                <a:sym typeface="+mn-ea"/>
              </a:rPr>
              <a:t>Service Discovery:</a:t>
            </a:r>
            <a:r>
              <a:rPr lang="en-US" sz="2000">
                <a:latin typeface="Trebuchet MS" panose="020B0603020202020204" charset="0"/>
                <a:cs typeface="Trebuchet MS" panose="020B0603020202020204" charset="0"/>
                <a:sym typeface="+mn-ea"/>
              </a:rPr>
              <a:t> Prometheus can dynamically discover targets to monitor.</a:t>
            </a:r>
            <a:endParaRPr lang="en-US" sz="2000">
              <a:latin typeface="Trebuchet MS" panose="020B0603020202020204" charset="0"/>
              <a:cs typeface="Trebuchet MS" panose="020B0603020202020204" charset="0"/>
              <a:sym typeface="+mn-ea"/>
            </a:endParaRPr>
          </a:p>
          <a:p>
            <a:r>
              <a:rPr lang="en-US" sz="2000" b="1">
                <a:latin typeface="Trebuchet MS" panose="020B0603020202020204" charset="0"/>
                <a:cs typeface="Trebuchet MS" panose="020B0603020202020204" charset="0"/>
                <a:sym typeface="+mn-ea"/>
              </a:rPr>
              <a:t>Multi-dimensional Data Model:</a:t>
            </a:r>
            <a:r>
              <a:rPr lang="en-US" sz="2000">
                <a:latin typeface="Trebuchet MS" panose="020B0603020202020204" charset="0"/>
                <a:cs typeface="Trebuchet MS" panose="020B0603020202020204" charset="0"/>
                <a:sym typeface="+mn-ea"/>
              </a:rPr>
              <a:t>  Prometheus uses labels (key-value pairs) to identify and organize data.</a:t>
            </a:r>
            <a:endParaRPr lang="en-US" sz="2000">
              <a:latin typeface="Trebuchet MS" panose="020B0603020202020204" charset="0"/>
              <a:cs typeface="Trebuchet MS" panose="020B0603020202020204" charset="0"/>
              <a:sym typeface="+mn-ea"/>
            </a:endParaRPr>
          </a:p>
        </p:txBody>
      </p:sp>
      <p:sp>
        <p:nvSpPr>
          <p:cNvPr id="4" name="Content Placeholder 2"/>
          <p:cNvSpPr>
            <a:spLocks noGrp="1"/>
          </p:cNvSpPr>
          <p:nvPr/>
        </p:nvSpPr>
        <p:spPr>
          <a:xfrm>
            <a:off x="838200" y="169100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Sans" charset="0"/>
                <a:ea typeface="Nunito Sans" charset="0"/>
                <a:cs typeface="Nunito Sans"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Sans" charset="0"/>
                <a:ea typeface="Nunito Sans" charset="0"/>
                <a:cs typeface="Nunito Sans"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Sans" charset="0"/>
                <a:ea typeface="Nunito Sans" charset="0"/>
                <a:cs typeface="Nunito Sans"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Sans" charset="0"/>
                <a:ea typeface="Nunito Sans" charset="0"/>
                <a:cs typeface="Nunito Sans"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Sans" charset="0"/>
                <a:ea typeface="Nunito Sans" charset="0"/>
                <a:cs typeface="Nunito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rebuchet MS" panose="020B0603020202020204" charset="0"/>
                <a:cs typeface="Trebuchet MS" panose="020B0603020202020204" charset="0"/>
              </a:rPr>
              <a:t>Architecture</a:t>
            </a:r>
            <a:endParaRPr lang="en-US">
              <a:latin typeface="Trebuchet MS" panose="020B0603020202020204" charset="0"/>
              <a:cs typeface="Trebuchet MS" panose="020B0603020202020204" charset="0"/>
            </a:endParaRPr>
          </a:p>
        </p:txBody>
      </p:sp>
      <p:pic>
        <p:nvPicPr>
          <p:cNvPr id="5" name="Content Placeholder 4" descr="architecture"/>
          <p:cNvPicPr>
            <a:picLocks noChangeAspect="1"/>
          </p:cNvPicPr>
          <p:nvPr>
            <p:ph idx="1"/>
          </p:nvPr>
        </p:nvPicPr>
        <p:blipFill>
          <a:blip r:embed="rId1"/>
          <a:stretch>
            <a:fillRect/>
          </a:stretch>
        </p:blipFill>
        <p:spPr>
          <a:xfrm>
            <a:off x="2471420" y="1825625"/>
            <a:ext cx="724852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rebuchet MS" panose="020B0603020202020204" charset="0"/>
                <a:cs typeface="Trebuchet MS" panose="020B0603020202020204" charset="0"/>
              </a:rPr>
              <a:t>Prometheus Workflow</a:t>
            </a:r>
            <a:endParaRPr lang="en-US">
              <a:latin typeface="Trebuchet MS" panose="020B0603020202020204" charset="0"/>
              <a:cs typeface="Trebuchet MS" panose="020B0603020202020204" charset="0"/>
            </a:endParaRPr>
          </a:p>
        </p:txBody>
      </p:sp>
      <p:sp>
        <p:nvSpPr>
          <p:cNvPr id="3" name="Content Placeholder 2"/>
          <p:cNvSpPr>
            <a:spLocks noGrp="1"/>
          </p:cNvSpPr>
          <p:nvPr>
            <p:ph idx="1"/>
          </p:nvPr>
        </p:nvSpPr>
        <p:spPr/>
        <p:txBody>
          <a:bodyPr>
            <a:noAutofit/>
          </a:bodyPr>
          <a:p>
            <a:pPr lvl="0" algn="l" rtl="0">
              <a:lnSpc>
                <a:spcPct val="150000"/>
              </a:lnSpc>
              <a:spcBef>
                <a:spcPts val="0"/>
              </a:spcBef>
              <a:spcAft>
                <a:spcPts val="0"/>
              </a:spcAft>
            </a:pPr>
            <a:r>
              <a:rPr lang="en-GB" sz="2000" b="1">
                <a:solidFill>
                  <a:schemeClr val="tx1"/>
                </a:solidFill>
                <a:latin typeface="Trebuchet MS" panose="020B0603020202020204" charset="0"/>
                <a:cs typeface="Trebuchet MS" panose="020B0603020202020204" charset="0"/>
                <a:sym typeface="+mn-ea"/>
              </a:rPr>
              <a:t>MONITORING:</a:t>
            </a:r>
            <a:r>
              <a:rPr lang="en-GB" sz="2000">
                <a:solidFill>
                  <a:schemeClr val="tx1"/>
                </a:solidFill>
                <a:latin typeface="Trebuchet MS" panose="020B0603020202020204" charset="0"/>
                <a:cs typeface="Trebuchet MS" panose="020B0603020202020204" charset="0"/>
                <a:sym typeface="+mn-ea"/>
              </a:rPr>
              <a:t> It is a Systematic process of collecting and recording the activities taking place in target project, programme or service and then using that recorded values to check if the targets are reaching their objectives or not</a:t>
            </a:r>
            <a:r>
              <a:rPr lang="en-US" altLang="en-GB" sz="2000">
                <a:solidFill>
                  <a:schemeClr val="tx1"/>
                </a:solidFill>
                <a:latin typeface="Trebuchet MS" panose="020B0603020202020204" charset="0"/>
                <a:cs typeface="Trebuchet MS" panose="020B0603020202020204" charset="0"/>
                <a:sym typeface="+mn-ea"/>
              </a:rPr>
              <a:t>.</a:t>
            </a:r>
            <a:endParaRPr lang="en-US" altLang="en-GB" sz="2000">
              <a:solidFill>
                <a:schemeClr val="tx1"/>
              </a:solidFill>
              <a:latin typeface="Trebuchet MS" panose="020B0603020202020204" charset="0"/>
              <a:cs typeface="Trebuchet MS" panose="020B0603020202020204" charset="0"/>
              <a:sym typeface="+mn-ea"/>
            </a:endParaRPr>
          </a:p>
          <a:p>
            <a:pPr lvl="0" algn="l" rtl="0">
              <a:lnSpc>
                <a:spcPct val="150000"/>
              </a:lnSpc>
              <a:spcBef>
                <a:spcPts val="0"/>
              </a:spcBef>
              <a:spcAft>
                <a:spcPts val="0"/>
              </a:spcAft>
            </a:pPr>
            <a:endParaRPr lang="en-GB" sz="2000">
              <a:solidFill>
                <a:schemeClr val="tx1"/>
              </a:solidFill>
              <a:latin typeface="Trebuchet MS" panose="020B0603020202020204" charset="0"/>
              <a:cs typeface="Trebuchet MS" panose="020B0603020202020204" charset="0"/>
              <a:sym typeface="+mn-ea"/>
            </a:endParaRPr>
          </a:p>
          <a:p>
            <a:pPr lvl="0" algn="l" rtl="0">
              <a:lnSpc>
                <a:spcPct val="150000"/>
              </a:lnSpc>
              <a:spcBef>
                <a:spcPts val="0"/>
              </a:spcBef>
              <a:spcAft>
                <a:spcPts val="0"/>
              </a:spcAft>
            </a:pPr>
            <a:r>
              <a:rPr lang="en-GB" sz="2000" b="1">
                <a:solidFill>
                  <a:schemeClr val="tx1"/>
                </a:solidFill>
                <a:latin typeface="Trebuchet MS" panose="020B0603020202020204" charset="0"/>
                <a:cs typeface="Trebuchet MS" panose="020B0603020202020204" charset="0"/>
                <a:sym typeface="+mn-ea"/>
              </a:rPr>
              <a:t>ALERT/ALERTING:</a:t>
            </a:r>
            <a:r>
              <a:rPr lang="en-GB" sz="2000">
                <a:solidFill>
                  <a:schemeClr val="tx1"/>
                </a:solidFill>
                <a:latin typeface="Trebuchet MS" panose="020B0603020202020204" charset="0"/>
                <a:cs typeface="Trebuchet MS" panose="020B0603020202020204" charset="0"/>
                <a:sym typeface="+mn-ea"/>
              </a:rPr>
              <a:t> </a:t>
            </a:r>
            <a:r>
              <a:rPr sz="2000">
                <a:solidFill>
                  <a:schemeClr val="tx1"/>
                </a:solidFill>
                <a:latin typeface="Trebuchet MS" panose="020B0603020202020204" charset="0"/>
                <a:cs typeface="Trebuchet MS" panose="020B0603020202020204" charset="0"/>
                <a:sym typeface="+mn-ea"/>
              </a:rPr>
              <a:t>Alerting rules in Prometheus servers send alerts to an Alertmanager.</a:t>
            </a:r>
            <a:endParaRPr sz="2000">
              <a:solidFill>
                <a:schemeClr val="tx1"/>
              </a:solidFill>
              <a:latin typeface="Trebuchet MS" panose="020B0603020202020204" charset="0"/>
              <a:cs typeface="Trebuchet MS" panose="020B0603020202020204" charset="0"/>
              <a:sym typeface="+mn-ea"/>
            </a:endParaRPr>
          </a:p>
          <a:p>
            <a:pPr lvl="0" algn="l" rtl="0">
              <a:lnSpc>
                <a:spcPct val="150000"/>
              </a:lnSpc>
              <a:spcBef>
                <a:spcPts val="0"/>
              </a:spcBef>
              <a:spcAft>
                <a:spcPts val="0"/>
              </a:spcAft>
            </a:pPr>
            <a:endParaRPr sz="2000">
              <a:solidFill>
                <a:schemeClr val="tx1"/>
              </a:solidFill>
              <a:latin typeface="Trebuchet MS" panose="020B0603020202020204" charset="0"/>
              <a:cs typeface="Trebuchet MS" panose="020B0603020202020204" charset="0"/>
              <a:sym typeface="+mn-ea"/>
            </a:endParaRPr>
          </a:p>
          <a:p>
            <a:pPr lvl="0" algn="l" rtl="0">
              <a:lnSpc>
                <a:spcPct val="150000"/>
              </a:lnSpc>
              <a:spcBef>
                <a:spcPts val="0"/>
              </a:spcBef>
              <a:spcAft>
                <a:spcPts val="0"/>
              </a:spcAft>
            </a:pPr>
            <a:r>
              <a:rPr lang="en-GB" sz="2000" b="1">
                <a:solidFill>
                  <a:schemeClr val="tx1"/>
                </a:solidFill>
                <a:latin typeface="Trebuchet MS" panose="020B0603020202020204" charset="0"/>
                <a:cs typeface="Trebuchet MS" panose="020B0603020202020204" charset="0"/>
                <a:sym typeface="+mn-ea"/>
              </a:rPr>
              <a:t>ALERT MANAGER: </a:t>
            </a:r>
            <a:r>
              <a:rPr lang="en-GB" sz="2000">
                <a:solidFill>
                  <a:schemeClr val="tx1"/>
                </a:solidFill>
                <a:latin typeface="Trebuchet MS" panose="020B0603020202020204" charset="0"/>
                <a:cs typeface="Trebuchet MS" panose="020B0603020202020204" charset="0"/>
                <a:sym typeface="+mn-ea"/>
              </a:rPr>
              <a:t>The Alertmanager manages those alerts, including silencing, inhibition, aggregation and sending out notifications via methods such as email, on-call notification systems, and chat platforms.</a:t>
            </a:r>
            <a:endParaRPr lang="en-GB" sz="2000">
              <a:solidFill>
                <a:schemeClr val="tx1"/>
              </a:solidFill>
              <a:latin typeface="Trebuchet MS" panose="020B0603020202020204" charset="0"/>
              <a:cs typeface="Trebuchet MS" panose="020B06030202020202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latin typeface="Trebuchet MS" panose="020B0603020202020204" charset="0"/>
                <a:cs typeface="Trebuchet MS" panose="020B0603020202020204" charset="0"/>
              </a:rPr>
            </a:br>
            <a:r>
              <a:rPr lang="en-US">
                <a:latin typeface="Trebuchet MS" panose="020B0603020202020204" charset="0"/>
                <a:cs typeface="Trebuchet MS" panose="020B0603020202020204" charset="0"/>
              </a:rPr>
              <a:t>Alternate Monitoring Tools</a:t>
            </a:r>
            <a:endParaRPr lang="en-US">
              <a:latin typeface="Trebuchet MS" panose="020B0603020202020204" charset="0"/>
              <a:cs typeface="Trebuchet MS" panose="020B0603020202020204" charset="0"/>
            </a:endParaRPr>
          </a:p>
        </p:txBody>
      </p:sp>
      <p:sp>
        <p:nvSpPr>
          <p:cNvPr id="3" name="Content Placeholder 2"/>
          <p:cNvSpPr>
            <a:spLocks noGrp="1"/>
          </p:cNvSpPr>
          <p:nvPr>
            <p:ph idx="1"/>
          </p:nvPr>
        </p:nvSpPr>
        <p:spPr/>
        <p:txBody>
          <a:bodyPr/>
          <a:p>
            <a:r>
              <a:rPr lang="en-US">
                <a:latin typeface="Trebuchet MS" panose="020B0603020202020204" charset="0"/>
                <a:cs typeface="Trebuchet MS" panose="020B0603020202020204" charset="0"/>
              </a:rPr>
              <a:t>Nagios</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Graphite</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AppDynamics</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Splunk</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InfluxDB</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New Relic</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Datadog</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OpenTSDB</a:t>
            </a:r>
            <a:endParaRPr lang="en-US">
              <a:latin typeface="Trebuchet MS" panose="020B0603020202020204" charset="0"/>
              <a:cs typeface="Trebuchet MS" panose="020B0603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rebuchet MS" panose="020B0603020202020204" charset="0"/>
                <a:cs typeface="Trebuchet MS" panose="020B0603020202020204" charset="0"/>
              </a:rPr>
              <a:t>SSO and SSL</a:t>
            </a:r>
            <a:endParaRPr lang="en-US">
              <a:latin typeface="Trebuchet MS" panose="020B0603020202020204" charset="0"/>
              <a:cs typeface="Trebuchet MS" panose="020B0603020202020204" charset="0"/>
            </a:endParaRPr>
          </a:p>
        </p:txBody>
      </p:sp>
      <p:graphicFrame>
        <p:nvGraphicFramePr>
          <p:cNvPr id="4" name="Content Placeholder 3"/>
          <p:cNvGraphicFramePr/>
          <p:nvPr>
            <p:ph idx="1"/>
          </p:nvPr>
        </p:nvGraphicFramePr>
        <p:xfrm>
          <a:off x="838200" y="1825625"/>
          <a:ext cx="10515600" cy="2667000"/>
        </p:xfrm>
        <a:graphic>
          <a:graphicData uri="http://schemas.openxmlformats.org/drawingml/2006/table">
            <a:tbl>
              <a:tblPr firstRow="1" bandRow="1">
                <a:tableStyleId>{5C22544A-7EE6-4342-B048-85BDC9FD1C3A}</a:tableStyleId>
              </a:tblPr>
              <a:tblGrid>
                <a:gridCol w="5257800"/>
                <a:gridCol w="5257800"/>
              </a:tblGrid>
              <a:tr h="381000">
                <a:tc>
                  <a:txBody>
                    <a:bodyPr/>
                    <a:p>
                      <a:pPr algn="ctr">
                        <a:buNone/>
                      </a:pPr>
                      <a:r>
                        <a:rPr lang="en-US">
                          <a:latin typeface="Trebuchet MS" panose="020B0603020202020204" charset="0"/>
                          <a:cs typeface="Trebuchet MS" panose="020B0603020202020204" charset="0"/>
                        </a:rPr>
                        <a:t>SSO</a:t>
                      </a:r>
                      <a:endParaRPr lang="en-US">
                        <a:latin typeface="Trebuchet MS" panose="020B0603020202020204" charset="0"/>
                        <a:cs typeface="Trebuchet MS" panose="020B0603020202020204" charset="0"/>
                      </a:endParaRPr>
                    </a:p>
                  </a:txBody>
                  <a:tcPr/>
                </a:tc>
                <a:tc>
                  <a:txBody>
                    <a:bodyPr/>
                    <a:p>
                      <a:pPr algn="ctr">
                        <a:buNone/>
                      </a:pPr>
                      <a:r>
                        <a:rPr lang="en-US">
                          <a:latin typeface="Trebuchet MS" panose="020B0603020202020204" charset="0"/>
                          <a:cs typeface="Trebuchet MS" panose="020B0603020202020204" charset="0"/>
                        </a:rPr>
                        <a:t>SSL</a:t>
                      </a:r>
                      <a:endParaRPr lang="en-US">
                        <a:latin typeface="Trebuchet MS" panose="020B0603020202020204" charset="0"/>
                        <a:cs typeface="Trebuchet MS" panose="020B0603020202020204" charset="0"/>
                      </a:endParaRPr>
                    </a:p>
                  </a:txBody>
                  <a:tcPr/>
                </a:tc>
              </a:tr>
              <a:tr h="381000">
                <a:tc>
                  <a:txBody>
                    <a:bodyPr/>
                    <a:p>
                      <a:pPr>
                        <a:buNone/>
                      </a:pPr>
                      <a:r>
                        <a:rPr lang="en-US">
                          <a:latin typeface="Trebuchet MS" panose="020B0603020202020204" charset="0"/>
                          <a:cs typeface="Trebuchet MS" panose="020B0603020202020204" charset="0"/>
                        </a:rPr>
                        <a:t>Single Sign-On</a:t>
                      </a:r>
                      <a:endParaRPr lang="en-US">
                        <a:latin typeface="Trebuchet MS" panose="020B0603020202020204" charset="0"/>
                        <a:cs typeface="Trebuchet MS" panose="020B0603020202020204" charset="0"/>
                      </a:endParaRPr>
                    </a:p>
                  </a:txBody>
                  <a:tcPr/>
                </a:tc>
                <a:tc>
                  <a:txBody>
                    <a:bodyPr/>
                    <a:p>
                      <a:pPr>
                        <a:buNone/>
                      </a:pPr>
                      <a:r>
                        <a:rPr lang="en-US">
                          <a:latin typeface="Trebuchet MS" panose="020B0603020202020204" charset="0"/>
                          <a:cs typeface="Trebuchet MS" panose="020B0603020202020204" charset="0"/>
                        </a:rPr>
                        <a:t>Secure Socket Layer</a:t>
                      </a:r>
                      <a:endParaRPr lang="en-US">
                        <a:latin typeface="Trebuchet MS" panose="020B0603020202020204" charset="0"/>
                        <a:cs typeface="Trebuchet MS" panose="020B0603020202020204" charset="0"/>
                      </a:endParaRPr>
                    </a:p>
                  </a:txBody>
                  <a:tcPr/>
                </a:tc>
              </a:tr>
              <a:tr h="640080">
                <a:tc>
                  <a:txBody>
                    <a:bodyPr/>
                    <a:p>
                      <a:pPr>
                        <a:buNone/>
                      </a:pPr>
                      <a:r>
                        <a:rPr lang="en-US">
                          <a:latin typeface="Trebuchet MS" panose="020B0603020202020204" charset="0"/>
                          <a:cs typeface="Trebuchet MS" panose="020B0603020202020204" charset="0"/>
                        </a:rPr>
                        <a:t>Manages user authentication across multiple applications with a single login.</a:t>
                      </a:r>
                      <a:endParaRPr lang="en-US">
                        <a:latin typeface="Trebuchet MS" panose="020B0603020202020204" charset="0"/>
                        <a:cs typeface="Trebuchet MS" panose="020B0603020202020204" charset="0"/>
                      </a:endParaRPr>
                    </a:p>
                  </a:txBody>
                  <a:tcPr/>
                </a:tc>
                <a:tc>
                  <a:txBody>
                    <a:bodyPr/>
                    <a:p>
                      <a:pPr>
                        <a:buNone/>
                      </a:pPr>
                      <a:r>
                        <a:rPr lang="en-US">
                          <a:latin typeface="Trebuchet MS" panose="020B0603020202020204" charset="0"/>
                          <a:cs typeface="Trebuchet MS" panose="020B0603020202020204" charset="0"/>
                        </a:rPr>
                        <a:t>Encrypts data transmission between a client and a server to protect it.</a:t>
                      </a:r>
                      <a:endParaRPr lang="en-US">
                        <a:latin typeface="Trebuchet MS" panose="020B0603020202020204" charset="0"/>
                        <a:cs typeface="Trebuchet MS" panose="020B0603020202020204" charset="0"/>
                      </a:endParaRPr>
                    </a:p>
                  </a:txBody>
                  <a:tcPr/>
                </a:tc>
              </a:tr>
              <a:tr h="381000">
                <a:tc>
                  <a:txBody>
                    <a:bodyPr/>
                    <a:p>
                      <a:pPr>
                        <a:buNone/>
                      </a:pPr>
                      <a:r>
                        <a:rPr lang="en-US">
                          <a:latin typeface="Trebuchet MS" panose="020B0603020202020204" charset="0"/>
                          <a:cs typeface="Trebuchet MS" panose="020B0603020202020204" charset="0"/>
                        </a:rPr>
                        <a:t>Focuses on user identity and access management.</a:t>
                      </a:r>
                      <a:endParaRPr lang="en-US">
                        <a:latin typeface="Trebuchet MS" panose="020B0603020202020204" charset="0"/>
                        <a:cs typeface="Trebuchet MS" panose="020B0603020202020204" charset="0"/>
                      </a:endParaRPr>
                    </a:p>
                  </a:txBody>
                  <a:tcPr/>
                </a:tc>
                <a:tc>
                  <a:txBody>
                    <a:bodyPr/>
                    <a:p>
                      <a:pPr>
                        <a:buNone/>
                      </a:pPr>
                      <a:r>
                        <a:rPr lang="en-US">
                          <a:latin typeface="Trebuchet MS" panose="020B0603020202020204" charset="0"/>
                          <a:cs typeface="Trebuchet MS" panose="020B0603020202020204" charset="0"/>
                        </a:rPr>
                        <a:t>Focuses on data encryption and securing communication channels.</a:t>
                      </a:r>
                      <a:endParaRPr lang="en-US">
                        <a:latin typeface="Trebuchet MS" panose="020B0603020202020204" charset="0"/>
                        <a:cs typeface="Trebuchet MS" panose="020B0603020202020204" charset="0"/>
                      </a:endParaRPr>
                    </a:p>
                  </a:txBody>
                  <a:tcPr/>
                </a:tc>
              </a:tr>
              <a:tr h="381000">
                <a:tc>
                  <a:txBody>
                    <a:bodyPr/>
                    <a:p>
                      <a:pPr>
                        <a:buNone/>
                      </a:pPr>
                      <a:r>
                        <a:rPr lang="en-US">
                          <a:latin typeface="Trebuchet MS" panose="020B0603020202020204" charset="0"/>
                          <a:cs typeface="Trebuchet MS" panose="020B0603020202020204" charset="0"/>
                        </a:rPr>
                        <a:t>Involves authentication tokens, identity providers, and service providers.</a:t>
                      </a:r>
                      <a:endParaRPr lang="en-US">
                        <a:latin typeface="Trebuchet MS" panose="020B0603020202020204" charset="0"/>
                        <a:cs typeface="Trebuchet MS" panose="020B0603020202020204" charset="0"/>
                      </a:endParaRPr>
                    </a:p>
                  </a:txBody>
                  <a:tcPr/>
                </a:tc>
                <a:tc>
                  <a:txBody>
                    <a:bodyPr/>
                    <a:p>
                      <a:pPr>
                        <a:buNone/>
                      </a:pPr>
                      <a:r>
                        <a:rPr lang="en-US">
                          <a:latin typeface="Trebuchet MS" panose="020B0603020202020204" charset="0"/>
                          <a:cs typeface="Trebuchet MS" panose="020B0603020202020204" charset="0"/>
                        </a:rPr>
                        <a:t>Involves encryption protocols, SSL certificates, and certificate authorities.</a:t>
                      </a:r>
                      <a:endParaRPr lang="en-US">
                        <a:latin typeface="Trebuchet MS" panose="020B0603020202020204" charset="0"/>
                        <a:cs typeface="Trebuchet MS" panose="020B0603020202020204" charset="0"/>
                      </a:endParaRPr>
                    </a:p>
                  </a:txBody>
                  <a:tcPr/>
                </a:tc>
              </a:tr>
              <a:tr h="381000">
                <a:tc>
                  <a:txBody>
                    <a:bodyPr/>
                    <a:p>
                      <a:pPr>
                        <a:buNone/>
                      </a:pPr>
                      <a:r>
                        <a:rPr lang="en-US">
                          <a:latin typeface="Trebuchet MS" panose="020B0603020202020204" charset="0"/>
                          <a:cs typeface="Trebuchet MS" panose="020B0603020202020204" charset="0"/>
                        </a:rPr>
                        <a:t>Simplifies user login processes and centralized authentication for multiple applications.</a:t>
                      </a:r>
                      <a:endParaRPr lang="en-US">
                        <a:latin typeface="Trebuchet MS" panose="020B0603020202020204" charset="0"/>
                        <a:cs typeface="Trebuchet MS" panose="020B0603020202020204" charset="0"/>
                      </a:endParaRPr>
                    </a:p>
                  </a:txBody>
                  <a:tcPr/>
                </a:tc>
                <a:tc>
                  <a:txBody>
                    <a:bodyPr/>
                    <a:p>
                      <a:pPr>
                        <a:buNone/>
                      </a:pPr>
                      <a:r>
                        <a:rPr lang="en-US">
                          <a:latin typeface="Trebuchet MS" panose="020B0603020202020204" charset="0"/>
                          <a:cs typeface="Trebuchet MS" panose="020B0603020202020204" charset="0"/>
                        </a:rPr>
                        <a:t>Secures the data in transit and ensures that it is not intercepted or altered.</a:t>
                      </a:r>
                      <a:endParaRPr lang="en-US">
                        <a:latin typeface="Trebuchet MS" panose="020B0603020202020204" charset="0"/>
                        <a:cs typeface="Trebuchet MS" panose="020B0603020202020204" charset="0"/>
                      </a:endParaRPr>
                    </a:p>
                  </a:txBody>
                  <a:tcPr/>
                </a:tc>
              </a:tr>
              <a:tr h="381000">
                <a:tc>
                  <a:txBody>
                    <a:bodyPr/>
                    <a:p>
                      <a:pPr>
                        <a:buNone/>
                      </a:pPr>
                      <a:r>
                        <a:rPr lang="en-US" b="1">
                          <a:latin typeface="Trebuchet MS" panose="020B0603020202020204" charset="0"/>
                          <a:cs typeface="Trebuchet MS" panose="020B0603020202020204" charset="0"/>
                        </a:rPr>
                        <a:t>Examples:</a:t>
                      </a:r>
                      <a:endParaRPr lang="en-US" b="1">
                        <a:latin typeface="Trebuchet MS" panose="020B0603020202020204" charset="0"/>
                        <a:cs typeface="Trebuchet MS" panose="020B0603020202020204" charset="0"/>
                      </a:endParaRPr>
                    </a:p>
                    <a:p>
                      <a:pPr>
                        <a:buNone/>
                      </a:pPr>
                      <a:r>
                        <a:rPr lang="en-US">
                          <a:latin typeface="Trebuchet MS" panose="020B0603020202020204" charset="0"/>
                          <a:cs typeface="Trebuchet MS" panose="020B0603020202020204" charset="0"/>
                        </a:rPr>
                        <a:t>Google Workspace (G Suite)</a:t>
                      </a:r>
                      <a:endParaRPr lang="en-US">
                        <a:latin typeface="Trebuchet MS" panose="020B0603020202020204" charset="0"/>
                        <a:cs typeface="Trebuchet MS" panose="020B0603020202020204" charset="0"/>
                      </a:endParaRPr>
                    </a:p>
                    <a:p>
                      <a:pPr>
                        <a:buNone/>
                      </a:pPr>
                      <a:r>
                        <a:rPr lang="en-US">
                          <a:latin typeface="Trebuchet MS" panose="020B0603020202020204" charset="0"/>
                          <a:cs typeface="Trebuchet MS" panose="020B0603020202020204" charset="0"/>
                        </a:rPr>
                        <a:t>Microsoft Azure Active Directory</a:t>
                      </a:r>
                      <a:endParaRPr lang="en-US">
                        <a:latin typeface="Trebuchet MS" panose="020B0603020202020204" charset="0"/>
                        <a:cs typeface="Trebuchet MS" panose="020B0603020202020204" charset="0"/>
                      </a:endParaRPr>
                    </a:p>
                    <a:p>
                      <a:pPr>
                        <a:buNone/>
                      </a:pPr>
                      <a:r>
                        <a:rPr lang="en-US">
                          <a:latin typeface="Trebuchet MS" panose="020B0603020202020204" charset="0"/>
                          <a:cs typeface="Trebuchet MS" panose="020B0603020202020204" charset="0"/>
                        </a:rPr>
                        <a:t>Okta</a:t>
                      </a:r>
                      <a:endParaRPr lang="en-US">
                        <a:latin typeface="Trebuchet MS" panose="020B0603020202020204" charset="0"/>
                        <a:cs typeface="Trebuchet MS" panose="020B0603020202020204" charset="0"/>
                      </a:endParaRPr>
                    </a:p>
                  </a:txBody>
                  <a:tcPr/>
                </a:tc>
                <a:tc>
                  <a:txBody>
                    <a:bodyPr/>
                    <a:p>
                      <a:pPr>
                        <a:buNone/>
                      </a:pPr>
                      <a:r>
                        <a:rPr lang="en-US" b="1">
                          <a:latin typeface="Trebuchet MS" panose="020B0603020202020204" charset="0"/>
                          <a:cs typeface="Trebuchet MS" panose="020B0603020202020204" charset="0"/>
                        </a:rPr>
                        <a:t>Examples:</a:t>
                      </a:r>
                      <a:endParaRPr lang="en-US" b="1">
                        <a:latin typeface="Trebuchet MS" panose="020B0603020202020204" charset="0"/>
                        <a:cs typeface="Trebuchet MS" panose="020B0603020202020204" charset="0"/>
                      </a:endParaRPr>
                    </a:p>
                    <a:p>
                      <a:pPr>
                        <a:buNone/>
                      </a:pPr>
                      <a:r>
                        <a:rPr lang="en-US">
                          <a:latin typeface="Trebuchet MS" panose="020B0603020202020204" charset="0"/>
                          <a:cs typeface="Trebuchet MS" panose="020B0603020202020204" charset="0"/>
                        </a:rPr>
                        <a:t>HTTPS</a:t>
                      </a:r>
                      <a:endParaRPr lang="en-US">
                        <a:latin typeface="Trebuchet MS" panose="020B0603020202020204" charset="0"/>
                        <a:cs typeface="Trebuchet MS" panose="020B0603020202020204" charset="0"/>
                      </a:endParaRPr>
                    </a:p>
                    <a:p>
                      <a:pPr>
                        <a:buNone/>
                      </a:pPr>
                      <a:r>
                        <a:rPr lang="en-US">
                          <a:latin typeface="Trebuchet MS" panose="020B0603020202020204" charset="0"/>
                          <a:cs typeface="Trebuchet MS" panose="020B0603020202020204" charset="0"/>
                        </a:rPr>
                        <a:t>Secure email protocols (SMTPS, IMAPS)</a:t>
                      </a:r>
                      <a:endParaRPr lang="en-US">
                        <a:latin typeface="Trebuchet MS" panose="020B0603020202020204" charset="0"/>
                        <a:cs typeface="Trebuchet MS" panose="020B0603020202020204"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scene3d>
              <a:camera prst="orthographicFront"/>
              <a:lightRig rig="threePt" dir="t"/>
            </a:scene3d>
          </a:bodyPr>
          <a:p>
            <a:r>
              <a:rPr 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anose="02040503050406030204" charset="0"/>
                <a:cs typeface="Cambria" panose="02040503050406030204" charset="0"/>
              </a:rPr>
              <a:t>Thank You</a:t>
            </a:r>
            <a:endParaRPr 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anose="02040503050406030204" charset="0"/>
              <a:cs typeface="Cambria" panose="02040503050406030204" charset="0"/>
            </a:endParaRPr>
          </a:p>
        </p:txBody>
      </p:sp>
    </p:spTree>
  </p:cSld>
  <p:clrMapOvr>
    <a:masterClrMapping/>
  </p:clrMapOvr>
</p:sld>
</file>

<file path=ppt/tags/tag1.xml><?xml version="1.0" encoding="utf-8"?>
<p:tagLst xmlns:p="http://schemas.openxmlformats.org/presentationml/2006/main">
  <p:tag name="KSO_WPP_MARK_KEY" val="52222047-3757-4c91-addc-fd36b52114a8"/>
  <p:tag name="COMMONDATA" val="eyJoZGlkIjoiMmNmYmEwOWQ4Y2Q0M2IxMGZkNjI4ZjhkZDQyNzg1OTYifQ=="/>
</p:tagLst>
</file>

<file path=ppt/theme/theme1.xml><?xml version="1.0" encoding="utf-8"?>
<a:theme xmlns:a="http://schemas.openxmlformats.org/drawingml/2006/main" name="Office 主题​​">
  <a:themeElements>
    <a:clrScheme name="自定义 252">
      <a:dk1>
        <a:sysClr val="windowText" lastClr="000000"/>
      </a:dk1>
      <a:lt1>
        <a:sysClr val="window" lastClr="FFFFFF"/>
      </a:lt1>
      <a:dk2>
        <a:srgbClr val="44546A"/>
      </a:dk2>
      <a:lt2>
        <a:srgbClr val="E7E6E6"/>
      </a:lt2>
      <a:accent1>
        <a:srgbClr val="043874"/>
      </a:accent1>
      <a:accent2>
        <a:srgbClr val="0D5D9B"/>
      </a:accent2>
      <a:accent3>
        <a:srgbClr val="3F3F3F"/>
      </a:accent3>
      <a:accent4>
        <a:srgbClr val="043874"/>
      </a:accent4>
      <a:accent5>
        <a:srgbClr val="0D5D9B"/>
      </a:accent5>
      <a:accent6>
        <a:srgbClr val="3F3F3F"/>
      </a:accent6>
      <a:hlink>
        <a:srgbClr val="0563C1"/>
      </a:hlink>
      <a:folHlink>
        <a:srgbClr val="954F72"/>
      </a:folHlink>
    </a:clrScheme>
    <a:fontScheme name="rzdiy1xl">
      <a:majorFont>
        <a:latin typeface="Nunito Sans"/>
        <a:ea typeface="Nunito Sans"/>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unito Sans"/>
        <a:ea typeface=""/>
        <a:cs typeface=""/>
        <a:font script="Jpan" typeface="游ゴシック"/>
        <a:font script="Hang" typeface="맑은 고딕"/>
        <a:font script="Hans" typeface="Nunito Sans"/>
        <a:font script="Hant" typeface="新細明體"/>
        <a:font script="Arab" typeface="Nunito Sans"/>
        <a:font script="Hebr" typeface="Nunito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Nunito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Nunito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unito Sans"/>
        <a:ea typeface=""/>
        <a:cs typeface=""/>
        <a:font script="Jpan" typeface="ＭＳ Ｐゴシック"/>
        <a:font script="Hang" typeface="맑은 고딕"/>
        <a:font script="Hans" typeface="Nunito Sans"/>
        <a:font script="Hant" typeface="新細明體"/>
        <a:font script="Arab" typeface="Nunito Sans"/>
        <a:font script="Hebr" typeface="Nunito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Nunito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2487</Words>
  <Application>WPS Presentation</Application>
  <PresentationFormat>宽屏</PresentationFormat>
  <Paragraphs>79</Paragraphs>
  <Slides>8</Slides>
  <Notes>21</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Nunito Sans</vt:lpstr>
      <vt:lpstr>Segoe Print</vt:lpstr>
      <vt:lpstr>Trebuchet MS</vt:lpstr>
      <vt:lpstr>Nunito Sans ExtraBold</vt:lpstr>
      <vt:lpstr>Cambria</vt:lpstr>
      <vt:lpstr>Microsoft YaHei</vt:lpstr>
      <vt:lpstr>Arial Unicode MS</vt:lpstr>
      <vt:lpstr>Office 主题​​</vt:lpstr>
      <vt:lpstr>PowerPoint 演示文稿</vt:lpstr>
      <vt:lpstr>Prometheus</vt:lpstr>
      <vt:lpstr>Features</vt:lpstr>
      <vt:lpstr>Architecture</vt:lpstr>
      <vt:lpstr>Prometheus Workflow</vt:lpstr>
      <vt:lpstr> Alternate Monitoring Tools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nsampath</cp:lastModifiedBy>
  <cp:revision>193</cp:revision>
  <dcterms:created xsi:type="dcterms:W3CDTF">2020-11-20T15:43:00Z</dcterms:created>
  <dcterms:modified xsi:type="dcterms:W3CDTF">2024-06-12T04:57:31Z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1033-12.2.0.17119</vt:lpwstr>
  </property>
  <property fmtid="{D5CDD505-2E9C-101B-9397-08002B2CF9AE}" pid="3" name="ICV">
    <vt:lpwstr>1D673ED1B51C448BA3AC306CAF513473_11</vt:lpwstr>
  </property>
</Properties>
</file>