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tmp" ContentType="image/jpe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4" r:id="rId9"/>
    <p:sldId id="269" r:id="rId10"/>
    <p:sldId id="263" r:id="rId11"/>
    <p:sldId id="265" r:id="rId12"/>
    <p:sldId id="270"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94" d="100"/>
          <a:sy n="94" d="100"/>
        </p:scale>
        <p:origin x="384"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11-09-2025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9/11/2025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9/11/2025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tmp"/><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446136" y="3314150"/>
            <a:ext cx="10719006" cy="1569660"/>
          </a:xfrm>
          <a:prstGeom prst="rect">
            <a:avLst/>
          </a:prstGeom>
          <a:noFill/>
        </p:spPr>
        <p:txBody>
          <a:bodyPr wrap="square" lIns="91440" tIns="45720" rIns="91440" bIns="45720" rtlCol="0" anchor="t">
            <a:spAutoFit/>
          </a:bodyPr>
          <a:lstStyle/>
          <a:p>
            <a:r>
              <a:rPr lang="en-US" sz="2400" b="1" i="1" dirty="0"/>
              <a:t>STUDENT NAME: </a:t>
            </a:r>
            <a:r>
              <a:rPr lang="en-GB" sz="2400" b="1" i="1" dirty="0" err="1"/>
              <a:t>Gokul</a:t>
            </a:r>
            <a:r>
              <a:rPr lang="en-IN" sz="2400" b="1" i="1" dirty="0"/>
              <a:t>.M </a:t>
            </a:r>
            <a:endParaRPr lang="en-US" sz="2400" b="1" i="1" dirty="0"/>
          </a:p>
          <a:p>
            <a:r>
              <a:rPr lang="en-US" sz="2400" b="1" i="1" dirty="0"/>
              <a:t>REGISTER NO AND NMID: </a:t>
            </a:r>
            <a:r>
              <a:rPr lang="en-IN" sz="2400" b="1" i="1" dirty="0"/>
              <a:t>22240355</a:t>
            </a:r>
            <a:r>
              <a:rPr lang="en-GB" sz="2400" b="1" i="1" dirty="0"/>
              <a:t>5</a:t>
            </a:r>
            <a:r>
              <a:rPr lang="en-IN" sz="2400" b="1" i="1" dirty="0"/>
              <a:t>/</a:t>
            </a:r>
            <a:r>
              <a:rPr lang="en-GB" sz="2400" b="1" i="1" dirty="0"/>
              <a:t> 797B09A47DE3647ABEB4BD07C94A5133</a:t>
            </a:r>
            <a:endParaRPr lang="en-US" sz="2400" b="1" i="1" dirty="0">
              <a:cs typeface="Calibri"/>
            </a:endParaRPr>
          </a:p>
          <a:p>
            <a:r>
              <a:rPr lang="en-US" sz="2400" b="1" i="1" dirty="0"/>
              <a:t>DEPARTMENT: </a:t>
            </a:r>
            <a:r>
              <a:rPr lang="en-IN" sz="2400" b="1" i="1" dirty="0" err="1"/>
              <a:t>Bsc</a:t>
            </a:r>
            <a:r>
              <a:rPr lang="en-IN" sz="2400" b="1" i="1" dirty="0"/>
              <a:t> computer science </a:t>
            </a:r>
            <a:endParaRPr lang="en-US" sz="2400" b="1" i="1" dirty="0"/>
          </a:p>
          <a:p>
            <a:r>
              <a:rPr lang="en-US" sz="2400" b="1" i="1" dirty="0"/>
              <a:t>COLLEGE: </a:t>
            </a:r>
            <a:r>
              <a:rPr lang="en-IN" sz="2400" b="1" i="1" dirty="0"/>
              <a:t>Sri </a:t>
            </a:r>
            <a:r>
              <a:rPr lang="en-IN" sz="2400" b="1" i="1" dirty="0" err="1"/>
              <a:t>devi</a:t>
            </a:r>
            <a:r>
              <a:rPr lang="en-IN" sz="2400" b="1" i="1" dirty="0"/>
              <a:t> arts and science college/Madras University</a:t>
            </a:r>
            <a:endParaRPr lang="en-US" sz="2400" b="1" i="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3204DDF3-BD9A-ED33-3068-D9EDA749A3A1}"/>
              </a:ext>
            </a:extLst>
          </p:cNvPr>
          <p:cNvSpPr txBox="1"/>
          <p:nvPr/>
        </p:nvSpPr>
        <p:spPr>
          <a:xfrm>
            <a:off x="1609903" y="1797100"/>
            <a:ext cx="5407153" cy="923330"/>
          </a:xfrm>
          <a:prstGeom prst="rect">
            <a:avLst/>
          </a:prstGeom>
          <a:noFill/>
        </p:spPr>
        <p:txBody>
          <a:bodyPr wrap="square" rtlCol="0">
            <a:spAutoFit/>
          </a:bodyPr>
          <a:lstStyle/>
          <a:p>
            <a:pPr algn="l"/>
            <a:r>
              <a:rPr lang="en-IN" dirty="0"/>
              <a:t>The provided code bundle includes two separate HTML pages styled and scripted for a front-end e-commerce platform </a:t>
            </a:r>
            <a:r>
              <a:rPr lang="en-GB" dirty="0"/>
              <a:t>“Facebook Login Page”</a:t>
            </a:r>
            <a:endParaRPr lang="en-US" dirty="0"/>
          </a:p>
        </p:txBody>
      </p:sp>
      <p:pic>
        <p:nvPicPr>
          <p:cNvPr id="11" name="Picture 10">
            <a:extLst>
              <a:ext uri="{FF2B5EF4-FFF2-40B4-BE49-F238E27FC236}">
                <a16:creationId xmlns:a16="http://schemas.microsoft.com/office/drawing/2014/main" id="{C544AF92-7D43-69DF-78D7-97B14CDCACCD}"/>
              </a:ext>
            </a:extLst>
          </p:cNvPr>
          <p:cNvPicPr>
            <a:picLocks noChangeAspect="1"/>
          </p:cNvPicPr>
          <p:nvPr/>
        </p:nvPicPr>
        <p:blipFill>
          <a:blip r:embed="rId3"/>
          <a:srcRect/>
          <a:stretch/>
        </p:blipFill>
        <p:spPr>
          <a:xfrm>
            <a:off x="5350847" y="3360762"/>
            <a:ext cx="2690456" cy="264016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2" name="TextBox 1">
            <a:extLst>
              <a:ext uri="{FF2B5EF4-FFF2-40B4-BE49-F238E27FC236}">
                <a16:creationId xmlns:a16="http://schemas.microsoft.com/office/drawing/2014/main" id="{181C4F0C-9BF7-DDBF-BD68-4DDB811CCAB8}"/>
              </a:ext>
            </a:extLst>
          </p:cNvPr>
          <p:cNvSpPr txBox="1"/>
          <p:nvPr/>
        </p:nvSpPr>
        <p:spPr>
          <a:xfrm>
            <a:off x="1110708" y="1397747"/>
            <a:ext cx="6789049" cy="2308324"/>
          </a:xfrm>
          <a:prstGeom prst="rect">
            <a:avLst/>
          </a:prstGeom>
          <a:noFill/>
        </p:spPr>
        <p:txBody>
          <a:bodyPr wrap="square" rtlCol="0">
            <a:spAutoFit/>
          </a:bodyPr>
          <a:lstStyle/>
          <a:p>
            <a:pPr algn="l"/>
            <a:r>
              <a:rPr lang="en-GB" dirty="0"/>
              <a:t>The Facebook login page serves as the primary gateway for users to securely access their personal accounts and connect with people worldwide. It is designed with simplicity, security, and user-friendliness in mind, ensuring that millions of users can log in with ease. By combining functionality with essential security measures, the login page not only provides quick access but also protects users’ data and privacy. Overall, it plays a vital role in enhancing the user experience and maintaining trust in the Facebook platform.</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5B56B-8FA0-518A-E53E-CEAA710A59B2}"/>
              </a:ext>
            </a:extLst>
          </p:cNvPr>
          <p:cNvSpPr>
            <a:spLocks noGrp="1"/>
          </p:cNvSpPr>
          <p:nvPr>
            <p:ph type="ctrTitle"/>
          </p:nvPr>
        </p:nvSpPr>
        <p:spPr>
          <a:xfrm>
            <a:off x="3195574" y="2067305"/>
            <a:ext cx="5800851" cy="492443"/>
          </a:xfrm>
        </p:spPr>
        <p:txBody>
          <a:bodyPr/>
          <a:lstStyle/>
          <a:p>
            <a:pPr algn="ctr"/>
            <a:r>
              <a:rPr lang="en-GB"/>
              <a:t>GitHub Link </a:t>
            </a:r>
            <a:endParaRPr lang="en-US"/>
          </a:p>
        </p:txBody>
      </p:sp>
      <p:sp>
        <p:nvSpPr>
          <p:cNvPr id="3" name="Subtitle 2">
            <a:extLst>
              <a:ext uri="{FF2B5EF4-FFF2-40B4-BE49-F238E27FC236}">
                <a16:creationId xmlns:a16="http://schemas.microsoft.com/office/drawing/2014/main" id="{4139D032-EF4D-C550-2A90-F69032F54926}"/>
              </a:ext>
            </a:extLst>
          </p:cNvPr>
          <p:cNvSpPr>
            <a:spLocks noGrp="1"/>
          </p:cNvSpPr>
          <p:nvPr>
            <p:ph type="subTitle" idx="4"/>
          </p:nvPr>
        </p:nvSpPr>
        <p:spPr>
          <a:xfrm>
            <a:off x="1828800" y="3840480"/>
            <a:ext cx="8534400" cy="276999"/>
          </a:xfrm>
        </p:spPr>
        <p:txBody>
          <a:bodyPr/>
          <a:lstStyle/>
          <a:p>
            <a:r>
              <a:rPr lang="en-US"/>
              <a:t>https://github.com/Gokulgojo/TNSDC-PWD-PD1.git</a:t>
            </a:r>
          </a:p>
        </p:txBody>
      </p:sp>
    </p:spTree>
    <p:extLst>
      <p:ext uri="{BB962C8B-B14F-4D97-AF65-F5344CB8AC3E}">
        <p14:creationId xmlns:p14="http://schemas.microsoft.com/office/powerpoint/2010/main" val="32188027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838582" y="-482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r>
              <a:rPr lang="en-IN" dirty="0">
                <a:latin typeface="Times New Roman" panose="02020603050405020304" pitchFamily="18" charset="0"/>
                <a:cs typeface="Times New Roman" panose="02020603050405020304" pitchFamily="18" charset="0"/>
              </a:rPr>
              <a:t>          </a:t>
            </a: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pPr marL="342900" indent="-342900">
              <a:buFont typeface="+mj-lt"/>
              <a:buAutoNum type="arabicPeriod"/>
            </a:pPr>
            <a:r>
              <a:rPr lang="en-IN" dirty="0">
                <a:latin typeface="Times New Roman" panose="02020603050405020304" pitchFamily="18" charset="0"/>
                <a:cs typeface="Times New Roman" panose="02020603050405020304" pitchFamily="18" charset="0"/>
              </a:rPr>
              <a:t>                                                                 </a:t>
            </a:r>
            <a:r>
              <a:rPr lang="en-GB" b="1" dirty="0">
                <a:solidFill>
                  <a:srgbClr val="FF0000"/>
                </a:solidFill>
                <a:latin typeface="Times New Roman" panose="02020603050405020304" pitchFamily="18" charset="0"/>
                <a:cs typeface="Times New Roman" panose="02020603050405020304" pitchFamily="18" charset="0"/>
              </a:rPr>
              <a:t>Facebook Login Page </a:t>
            </a:r>
            <a:endParaRPr lang="en-IN" b="1" dirty="0">
              <a:solidFill>
                <a:srgbClr val="FF0000"/>
              </a:solidFill>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463C3252-0A62-724D-99E2-92F438DFDBA5}"/>
              </a:ext>
            </a:extLst>
          </p:cNvPr>
          <p:cNvSpPr txBox="1"/>
          <p:nvPr/>
        </p:nvSpPr>
        <p:spPr>
          <a:xfrm>
            <a:off x="1438275" y="2019299"/>
            <a:ext cx="6074606" cy="2308324"/>
          </a:xfrm>
          <a:prstGeom prst="rect">
            <a:avLst/>
          </a:prstGeom>
          <a:noFill/>
        </p:spPr>
        <p:txBody>
          <a:bodyPr wrap="square" rtlCol="0">
            <a:spAutoFit/>
          </a:bodyPr>
          <a:lstStyle/>
          <a:p>
            <a:pPr algn="l"/>
            <a:r>
              <a:rPr lang="en-IN" dirty="0"/>
              <a:t>A</a:t>
            </a:r>
            <a:r>
              <a:rPr lang="en-GB" dirty="0"/>
              <a:t> Facebook login page </a:t>
            </a:r>
            <a:r>
              <a:rPr lang="en-IN" dirty="0"/>
              <a:t>(</a:t>
            </a:r>
            <a:r>
              <a:rPr lang="en-IN" dirty="0" err="1"/>
              <a:t>index.html</a:t>
            </a:r>
            <a:r>
              <a:rPr lang="en-IN" dirty="0"/>
              <a:t>) with items, cart functionality, and animations.
A login form page where users enter details (name, email, phone, address).
After login, the user should be redirected to the </a:t>
            </a:r>
            <a:r>
              <a:rPr lang="en-GB"/>
              <a:t>Facebook login </a:t>
            </a:r>
            <a:r>
              <a:rPr lang="en-IN"/>
              <a:t> </a:t>
            </a:r>
            <a:r>
              <a:rPr lang="en-IN" dirty="0"/>
              <a:t>page.</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Box 8">
            <a:extLst>
              <a:ext uri="{FF2B5EF4-FFF2-40B4-BE49-F238E27FC236}">
                <a16:creationId xmlns:a16="http://schemas.microsoft.com/office/drawing/2014/main" id="{ADABB71B-36EA-BF8E-272E-88FA575AA592}"/>
              </a:ext>
            </a:extLst>
          </p:cNvPr>
          <p:cNvSpPr txBox="1"/>
          <p:nvPr/>
        </p:nvSpPr>
        <p:spPr>
          <a:xfrm>
            <a:off x="739775" y="2523804"/>
            <a:ext cx="7982255" cy="4247317"/>
          </a:xfrm>
          <a:prstGeom prst="rect">
            <a:avLst/>
          </a:prstGeom>
          <a:noFill/>
        </p:spPr>
        <p:txBody>
          <a:bodyPr wrap="square" rtlCol="0">
            <a:spAutoFit/>
          </a:bodyPr>
          <a:lstStyle/>
          <a:p>
            <a:pPr algn="l"/>
            <a:r>
              <a:rPr lang="en-IN" dirty="0"/>
              <a:t>🎯 Goal
To create a </a:t>
            </a:r>
            <a:r>
              <a:rPr lang="en-GB" dirty="0"/>
              <a:t>Facebook login page </a:t>
            </a:r>
            <a:r>
              <a:rPr lang="en-IN" dirty="0"/>
              <a:t>that:
</a:t>
            </a:r>
            <a:r>
              <a:rPr lang="en-GB" dirty="0"/>
              <a:t>1. To design and develop a user-friendly Facebook login page using HTML, CSS, and JavaScript.
2. To implement authentication features that allow secure user login and account access.
3. To create a responsive interface that works across different devices and screen sizes.</a:t>
            </a:r>
          </a:p>
          <a:p>
            <a:pPr algn="l"/>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D603C25F-31B3-1DE8-5A17-8ECD1AE8049E}"/>
              </a:ext>
            </a:extLst>
          </p:cNvPr>
          <p:cNvSpPr txBox="1"/>
          <p:nvPr/>
        </p:nvSpPr>
        <p:spPr>
          <a:xfrm>
            <a:off x="723900" y="2019300"/>
            <a:ext cx="10911321" cy="4801314"/>
          </a:xfrm>
          <a:prstGeom prst="rect">
            <a:avLst/>
          </a:prstGeom>
          <a:noFill/>
        </p:spPr>
        <p:txBody>
          <a:bodyPr wrap="square" rtlCol="0">
            <a:spAutoFit/>
          </a:bodyPr>
          <a:lstStyle/>
          <a:p>
            <a:pPr algn="l"/>
            <a:r>
              <a:rPr lang="en-GB" dirty="0"/>
              <a:t>End Users of the Facebook Login Page:
1. Regular Facebook Users
Individuals who already have a Facebook account and want to sign in to access their profiles, newsfeed, messages, groups, etc.
2. New Users (Account Creation)
People who don’t have an account yet, but land on the login page to sign up.
3. Third-Party App Users (via Facebook Login API)
Users who want to log in to other apps or websites using their Facebook credentials (e.g., logging into Instagram, games, shopping apps, or other sites with the “Continue with Facebook” option).
4. Business &amp; Page Admins
People managing business pages, ads, or communities on Facebook. They use the login page to access Facebook’s business tools.</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AF2E1AC8-C89F-9103-FBDE-866910265C82}"/>
              </a:ext>
            </a:extLst>
          </p:cNvPr>
          <p:cNvSpPr txBox="1"/>
          <p:nvPr/>
        </p:nvSpPr>
        <p:spPr>
          <a:xfrm>
            <a:off x="3332125" y="2523019"/>
            <a:ext cx="8183600" cy="3970318"/>
          </a:xfrm>
          <a:prstGeom prst="rect">
            <a:avLst/>
          </a:prstGeom>
          <a:noFill/>
        </p:spPr>
        <p:txBody>
          <a:bodyPr wrap="square" rtlCol="0" anchor="t">
            <a:spAutoFit/>
          </a:bodyPr>
          <a:lstStyle/>
          <a:p>
            <a:pPr marL="285750" indent="-285750" algn="l">
              <a:buFont typeface="Arial" panose="020B0604020202020204" pitchFamily="34" charset="0"/>
              <a:buChar char="•"/>
            </a:pPr>
            <a:r>
              <a:rPr lang="en-GB" dirty="0"/>
              <a:t>Tools </a:t>
            </a:r>
          </a:p>
          <a:p>
            <a:pPr marL="285750" indent="-285750">
              <a:buFont typeface="Arial" panose="020B0604020202020204" pitchFamily="34" charset="0"/>
              <a:buChar char="•"/>
            </a:pPr>
            <a:r>
              <a:rPr lang="en-GB" dirty="0"/>
              <a:t>HTML → for creating the structure of the login form.
CSS → for styling the page to look like Facebook’s UI.
JavaScript → for form validation (checking if fields are filled, email format, etc.).
PHP, Java, Python (Django/Flask), </a:t>
            </a:r>
            <a:r>
              <a:rPr lang="en-GB" dirty="0" err="1"/>
              <a:t>Node.js</a:t>
            </a:r>
            <a:r>
              <a:rPr lang="en-GB" dirty="0"/>
              <a:t> → for handling server-side login logic (if not using Facebook API).
MySQL / MongoDB → to store and manage user login details (if it’s your own system).</a:t>
            </a:r>
          </a:p>
          <a:p>
            <a:endParaRPr lang="en-GB" dirty="0"/>
          </a:p>
          <a:p>
            <a:pPr marL="285750" indent="-285750">
              <a:buFont typeface="Arial" panose="020B0604020202020204" pitchFamily="34" charset="0"/>
              <a:buChar char="•"/>
            </a:pPr>
            <a:r>
              <a:rPr lang="en-GB" dirty="0"/>
              <a:t>Techniques
Responsive web design (using media queries or frameworks like Bootstrap) to make the login page look good on mobile and desktop.
Placeholder text, labels, and input validation for user-friendliness.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5D85D524-2F1F-A2A7-6B97-6D5564D67686}"/>
              </a:ext>
            </a:extLst>
          </p:cNvPr>
          <p:cNvSpPr txBox="1"/>
          <p:nvPr/>
        </p:nvSpPr>
        <p:spPr>
          <a:xfrm>
            <a:off x="1534707" y="1980843"/>
            <a:ext cx="6211731" cy="3139321"/>
          </a:xfrm>
          <a:prstGeom prst="rect">
            <a:avLst/>
          </a:prstGeom>
          <a:noFill/>
        </p:spPr>
        <p:txBody>
          <a:bodyPr wrap="square" rtlCol="0">
            <a:spAutoFit/>
          </a:bodyPr>
          <a:lstStyle/>
          <a:p>
            <a:pPr algn="l"/>
            <a:r>
              <a:rPr lang="en-IN" dirty="0"/>
              <a:t>Prominent Imagery: Use high-quality images or carousels as a focal point on the homepage and key sections to display top sales, product launches, or mall events.
Bold </a:t>
            </a:r>
            <a:r>
              <a:rPr lang="en-IN" dirty="0" err="1"/>
              <a:t>Colors</a:t>
            </a:r>
            <a:r>
              <a:rPr lang="en-IN" dirty="0"/>
              <a:t> and Fonts: Build layouts around theme </a:t>
            </a:r>
            <a:r>
              <a:rPr lang="en-IN" dirty="0" err="1"/>
              <a:t>colors</a:t>
            </a:r>
            <a:r>
              <a:rPr lang="en-IN" dirty="0"/>
              <a:t> and bold headings to make key areas—such as sales, promotions, or new arrivals—stand out.
Intuitive Navigation: Implement clear menus, easy-to-find search bars, and category filters for simple browsing of stores, products, and services.</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FEATURES AND FUNCTIONALITY</a:t>
            </a:r>
          </a:p>
        </p:txBody>
      </p:sp>
      <p:sp>
        <p:nvSpPr>
          <p:cNvPr id="3" name="TextBox 2">
            <a:extLst>
              <a:ext uri="{FF2B5EF4-FFF2-40B4-BE49-F238E27FC236}">
                <a16:creationId xmlns:a16="http://schemas.microsoft.com/office/drawing/2014/main" id="{ABC41EAB-9EDD-378A-67F4-72A3BB890FC0}"/>
              </a:ext>
            </a:extLst>
          </p:cNvPr>
          <p:cNvSpPr txBox="1"/>
          <p:nvPr/>
        </p:nvSpPr>
        <p:spPr>
          <a:xfrm>
            <a:off x="755331" y="1622383"/>
            <a:ext cx="8604571" cy="3139321"/>
          </a:xfrm>
          <a:prstGeom prst="rect">
            <a:avLst/>
          </a:prstGeom>
          <a:noFill/>
        </p:spPr>
        <p:txBody>
          <a:bodyPr wrap="square" rtlCol="0">
            <a:spAutoFit/>
          </a:bodyPr>
          <a:lstStyle/>
          <a:p>
            <a:pPr algn="l"/>
            <a:r>
              <a:rPr lang="en-IN" dirty="0"/>
              <a:t>Product Grid: Products (e.g., Smartphone, Headphones, Backpack) are displayed in a responsive grid, each with image, name, and price.
Add to Cart: Each product has an “Add to Cart” button to add items to a cart using JavaScript. Repeated clicks add to the quantity.
Cart Panel: A fixed-position cart panel shows current selected items and their quantities when the cart icon is toggled. The cart animates in and out for smooth user experience.
Animated UI: Items float gently via CSS animation, and the cart panel slides in using </a:t>
            </a:r>
            <a:r>
              <a:rPr lang="en-IN" dirty="0" err="1"/>
              <a:t>keyframe</a:t>
            </a:r>
            <a:r>
              <a:rPr lang="en-IN" dirty="0"/>
              <a:t> animations</a:t>
            </a:r>
            <a:endParaRPr lang="en-US" dirty="0"/>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336</TotalTime>
  <Words>851</Words>
  <Application>Microsoft Office PowerPoint</Application>
  <PresentationFormat>Widescreen</PresentationFormat>
  <Paragraphs>60</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Digital Portfolio  </vt:lpstr>
      <vt:lpstr>PROJECT TITLE</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lpstr>GitHub Link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bsc second</cp:lastModifiedBy>
  <cp:revision>41</cp:revision>
  <dcterms:created xsi:type="dcterms:W3CDTF">2024-03-29T15:07:22Z</dcterms:created>
  <dcterms:modified xsi:type="dcterms:W3CDTF">2025-09-11T07:36:13Z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