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22"/>
  </p:notesMasterIdLst>
  <p:handoutMasterIdLst>
    <p:handoutMasterId r:id="rId23"/>
  </p:handoutMasterIdLst>
  <p:sldIdLst>
    <p:sldId id="330" r:id="rId5"/>
    <p:sldId id="333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34" r:id="rId16"/>
    <p:sldId id="348" r:id="rId17"/>
    <p:sldId id="350" r:id="rId18"/>
    <p:sldId id="349" r:id="rId19"/>
    <p:sldId id="352" r:id="rId20"/>
    <p:sldId id="35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316" autoAdjust="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7B-7008-CF79-CA61-501AE40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925" y="1582977"/>
            <a:ext cx="8244897" cy="1946607"/>
          </a:xfrm>
        </p:spPr>
        <p:txBody>
          <a:bodyPr/>
          <a:lstStyle/>
          <a:p>
            <a:pPr algn="ctr"/>
            <a:r>
              <a:rPr lang="en-US" dirty="0"/>
              <a:t>CYCLIST BIKE SHARE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9233-DE4C-C574-F235-B08205E3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52614" y="5010341"/>
            <a:ext cx="9501187" cy="113944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sz="4400" dirty="0">
                <a:latin typeface="Bookman Old Style" panose="02050604050505020204" pitchFamily="18" charset="0"/>
              </a:rPr>
              <a:t>K G GOKUL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774CF-6817-5CBD-031A-CE96281F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7" y="3759201"/>
            <a:ext cx="355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7775328" cy="2384319"/>
          </a:xfrm>
        </p:spPr>
        <p:txBody>
          <a:bodyPr/>
          <a:lstStyle/>
          <a:p>
            <a:r>
              <a:rPr lang="en-US" dirty="0"/>
              <a:t>Average Duration Time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9912" y="2242608"/>
            <a:ext cx="3278435" cy="36050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horizontal bars visualization shows the average duration time in a day.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In an average calculation, Night has the most number duration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There are least differences in the average view still Morning has the lowest duration.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835047"/>
            <a:ext cx="6610726" cy="42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7775328" cy="2384319"/>
          </a:xfrm>
        </p:spPr>
        <p:txBody>
          <a:bodyPr/>
          <a:lstStyle/>
          <a:p>
            <a:r>
              <a:rPr lang="en-US" dirty="0"/>
              <a:t>Average Duration Days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271967"/>
            <a:ext cx="3244568" cy="34582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horizontal bars visualization shows the average duration days in a week.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Weekend has the highest average comparing to the weekdays.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However, Sunday leads than Saturday in the weekends.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941690"/>
            <a:ext cx="6610726" cy="41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2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A19C7-2D84-854E-E6D1-A6E7DC2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90"/>
            <a:ext cx="10126933" cy="425138"/>
          </a:xfrm>
        </p:spPr>
        <p:txBody>
          <a:bodyPr/>
          <a:lstStyle/>
          <a:p>
            <a:r>
              <a:rPr lang="en-US" dirty="0"/>
              <a:t>Daily Ride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7371D-F97C-8E07-B902-341C0EA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DIGITAL TIME CAPSULE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EE459-5863-2A86-B3D7-6665F41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DD9588E-6AE3-7F98-F03D-5728C7152A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6535" b="6535"/>
          <a:stretch>
            <a:fillRect/>
          </a:stretch>
        </p:blipFill>
        <p:spPr>
          <a:xfrm>
            <a:off x="1228725" y="1433689"/>
            <a:ext cx="10126933" cy="4949414"/>
          </a:xfrm>
        </p:spPr>
      </p:pic>
    </p:spTree>
    <p:extLst>
      <p:ext uri="{BB962C8B-B14F-4D97-AF65-F5344CB8AC3E}">
        <p14:creationId xmlns:p14="http://schemas.microsoft.com/office/powerpoint/2010/main" val="33253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A19C7-2D84-854E-E6D1-A6E7DC2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90"/>
            <a:ext cx="10126933" cy="425138"/>
          </a:xfrm>
        </p:spPr>
        <p:txBody>
          <a:bodyPr/>
          <a:lstStyle/>
          <a:p>
            <a:r>
              <a:rPr lang="en-US" dirty="0"/>
              <a:t>Date &amp; Time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7371D-F97C-8E07-B902-341C0EA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DIGITAL TIME CAPSULE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EE459-5863-2A86-B3D7-6665F41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71D931C-CFF0-E9B5-525D-8BB15F84B0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4406" b="4406"/>
          <a:stretch>
            <a:fillRect/>
          </a:stretch>
        </p:blipFill>
        <p:spPr>
          <a:xfrm>
            <a:off x="1228726" y="1352550"/>
            <a:ext cx="9981404" cy="5170488"/>
          </a:xfrm>
        </p:spPr>
      </p:pic>
    </p:spTree>
    <p:extLst>
      <p:ext uri="{BB962C8B-B14F-4D97-AF65-F5344CB8AC3E}">
        <p14:creationId xmlns:p14="http://schemas.microsoft.com/office/powerpoint/2010/main" val="301759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A19C7-2D84-854E-E6D1-A6E7DC2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90"/>
            <a:ext cx="10126933" cy="425138"/>
          </a:xfrm>
        </p:spPr>
        <p:txBody>
          <a:bodyPr/>
          <a:lstStyle/>
          <a:p>
            <a:r>
              <a:rPr lang="en-US" dirty="0"/>
              <a:t>Bike Type Days &amp; Time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7371D-F97C-8E07-B902-341C0EA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DIGITAL TIME CAPSULE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EE459-5863-2A86-B3D7-6665F41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556A931-33FE-DAD2-E092-6C5F7948029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848" b="3848"/>
          <a:stretch>
            <a:fillRect/>
          </a:stretch>
        </p:blipFill>
        <p:spPr>
          <a:xfrm>
            <a:off x="1228725" y="1212850"/>
            <a:ext cx="10126933" cy="5170488"/>
          </a:xfrm>
        </p:spPr>
      </p:pic>
    </p:spTree>
    <p:extLst>
      <p:ext uri="{BB962C8B-B14F-4D97-AF65-F5344CB8AC3E}">
        <p14:creationId xmlns:p14="http://schemas.microsoft.com/office/powerpoint/2010/main" val="42678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A19C7-2D84-854E-E6D1-A6E7DC2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90"/>
            <a:ext cx="10126933" cy="425138"/>
          </a:xfrm>
        </p:spPr>
        <p:txBody>
          <a:bodyPr/>
          <a:lstStyle/>
          <a:p>
            <a:r>
              <a:rPr lang="en-US" dirty="0"/>
              <a:t>Average Time &amp; Days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7371D-F97C-8E07-B902-341C0EA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DIGITAL TIME CAPSULE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7EE459-5863-2A86-B3D7-6665F41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67776C-0079-A5E6-2E15-5B3392FFB4D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4833" b="4833"/>
          <a:stretch>
            <a:fillRect/>
          </a:stretch>
        </p:blipFill>
        <p:spPr>
          <a:xfrm>
            <a:off x="1228725" y="1352550"/>
            <a:ext cx="10069625" cy="5170488"/>
          </a:xfrm>
        </p:spPr>
      </p:pic>
    </p:spTree>
    <p:extLst>
      <p:ext uri="{BB962C8B-B14F-4D97-AF65-F5344CB8AC3E}">
        <p14:creationId xmlns:p14="http://schemas.microsoft.com/office/powerpoint/2010/main" val="38931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D1790A-28BD-EAC6-95F8-6DA5CC079ACD}"/>
              </a:ext>
            </a:extLst>
          </p:cNvPr>
          <p:cNvSpPr/>
          <p:nvPr/>
        </p:nvSpPr>
        <p:spPr>
          <a:xfrm>
            <a:off x="1783644" y="2449689"/>
            <a:ext cx="9211734" cy="3172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817B9-4DFA-F2D7-D784-57FC6A509253}"/>
              </a:ext>
            </a:extLst>
          </p:cNvPr>
          <p:cNvSpPr txBox="1"/>
          <p:nvPr/>
        </p:nvSpPr>
        <p:spPr>
          <a:xfrm>
            <a:off x="801509" y="1930400"/>
            <a:ext cx="466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Overall the project says,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A5FA4-B3E8-F46A-A4DC-A9885D8E6DD3}"/>
              </a:ext>
            </a:extLst>
          </p:cNvPr>
          <p:cNvSpPr txBox="1"/>
          <p:nvPr/>
        </p:nvSpPr>
        <p:spPr>
          <a:xfrm>
            <a:off x="2223911" y="2779568"/>
            <a:ext cx="83086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sto MT" panose="02040603050505030304" pitchFamily="18" charset="0"/>
              </a:rPr>
              <a:t>Totally we have </a:t>
            </a:r>
            <a:r>
              <a:rPr lang="pt-BR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anose="02040603050505030304" pitchFamily="18" charset="0"/>
                <a:ea typeface="Times New Roman"/>
              </a:rPr>
              <a:t>5,32,958</a:t>
            </a:r>
            <a:r>
              <a:rPr lang="pt-BR" altLang="zh-CN" sz="2800" b="1" dirty="0">
                <a:solidFill>
                  <a:schemeClr val="bg1"/>
                </a:solidFill>
                <a:latin typeface="Calisto MT" panose="02040603050505030304" pitchFamily="18" charset="0"/>
                <a:ea typeface="Times New Roman"/>
              </a:rPr>
              <a:t> rides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2800" b="1" dirty="0">
                <a:solidFill>
                  <a:schemeClr val="bg1"/>
                </a:solidFill>
                <a:latin typeface="Calisto MT" panose="02040603050505030304" pitchFamily="18" charset="0"/>
                <a:ea typeface="Times New Roman"/>
              </a:rPr>
              <a:t>Average ride duration is </a:t>
            </a:r>
            <a:r>
              <a:rPr lang="pt-BR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anose="02040603050505030304" pitchFamily="18" charset="0"/>
                <a:ea typeface="Times New Roman"/>
              </a:rPr>
              <a:t>25.27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And </a:t>
            </a:r>
            <a:r>
              <a:rPr lang="pt-BR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Weekends</a:t>
            </a:r>
            <a:r>
              <a:rPr lang="pt-BR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 has the most numbers of rides people has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People prefer more to go riding on the </a:t>
            </a:r>
            <a:r>
              <a:rPr lang="pt-BR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Afternoon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5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7B-7008-CF79-CA61-501AE40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925" y="1582977"/>
            <a:ext cx="8244897" cy="194660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9233-DE4C-C574-F235-B08205E3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2779" y="3339586"/>
            <a:ext cx="9501187" cy="1139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Bookman Old Style" panose="02050604050505020204" pitchFamily="18" charset="0"/>
              </a:rPr>
              <a:t>K G GOKUL</a:t>
            </a:r>
          </a:p>
          <a:p>
            <a:r>
              <a:rPr lang="en-US" sz="4400" dirty="0">
                <a:latin typeface="Bookman Old Style" panose="02050604050505020204" pitchFamily="18" charset="0"/>
              </a:rPr>
              <a:t>MBM6</a:t>
            </a:r>
          </a:p>
        </p:txBody>
      </p:sp>
    </p:spTree>
    <p:extLst>
      <p:ext uri="{BB962C8B-B14F-4D97-AF65-F5344CB8AC3E}">
        <p14:creationId xmlns:p14="http://schemas.microsoft.com/office/powerpoint/2010/main" val="358812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111947" cy="2384319"/>
          </a:xfrm>
        </p:spPr>
        <p:txBody>
          <a:bodyPr/>
          <a:lstStyle/>
          <a:p>
            <a:r>
              <a:rPr lang="en-US" dirty="0"/>
              <a:t>Daily Rides BY Days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384319"/>
            <a:ext cx="2917191" cy="33228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bubbles visualization shows the daily rides by days.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The visualization shows the highest daily rides done on Saturdays.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Thursday is the least daily rides reported</a:t>
            </a:r>
            <a:r>
              <a:rPr lang="en-IN" sz="2000" dirty="0">
                <a:latin typeface="Calisto MT" panose="02040603050505030304" pitchFamily="18" charset="0"/>
              </a:rPr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98" y="1704622"/>
            <a:ext cx="6610726" cy="46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0" y="0"/>
            <a:ext cx="7568213" cy="2384319"/>
          </a:xfrm>
        </p:spPr>
        <p:txBody>
          <a:bodyPr/>
          <a:lstStyle/>
          <a:p>
            <a:r>
              <a:rPr lang="en-US" dirty="0"/>
              <a:t>Daily Rides BY MONTHS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6711" y="2619006"/>
            <a:ext cx="2951057" cy="28938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</a:t>
            </a:r>
            <a:r>
              <a:rPr lang="en-IN" sz="2000" dirty="0" err="1">
                <a:latin typeface="High Tower Text" panose="02040502050506030303" pitchFamily="18" charset="0"/>
              </a:rPr>
              <a:t>Treemaps</a:t>
            </a:r>
            <a:r>
              <a:rPr lang="en-IN" sz="2000" dirty="0">
                <a:latin typeface="High Tower Text" panose="02040502050506030303" pitchFamily="18" charset="0"/>
              </a:rPr>
              <a:t> visualization shows the daily rides by months.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As the dataset consists of September Month 2020, this visualization shows the overall rides done from Monday to Sunday in the month</a:t>
            </a:r>
            <a:r>
              <a:rPr lang="en-IN" sz="2000" dirty="0">
                <a:latin typeface="Calisto MT" panose="02040603050505030304" pitchFamily="18" charset="0"/>
              </a:rPr>
              <a:t>.</a:t>
            </a:r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888445"/>
            <a:ext cx="6610726" cy="43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9859858" cy="2384319"/>
          </a:xfrm>
        </p:spPr>
        <p:txBody>
          <a:bodyPr/>
          <a:lstStyle/>
          <a:p>
            <a:r>
              <a:rPr lang="en-US" dirty="0"/>
              <a:t>Weekend-Weekday Ride Count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565477"/>
            <a:ext cx="3109102" cy="29164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Pie Chart visualization shows comparison of Weekends &amp; Weekdays ride count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Overall the visualization says, weekends has the higher number of counts rather than the counts of weekdays.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986844"/>
            <a:ext cx="6610726" cy="40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416747" cy="2384319"/>
          </a:xfrm>
        </p:spPr>
        <p:txBody>
          <a:bodyPr/>
          <a:lstStyle/>
          <a:p>
            <a:r>
              <a:rPr lang="en-US" dirty="0"/>
              <a:t>No of Times in a Day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266321"/>
            <a:ext cx="3165546" cy="34695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Horizontal bars visualization shows the number of times ride done in a day.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People loves to ride more at afternoon and shows less interest in the night.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However, morning also people shows some interest to ride.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941689"/>
            <a:ext cx="6610726" cy="41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416747" cy="2384319"/>
          </a:xfrm>
        </p:spPr>
        <p:txBody>
          <a:bodyPr/>
          <a:lstStyle/>
          <a:p>
            <a:r>
              <a:rPr lang="en-US" dirty="0"/>
              <a:t>Ride by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384319"/>
            <a:ext cx="3154257" cy="31647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area charts visualization shows the ride done by each hour.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Most number of people loves to ride between 17</a:t>
            </a:r>
            <a:r>
              <a:rPr lang="en-IN" sz="2000" baseline="30000" dirty="0">
                <a:latin typeface="High Tower Text" panose="02040502050506030303" pitchFamily="18" charset="0"/>
              </a:rPr>
              <a:t>th</a:t>
            </a:r>
            <a:r>
              <a:rPr lang="en-IN" sz="2000" dirty="0">
                <a:latin typeface="High Tower Text" panose="02040502050506030303" pitchFamily="18" charset="0"/>
              </a:rPr>
              <a:t> and 18</a:t>
            </a:r>
            <a:r>
              <a:rPr lang="en-IN" sz="2000" baseline="30000" dirty="0">
                <a:latin typeface="High Tower Text" panose="02040502050506030303" pitchFamily="18" charset="0"/>
              </a:rPr>
              <a:t>th</a:t>
            </a:r>
            <a:r>
              <a:rPr lang="en-IN" sz="2000" dirty="0">
                <a:latin typeface="High Tower Text" panose="02040502050506030303" pitchFamily="18" charset="0"/>
              </a:rPr>
              <a:t> hour of a  day.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chart says Afternoon to Evening time is the best time to ride.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704622"/>
            <a:ext cx="6610726" cy="43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416747" cy="2384319"/>
          </a:xfrm>
        </p:spPr>
        <p:txBody>
          <a:bodyPr/>
          <a:lstStyle/>
          <a:p>
            <a:r>
              <a:rPr lang="en-US" dirty="0"/>
              <a:t>Bike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1201" y="1956681"/>
            <a:ext cx="3267146" cy="37614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pie chart visualization shows the bike types people 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There are two different types of bikes which are Docked Bike &amp; Electric Bike.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Most of the people concentrates on Docked Bikes where the Electric bikes are still evolving.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614310"/>
            <a:ext cx="6610726" cy="44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2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416747" cy="2384319"/>
          </a:xfrm>
        </p:spPr>
        <p:txBody>
          <a:bodyPr/>
          <a:lstStyle/>
          <a:p>
            <a:r>
              <a:rPr lang="en-US" dirty="0"/>
              <a:t>Bike Type Days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6" y="2384319"/>
            <a:ext cx="3188124" cy="32550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horizontal bars visualization shows the bike types people used in each days.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Saturday has the most number of riders with Docked Bike.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People with Electric Bike rides most on Wednesday.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715910"/>
            <a:ext cx="6610726" cy="4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31" y="0"/>
            <a:ext cx="6416747" cy="2384319"/>
          </a:xfrm>
        </p:spPr>
        <p:txBody>
          <a:bodyPr/>
          <a:lstStyle/>
          <a:p>
            <a:r>
              <a:rPr lang="en-US" dirty="0"/>
              <a:t>Bike Type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CYCLIST BIKE SHARE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59B27D-E3F7-3E9D-6C66-95D02D1D3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7787" y="2130855"/>
            <a:ext cx="3289724" cy="35260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This horizontal bars visualization shows the bike types people used by the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Afternoon has the majority riders of Docked Bike and Electric Bike as well.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High Tower Text" panose="02040502050506030303" pitchFamily="18" charset="0"/>
              </a:rPr>
              <a:t>Least people prefers to ride in the night with both the bike segments.</a:t>
            </a:r>
            <a:endParaRPr lang="en-IN" sz="2000" dirty="0">
              <a:latin typeface="Calisto MT" panose="02040603050505030304" pitchFamily="18" charset="0"/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0E599D-9AFF-28F0-5E06-7A5E51E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02198" y="1727200"/>
            <a:ext cx="6610726" cy="43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96</TotalTime>
  <Words>537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MS PMincho</vt:lpstr>
      <vt:lpstr>Arial</vt:lpstr>
      <vt:lpstr>Bookman Old Style</vt:lpstr>
      <vt:lpstr>Calibri</vt:lpstr>
      <vt:lpstr>Calisto MT</vt:lpstr>
      <vt:lpstr>Copperplate Gothic Bold</vt:lpstr>
      <vt:lpstr>Courier New</vt:lpstr>
      <vt:lpstr>High Tower Text</vt:lpstr>
      <vt:lpstr>Mangal</vt:lpstr>
      <vt:lpstr>Wingdings</vt:lpstr>
      <vt:lpstr>Custom</vt:lpstr>
      <vt:lpstr>CYCLIST BIKE SHARE ANALYSIS</vt:lpstr>
      <vt:lpstr>Daily Rides BY Days</vt:lpstr>
      <vt:lpstr>Daily Rides BY MONTHS</vt:lpstr>
      <vt:lpstr>Weekend-Weekday Ride Count</vt:lpstr>
      <vt:lpstr>No of Times in a Day</vt:lpstr>
      <vt:lpstr>Ride by Time</vt:lpstr>
      <vt:lpstr>Bike Type</vt:lpstr>
      <vt:lpstr>Bike Type Days</vt:lpstr>
      <vt:lpstr>Bike Type Time</vt:lpstr>
      <vt:lpstr>Average Duration Time </vt:lpstr>
      <vt:lpstr>Average Duration Days</vt:lpstr>
      <vt:lpstr>Daily Ride Dashboard</vt:lpstr>
      <vt:lpstr>Date &amp; Time Dashboard</vt:lpstr>
      <vt:lpstr>Bike Type Days &amp; Time Dashboard</vt:lpstr>
      <vt:lpstr>Average Time &amp; Days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K G</dc:creator>
  <cp:lastModifiedBy>Gokul K G</cp:lastModifiedBy>
  <cp:revision>1</cp:revision>
  <dcterms:created xsi:type="dcterms:W3CDTF">2024-06-27T18:21:23Z</dcterms:created>
  <dcterms:modified xsi:type="dcterms:W3CDTF">2024-06-27T19:57:50Z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