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v>Absent - Finance</c:v>
          </c:tx>
          <c:spPr>
            <a:solidFill>
              <a:srgbClr val="4F81BD"/>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1.0</c:v>
                </c:pt>
                <c:pt idx="18">
                  <c:v>0.0</c:v>
                </c:pt>
                <c:pt idx="19">
                  <c:v>0.0</c:v>
                </c:pt>
                <c:pt idx="20">
                  <c:v>0.0</c:v>
                </c:pt>
                <c:pt idx="21">
                  <c:v>0.0</c:v>
                </c:pt>
                <c:pt idx="22">
                  <c:v>0.0</c:v>
                </c:pt>
                <c:pt idx="23">
                  <c:v>0.0</c:v>
                </c:pt>
                <c:pt idx="24">
                  <c:v>0.0</c:v>
                </c:pt>
                <c:pt idx="25">
                  <c:v>0.0</c:v>
                </c:pt>
                <c:pt idx="26">
                  <c:v>0.0</c:v>
                </c:pt>
                <c:pt idx="27">
                  <c:v>0.0</c:v>
                </c:pt>
                <c:pt idx="28">
                  <c:v>0.0</c:v>
                </c:pt>
                <c:pt idx="29">
                  <c:v>1.0</c:v>
                </c:pt>
              </c:numCache>
            </c:numRef>
          </c:val>
        </c:ser>
        <c:ser>
          <c:idx val="1"/>
          <c:order val="1"/>
          <c:tx>
            <c:v>Absent - HR</c:v>
          </c:tx>
          <c:spPr>
            <a:solidFill>
              <a:srgbClr val="C0504D"/>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1"/>
                <c:pt idx="0">
                  <c:v>0.0</c:v>
                </c:pt>
                <c:pt idx="1">
                  <c:v>0.0</c:v>
                </c:pt>
                <c:pt idx="2">
                  <c:v>0.0</c:v>
                </c:pt>
                <c:pt idx="3">
                  <c:v>0.0</c:v>
                </c:pt>
                <c:pt idx="4">
                  <c:v>0.0</c:v>
                </c:pt>
                <c:pt idx="5">
                  <c:v>0.0</c:v>
                </c:pt>
                <c:pt idx="6">
                  <c:v>0.0</c:v>
                </c:pt>
                <c:pt idx="7">
                  <c:v>0.0</c:v>
                </c:pt>
                <c:pt idx="8">
                  <c:v>1.0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1.0</c:v>
                </c:pt>
              </c:numCache>
            </c:numRef>
          </c:val>
        </c:ser>
        <c:ser>
          <c:idx val="2"/>
          <c:order val="2"/>
          <c:tx>
            <c:v>Absent - IT</c:v>
          </c:tx>
          <c:spPr>
            <a:solidFill>
              <a:srgbClr val="9BBB59"/>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40"/>
                <c:pt idx="0">
                  <c:v>0.0</c:v>
                </c:pt>
                <c:pt idx="1">
                  <c:v>0.0</c:v>
                </c:pt>
                <c:pt idx="2">
                  <c:v>0.0</c:v>
                </c:pt>
                <c:pt idx="3">
                  <c:v>0.0</c:v>
                </c:pt>
                <c:pt idx="4">
                  <c:v>0.0</c:v>
                </c:pt>
                <c:pt idx="5">
                  <c:v>0.0</c:v>
                </c:pt>
                <c:pt idx="6">
                  <c:v>0.0</c:v>
                </c:pt>
                <c:pt idx="7">
                  <c:v>0.0</c:v>
                </c:pt>
                <c:pt idx="8">
                  <c:v>0.0</c:v>
                </c:pt>
                <c:pt idx="9">
                  <c:v>1.0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1.0</c:v>
                </c:pt>
                <c:pt idx="36">
                  <c:v>0.0</c:v>
                </c:pt>
                <c:pt idx="37">
                  <c:v>0.0</c:v>
                </c:pt>
                <c:pt idx="38">
                  <c:v>0.0</c:v>
                </c:pt>
                <c:pt idx="39">
                  <c:v>1.0</c:v>
                </c:pt>
              </c:numCache>
            </c:numRef>
          </c:val>
        </c:ser>
        <c:ser>
          <c:idx val="3"/>
          <c:order val="3"/>
          <c:tx>
            <c:v>Absent - Marketing</c:v>
          </c:tx>
          <c:spPr>
            <a:solidFill>
              <a:srgbClr val="8064A2"/>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8"/>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1.0</c:v>
                </c:pt>
              </c:numCache>
            </c:numRef>
          </c:val>
        </c:ser>
        <c:ser>
          <c:idx val="4"/>
          <c:order val="4"/>
          <c:tx>
            <c:v>Early Leave - HR</c:v>
          </c:tx>
          <c:spPr>
            <a:solidFill>
              <a:srgbClr val="4BACC6"/>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
                <c:pt idx="0">
                  <c:v>0.0</c:v>
                </c:pt>
                <c:pt idx="1">
                  <c:v>1.0</c:v>
                </c:pt>
              </c:numCache>
            </c:numRef>
          </c:val>
        </c:ser>
        <c:ser>
          <c:idx val="5"/>
          <c:order val="5"/>
          <c:tx>
            <c:v>Early Leave - IT</c:v>
          </c:tx>
          <c:spPr>
            <a:solidFill>
              <a:srgbClr val="F79646"/>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
                <c:pt idx="0">
                  <c:v>0.0</c:v>
                </c:pt>
                <c:pt idx="1">
                  <c:v>0.0</c:v>
                </c:pt>
                <c:pt idx="2">
                  <c:v>1.0</c:v>
                </c:pt>
              </c:numCache>
            </c:numRef>
          </c:val>
        </c:ser>
        <c:ser>
          <c:idx val="6"/>
          <c:order val="6"/>
          <c:tx>
            <c:v>Early Leave - Marketing</c:v>
          </c:tx>
          <c:spPr>
            <a:solidFill>
              <a:srgbClr val="2C4D74"/>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6"/>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1.0</c:v>
                </c:pt>
                <c:pt idx="23">
                  <c:v>0.0</c:v>
                </c:pt>
                <c:pt idx="24">
                  <c:v>0.0</c:v>
                </c:pt>
                <c:pt idx="25">
                  <c:v>1.0</c:v>
                </c:pt>
              </c:numCache>
            </c:numRef>
          </c:val>
        </c:ser>
        <c:ser>
          <c:idx val="7"/>
          <c:order val="7"/>
          <c:tx>
            <c:v>Early Leave - Sales</c:v>
          </c:tx>
          <c:spPr>
            <a:solidFill>
              <a:srgbClr val="782C2A"/>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8"/>
                <c:pt idx="0">
                  <c:v>0.0</c:v>
                </c:pt>
                <c:pt idx="1">
                  <c:v>0.0</c:v>
                </c:pt>
                <c:pt idx="2">
                  <c:v>0.0</c:v>
                </c:pt>
                <c:pt idx="3">
                  <c:v>0.0</c:v>
                </c:pt>
                <c:pt idx="4">
                  <c:v>0.0</c:v>
                </c:pt>
                <c:pt idx="5">
                  <c:v>0.0</c:v>
                </c:pt>
                <c:pt idx="6">
                  <c:v>0.0</c:v>
                </c:pt>
                <c:pt idx="7">
                  <c:v>1.0</c:v>
                </c:pt>
              </c:numCache>
            </c:numRef>
          </c:val>
        </c:ser>
        <c:ser>
          <c:idx val="8"/>
          <c:order val="8"/>
          <c:tx>
            <c:v>Late - Finance</c:v>
          </c:tx>
          <c:spPr>
            <a:solidFill>
              <a:srgbClr val="5D7430"/>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
                <c:pt idx="0">
                  <c:v>1.0</c:v>
                </c:pt>
              </c:numCache>
            </c:numRef>
          </c:val>
        </c:ser>
        <c:ser>
          <c:idx val="9"/>
          <c:order val="9"/>
          <c:tx>
            <c:v>Late - IT</c:v>
          </c:tx>
          <c:spPr>
            <a:solidFill>
              <a:srgbClr val="4C3A62"/>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1.0</c:v>
                </c:pt>
                <c:pt idx="33">
                  <c:v>1.0</c:v>
                </c:pt>
              </c:numCache>
            </c:numRef>
          </c:val>
        </c:ser>
        <c:ser>
          <c:idx val="10"/>
          <c:order val="10"/>
          <c:tx>
            <c:v>Late - Marketing</c:v>
          </c:tx>
          <c:spPr>
            <a:solidFill>
              <a:srgbClr val="286A7C"/>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6"/>
                <c:pt idx="0">
                  <c:v>0.0</c:v>
                </c:pt>
                <c:pt idx="1">
                  <c:v>0.0</c:v>
                </c:pt>
                <c:pt idx="2">
                  <c:v>0.0</c:v>
                </c:pt>
                <c:pt idx="3">
                  <c:v>0.0</c:v>
                </c:pt>
                <c:pt idx="4">
                  <c:v>0.0</c:v>
                </c:pt>
                <c:pt idx="5">
                  <c:v>0.0</c:v>
                </c:pt>
                <c:pt idx="6">
                  <c:v>0.0</c:v>
                </c:pt>
                <c:pt idx="7">
                  <c:v>0.0</c:v>
                </c:pt>
                <c:pt idx="8">
                  <c:v>0.0</c:v>
                </c:pt>
                <c:pt idx="9">
                  <c:v>0.0</c:v>
                </c:pt>
                <c:pt idx="10">
                  <c:v>0.0</c:v>
                </c:pt>
                <c:pt idx="11">
                  <c:v>0.0</c:v>
                </c:pt>
                <c:pt idx="12">
                  <c:v>0.0</c:v>
                </c:pt>
                <c:pt idx="13">
                  <c:v>1.0</c:v>
                </c:pt>
                <c:pt idx="14">
                  <c:v>0.0</c:v>
                </c:pt>
                <c:pt idx="15">
                  <c:v>1.0</c:v>
                </c:pt>
              </c:numCache>
            </c:numRef>
          </c:val>
        </c:ser>
        <c:ser>
          <c:idx val="11"/>
          <c:order val="11"/>
          <c:tx>
            <c:v>Late - Sales</c:v>
          </c:tx>
          <c:spPr>
            <a:solidFill>
              <a:srgbClr val="B65708"/>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2"/>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1.0</c:v>
                </c:pt>
                <c:pt idx="19">
                  <c:v>0.0</c:v>
                </c:pt>
                <c:pt idx="20">
                  <c:v>0.0</c:v>
                </c:pt>
                <c:pt idx="21">
                  <c:v>0.0</c:v>
                </c:pt>
                <c:pt idx="22">
                  <c:v>0.0</c:v>
                </c:pt>
                <c:pt idx="23">
                  <c:v>0.0</c:v>
                </c:pt>
                <c:pt idx="24">
                  <c:v>0.0</c:v>
                </c:pt>
                <c:pt idx="25">
                  <c:v>0.0</c:v>
                </c:pt>
                <c:pt idx="26">
                  <c:v>0.0</c:v>
                </c:pt>
                <c:pt idx="27">
                  <c:v>0.0</c:v>
                </c:pt>
                <c:pt idx="28">
                  <c:v>0.0</c:v>
                </c:pt>
                <c:pt idx="29">
                  <c:v>0.0</c:v>
                </c:pt>
                <c:pt idx="30">
                  <c:v>0.0</c:v>
                </c:pt>
                <c:pt idx="31">
                  <c:v>1.0</c:v>
                </c:pt>
              </c:numCache>
            </c:numRef>
          </c:val>
        </c:ser>
        <c:ser>
          <c:idx val="12"/>
          <c:order val="12"/>
          <c:tx>
            <c:v>Present - Finance</c:v>
          </c:tx>
          <c:spPr>
            <a:solidFill>
              <a:srgbClr val="719ACB"/>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7"/>
                <c:pt idx="0">
                  <c:v>0.0</c:v>
                </c:pt>
                <c:pt idx="1">
                  <c:v>0.0</c:v>
                </c:pt>
                <c:pt idx="2">
                  <c:v>0.0</c:v>
                </c:pt>
                <c:pt idx="3">
                  <c:v>0.0</c:v>
                </c:pt>
                <c:pt idx="4">
                  <c:v>1.0</c:v>
                </c:pt>
                <c:pt idx="5">
                  <c:v>0.0</c:v>
                </c:pt>
                <c:pt idx="6">
                  <c:v>0.0</c:v>
                </c:pt>
                <c:pt idx="7">
                  <c:v>0.0</c:v>
                </c:pt>
                <c:pt idx="8">
                  <c:v>0.0</c:v>
                </c:pt>
                <c:pt idx="9">
                  <c:v>0.0</c:v>
                </c:pt>
                <c:pt idx="10">
                  <c:v>0.0</c:v>
                </c:pt>
                <c:pt idx="11">
                  <c:v>1.0</c:v>
                </c:pt>
                <c:pt idx="12">
                  <c:v>0.0</c:v>
                </c:pt>
                <c:pt idx="13">
                  <c:v>0.0</c:v>
                </c:pt>
                <c:pt idx="14">
                  <c:v>0.0</c:v>
                </c:pt>
                <c:pt idx="15">
                  <c:v>0.0</c:v>
                </c:pt>
                <c:pt idx="16">
                  <c:v>0.0</c:v>
                </c:pt>
                <c:pt idx="17">
                  <c:v>0.0</c:v>
                </c:pt>
                <c:pt idx="18">
                  <c:v>0.0</c:v>
                </c:pt>
                <c:pt idx="19">
                  <c:v>0.0</c:v>
                </c:pt>
                <c:pt idx="20">
                  <c:v>0.0</c:v>
                </c:pt>
                <c:pt idx="21">
                  <c:v>0.0</c:v>
                </c:pt>
                <c:pt idx="22">
                  <c:v>0.0</c:v>
                </c:pt>
                <c:pt idx="23">
                  <c:v>1.0</c:v>
                </c:pt>
                <c:pt idx="24">
                  <c:v>0.0</c:v>
                </c:pt>
                <c:pt idx="25">
                  <c:v>0.0</c:v>
                </c:pt>
                <c:pt idx="26">
                  <c:v>0.0</c:v>
                </c:pt>
                <c:pt idx="27">
                  <c:v>0.0</c:v>
                </c:pt>
                <c:pt idx="28">
                  <c:v>0.0</c:v>
                </c:pt>
                <c:pt idx="29">
                  <c:v>0.0</c:v>
                </c:pt>
                <c:pt idx="30">
                  <c:v>0.0</c:v>
                </c:pt>
                <c:pt idx="31">
                  <c:v>0.0</c:v>
                </c:pt>
                <c:pt idx="32">
                  <c:v>0.0</c:v>
                </c:pt>
                <c:pt idx="33">
                  <c:v>0.0</c:v>
                </c:pt>
                <c:pt idx="34">
                  <c:v>0.0</c:v>
                </c:pt>
                <c:pt idx="35">
                  <c:v>0.0</c:v>
                </c:pt>
                <c:pt idx="36">
                  <c:v>1.0</c:v>
                </c:pt>
              </c:numCache>
            </c:numRef>
          </c:val>
        </c:ser>
        <c:ser>
          <c:idx val="13"/>
          <c:order val="13"/>
          <c:tx>
            <c:v>Present - HR</c:v>
          </c:tx>
          <c:spPr>
            <a:solidFill>
              <a:srgbClr val="CD7371"/>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7"/>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1.0</c:v>
                </c:pt>
                <c:pt idx="20">
                  <c:v>1.0</c:v>
                </c:pt>
                <c:pt idx="21">
                  <c:v>1.0</c:v>
                </c:pt>
                <c:pt idx="22">
                  <c:v>0.0</c:v>
                </c:pt>
                <c:pt idx="23">
                  <c:v>0.0</c:v>
                </c:pt>
                <c:pt idx="24">
                  <c:v>0.0</c:v>
                </c:pt>
                <c:pt idx="25">
                  <c:v>0.0</c:v>
                </c:pt>
                <c:pt idx="26">
                  <c:v>1.0</c:v>
                </c:pt>
              </c:numCache>
            </c:numRef>
          </c:val>
        </c:ser>
        <c:ser>
          <c:idx val="14"/>
          <c:order val="14"/>
          <c:tx>
            <c:v>Present - IT</c:v>
          </c:tx>
          <c:spPr>
            <a:solidFill>
              <a:srgbClr val="AEC87A"/>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9"/>
                <c:pt idx="0">
                  <c:v>0.0</c:v>
                </c:pt>
                <c:pt idx="1">
                  <c:v>0.0</c:v>
                </c:pt>
                <c:pt idx="2">
                  <c:v>0.0</c:v>
                </c:pt>
                <c:pt idx="3">
                  <c:v>0.0</c:v>
                </c:pt>
                <c:pt idx="4">
                  <c:v>0.0</c:v>
                </c:pt>
                <c:pt idx="5">
                  <c:v>0.0</c:v>
                </c:pt>
                <c:pt idx="6">
                  <c:v>0.0</c:v>
                </c:pt>
                <c:pt idx="7">
                  <c:v>0.0</c:v>
                </c:pt>
                <c:pt idx="8">
                  <c:v>0.0</c:v>
                </c:pt>
                <c:pt idx="9">
                  <c:v>0.0</c:v>
                </c:pt>
                <c:pt idx="10">
                  <c:v>0.0</c:v>
                </c:pt>
                <c:pt idx="11">
                  <c:v>0.0</c:v>
                </c:pt>
                <c:pt idx="12">
                  <c:v>1.0</c:v>
                </c:pt>
                <c:pt idx="13">
                  <c:v>0.0</c:v>
                </c:pt>
                <c:pt idx="14">
                  <c:v>1.0</c:v>
                </c:pt>
                <c:pt idx="15">
                  <c:v>0.0</c:v>
                </c:pt>
                <c:pt idx="16">
                  <c:v>0.0</c:v>
                </c:pt>
                <c:pt idx="17">
                  <c:v>0.0</c:v>
                </c:pt>
                <c:pt idx="18">
                  <c:v>0.0</c:v>
                </c:pt>
                <c:pt idx="19">
                  <c:v>0.0</c:v>
                </c:pt>
                <c:pt idx="20">
                  <c:v>0.0</c:v>
                </c:pt>
                <c:pt idx="21">
                  <c:v>0.0</c:v>
                </c:pt>
                <c:pt idx="22">
                  <c:v>0.0</c:v>
                </c:pt>
                <c:pt idx="23">
                  <c:v>0.0</c:v>
                </c:pt>
                <c:pt idx="24">
                  <c:v>1.0</c:v>
                </c:pt>
                <c:pt idx="25">
                  <c:v>0.0</c:v>
                </c:pt>
                <c:pt idx="26">
                  <c:v>0.0</c:v>
                </c:pt>
                <c:pt idx="27">
                  <c:v>0.0</c:v>
                </c:pt>
                <c:pt idx="28">
                  <c:v>1.0</c:v>
                </c:pt>
              </c:numCache>
            </c:numRef>
          </c:val>
        </c:ser>
        <c:ser>
          <c:idx val="15"/>
          <c:order val="15"/>
          <c:tx>
            <c:v>Present - Marketing</c:v>
          </c:tx>
          <c:spPr>
            <a:solidFill>
              <a:srgbClr val="9982B4"/>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9"/>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1.0</c:v>
                </c:pt>
                <c:pt idx="35">
                  <c:v>0.0</c:v>
                </c:pt>
                <c:pt idx="36">
                  <c:v>0.0</c:v>
                </c:pt>
                <c:pt idx="37">
                  <c:v>1.0</c:v>
                </c:pt>
                <c:pt idx="38">
                  <c:v>1.0</c:v>
                </c:pt>
              </c:numCache>
            </c:numRef>
          </c:val>
        </c:ser>
        <c:ser>
          <c:idx val="16"/>
          <c:order val="16"/>
          <c:tx>
            <c:v>Present - Sales</c:v>
          </c:tx>
          <c:spPr>
            <a:solidFill>
              <a:srgbClr val="6FBCD1"/>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7"/>
                <c:pt idx="0">
                  <c:v>0.0</c:v>
                </c:pt>
                <c:pt idx="1">
                  <c:v>0.0</c:v>
                </c:pt>
                <c:pt idx="2">
                  <c:v>0.0</c:v>
                </c:pt>
                <c:pt idx="3">
                  <c:v>1.0</c:v>
                </c:pt>
                <c:pt idx="4">
                  <c:v>0.0</c:v>
                </c:pt>
                <c:pt idx="5">
                  <c:v>1.0</c:v>
                </c:pt>
                <c:pt idx="6">
                  <c:v>1.0</c:v>
                </c:pt>
                <c:pt idx="7">
                  <c:v>0.0</c:v>
                </c:pt>
                <c:pt idx="8">
                  <c:v>0.0</c:v>
                </c:pt>
                <c:pt idx="9">
                  <c:v>0.0</c:v>
                </c:pt>
                <c:pt idx="10">
                  <c:v>1.0</c:v>
                </c:pt>
                <c:pt idx="11">
                  <c:v>0.0</c:v>
                </c:pt>
                <c:pt idx="12">
                  <c:v>0.0</c:v>
                </c:pt>
                <c:pt idx="13">
                  <c:v>0.0</c:v>
                </c:pt>
                <c:pt idx="14">
                  <c:v>0.0</c:v>
                </c:pt>
                <c:pt idx="15">
                  <c:v>0.0</c:v>
                </c:pt>
                <c:pt idx="16">
                  <c:v>1.0</c:v>
                </c:pt>
              </c:numCache>
            </c:numRef>
          </c:val>
        </c:ser>
        <c:ser>
          <c:idx val="17"/>
          <c:order val="17"/>
          <c:tx>
            <c:v>(blank) - (blank)</c:v>
          </c:tx>
          <c:spPr>
            <a:solidFill>
              <a:srgbClr val="F9AB6B"/>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Ref>
          </c:val>
        </c:ser>
        <c:gapWidth val="219"/>
        <c:overlap val="100"/>
        <c:axId val="0"/>
        <c:axId val="1"/>
      </c:barChart>
      <c:catAx>
        <c:axId val="0"/>
        <c:scaling>
          <c:orientation val="minMax"/>
        </c:scaling>
        <c:delete val="0"/>
        <c:axPos val="l"/>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b"/>
        <c:majorGridlines>
          <c:spPr>
            <a:ln w="12700">
              <a:solidFill>
                <a:srgbClr val="D9D9D9"/>
              </a:solidFill>
              <a:prstDash val="solid"/>
            </a:ln>
          </c:spPr>
        </c:majorGridlines>
        <c:numFmt formatCode="0%"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9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9/19/2024</a:t>
            </a:fld>
            <a:endParaRPr altLang="en-US" sz="1200" lang="zh-CN">
              <a:latin typeface="Calibri" pitchFamily="0" charset="0"/>
              <a:ea typeface="等线" pitchFamily="0" charset="0"/>
              <a:cs typeface="Calibri" pitchFamily="0" charset="0"/>
            </a:endParaRPr>
          </a:p>
        </p:txBody>
      </p:sp>
      <p:sp>
        <p:nvSpPr>
          <p:cNvPr id="104880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文本框"/>
          <p:cNvSpPr>
            <a:spLocks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8" name="文本框"/>
          <p:cNvSpPr>
            <a:spLocks noGrp="1"/>
          </p:cNvSpPr>
          <p:nvPr>
            <p:ph type="sldImg"/>
          </p:nvPr>
        </p:nvSpPr>
        <p:spPr/>
      </p:sp>
      <p:sp>
        <p:nvSpPr>
          <p:cNvPr id="1048739" name="文本框"/>
          <p:cNvSpPr>
            <a:spLocks noGrp="1"/>
          </p:cNvSpPr>
          <p:nvPr>
            <p:ph type="body" idx="1"/>
          </p:nvPr>
        </p:nvSpPr>
        <p:spPr/>
        <p:txBody>
          <a:bodyPr/>
          <a:p>
            <a:endParaRPr altLang="en-US" lang="zh-CN"/>
          </a:p>
        </p:txBody>
      </p:sp>
      <p:sp>
        <p:nvSpPr>
          <p:cNvPr id="10487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4" name="文本框"/>
          <p:cNvSpPr>
            <a:spLocks noGrp="1"/>
          </p:cNvSpPr>
          <p:nvPr>
            <p:ph type="sldImg"/>
          </p:nvPr>
        </p:nvSpPr>
        <p:spPr/>
      </p:sp>
      <p:sp>
        <p:nvSpPr>
          <p:cNvPr id="1048695" name="文本框"/>
          <p:cNvSpPr>
            <a:spLocks noGrp="1"/>
          </p:cNvSpPr>
          <p:nvPr>
            <p:ph type="body" idx="1"/>
          </p:nvPr>
        </p:nvSpPr>
        <p:spPr/>
        <p:txBody>
          <a:bodyPr/>
          <a:p>
            <a:endParaRPr altLang="en-US" lang="zh-CN"/>
          </a:p>
        </p:txBody>
      </p:sp>
      <p:sp>
        <p:nvSpPr>
          <p:cNvPr id="10486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3" name="文本框"/>
          <p:cNvSpPr>
            <a:spLocks noGrp="1"/>
          </p:cNvSpPr>
          <p:nvPr>
            <p:ph type="sldImg"/>
          </p:nvPr>
        </p:nvSpPr>
        <p:spPr/>
      </p:sp>
      <p:sp>
        <p:nvSpPr>
          <p:cNvPr id="1048704" name="文本框"/>
          <p:cNvSpPr>
            <a:spLocks noGrp="1"/>
          </p:cNvSpPr>
          <p:nvPr>
            <p:ph type="body" idx="1"/>
          </p:nvPr>
        </p:nvSpPr>
        <p:spPr/>
        <p:txBody>
          <a:bodyPr/>
          <a:p>
            <a:endParaRPr altLang="en-US" lang="zh-CN"/>
          </a:p>
        </p:txBody>
      </p:sp>
      <p:sp>
        <p:nvSpPr>
          <p:cNvPr id="10487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8" name="文本框"/>
          <p:cNvSpPr>
            <a:spLocks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4" name="文本框"/>
          <p:cNvSpPr>
            <a:spLocks noGrp="1"/>
          </p:cNvSpPr>
          <p:nvPr>
            <p:ph type="ftr" sz="quarter" idx="11"/>
          </p:nvPr>
        </p:nvSpPr>
        <p:spPr/>
        <p:txBody>
          <a:bodyPr/>
          <a:p>
            <a:endParaRPr altLang="en-US" lang="zh-CN"/>
          </a:p>
        </p:txBody>
      </p:sp>
      <p:sp>
        <p:nvSpPr>
          <p:cNvPr id="104874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2" name="文本框"/>
          <p:cNvSpPr>
            <a:spLocks noGrp="1"/>
          </p:cNvSpPr>
          <p:nvPr>
            <p:ph type="title"/>
          </p:nvPr>
        </p:nvSpPr>
        <p:spPr/>
        <p:txBody>
          <a:bodyPr/>
          <a:p>
            <a:r>
              <a:rPr altLang="en-US" lang="zh-CN" smtClean="0"/>
              <a:t>单击此处编辑母版标题样式</a:t>
            </a:r>
            <a:endParaRPr altLang="en-US" lang="zh-CN"/>
          </a:p>
        </p:txBody>
      </p:sp>
      <p:sp>
        <p:nvSpPr>
          <p:cNvPr id="104878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7" name="文本框"/>
          <p:cNvSpPr>
            <a:spLocks noGrp="1"/>
          </p:cNvSpPr>
          <p:nvPr>
            <p:ph type="title"/>
          </p:nvPr>
        </p:nvSpPr>
        <p:spPr/>
        <p:txBody>
          <a:bodyPr/>
          <a:p>
            <a:r>
              <a:rPr altLang="en-US" lang="zh-CN" smtClean="0"/>
              <a:t>单击此处编辑母版标题样式</a:t>
            </a:r>
            <a:endParaRPr altLang="en-US" lang="zh-CN"/>
          </a:p>
        </p:txBody>
      </p:sp>
      <p:sp>
        <p:nvSpPr>
          <p:cNvPr id="104877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7" name="文本框"/>
          <p:cNvSpPr>
            <a:spLocks noGrp="1"/>
          </p:cNvSpPr>
          <p:nvPr>
            <p:ph type="title"/>
          </p:nvPr>
        </p:nvSpPr>
        <p:spPr/>
        <p:txBody>
          <a:bodyPr/>
          <a:p>
            <a:r>
              <a:rPr altLang="en-US" lang="zh-CN" smtClean="0"/>
              <a:t>单击此处编辑母版标题样式</a:t>
            </a:r>
            <a:endParaRPr altLang="en-US" lang="zh-CN"/>
          </a:p>
        </p:txBody>
      </p:sp>
      <p:sp>
        <p:nvSpPr>
          <p:cNvPr id="104878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2" name="文本框"/>
          <p:cNvSpPr>
            <a:spLocks noGrp="1"/>
          </p:cNvSpPr>
          <p:nvPr>
            <p:ph type="ftr" sz="quarter" idx="11"/>
          </p:nvPr>
        </p:nvSpPr>
        <p:spPr/>
        <p:txBody>
          <a:bodyPr/>
          <a:p>
            <a:endParaRPr altLang="en-US" lang="zh-CN"/>
          </a:p>
        </p:txBody>
      </p:sp>
      <p:sp>
        <p:nvSpPr>
          <p:cNvPr id="10487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6" name="文本框"/>
          <p:cNvSpPr>
            <a:spLocks noGrp="1"/>
          </p:cNvSpPr>
          <p:nvPr>
            <p:ph type="title"/>
          </p:nvPr>
        </p:nvSpPr>
        <p:spPr/>
        <p:txBody>
          <a:bodyPr/>
          <a:p>
            <a:r>
              <a:rPr altLang="en-US" lang="zh-CN" smtClean="0"/>
              <a:t>单击此处编辑母版标题样式</a:t>
            </a:r>
            <a:endParaRPr altLang="en-US" lang="zh-CN"/>
          </a:p>
        </p:txBody>
      </p:sp>
      <p:sp>
        <p:nvSpPr>
          <p:cNvPr id="10487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9/19/2024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4" y="990595"/>
            <a:ext cx="1743074" cy="1333509"/>
            <a:chOff x="876294" y="990595"/>
            <a:chExt cx="1743074" cy="1333509"/>
          </a:xfrm>
        </p:grpSpPr>
        <p:sp>
          <p:nvSpPr>
            <p:cNvPr id="1048606" name="曲线"/>
            <p:cNvSpPr/>
            <p:nvPr/>
          </p:nvSpPr>
          <p:spPr>
            <a:xfrm rot="0">
              <a:off x="876294" y="1266829"/>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4" y="990595"/>
              <a:ext cx="647695" cy="561970"/>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ap="flat" cmpd="sng">
              <a:noFill/>
              <a:prstDash val="solid"/>
              <a:miter/>
            </a:ln>
          </p:spPr>
        </p:sp>
      </p:grpSp>
      <p:sp>
        <p:nvSpPr>
          <p:cNvPr id="1048608" name="曲线"/>
          <p:cNvSpPr/>
          <p:nvPr/>
        </p:nvSpPr>
        <p:spPr>
          <a:xfrm rot="0">
            <a:off x="3752854" y="1190620"/>
            <a:ext cx="1666879" cy="1438279"/>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4" cy="619120"/>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59"/>
            <a:ext cx="9982204" cy="13500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0"/>
              </a:spcBef>
              <a:spcAft>
                <a:spcPts val="0"/>
              </a:spcAft>
              <a:buNone/>
            </a:pPr>
            <a:r>
              <a:rPr altLang="zh-CN" baseline="0" b="1" cap="none" sz="3200" i="0" kern="0" lang="en-US" spc="0" strike="noStrike" u="none">
                <a:solidFill>
                  <a:srgbClr val="0F0F0F"/>
                </a:solidFill>
                <a:latin typeface="Times New Roman" pitchFamily="0" charset="0"/>
                <a:ea typeface="宋体" pitchFamily="0" charset="0"/>
                <a:cs typeface="Times New Roman" pitchFamily="0" charset="0"/>
              </a:rPr>
              <a:t>Employee Data Analysis using Excel</a:t>
            </a:r>
            <a:r>
              <a:rPr altLang="zh-CN" baseline="0" b="1" cap="none" sz="3200" i="0" kern="0" lang="en-US" spc="0" strike="noStrike" u="none">
                <a:solidFill>
                  <a:srgbClr val="0F0F0F"/>
                </a:solidFill>
                <a:latin typeface="Times New Roman" pitchFamily="0" charset="0"/>
                <a:ea typeface="宋体" pitchFamily="0" charset="0"/>
                <a:cs typeface="Times New Roman" pitchFamily="0" charset="0"/>
              </a:rPr>
              <a:t> </a:t>
            </a:r>
            <a:br>
              <a:rPr altLang="en-US" baseline="0" b="1" cap="none" sz="3200" i="0" kern="0" lang="zh-CN" spc="0" strike="noStrike" u="none">
                <a:solidFill>
                  <a:srgbClr val="0F0F0F"/>
                </a:solidFill>
                <a:latin typeface="Trebuchet MS" pitchFamily="0" charset="0"/>
                <a:ea typeface="宋体" pitchFamily="0" charset="0"/>
                <a:cs typeface="Trebuchet MS" pitchFamily="0" charset="0"/>
              </a:rPr>
            </a:br>
            <a:endParaRPr altLang="en-US" baseline="0" b="1" cap="none" sz="3200" i="0" kern="0" lang="zh-CN" spc="0" strike="noStrike" u="none">
              <a:solidFill>
                <a:srgbClr val="0F0F0F"/>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0" y="6467479"/>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r>
              <a:rPr altLang="zh-CN" baseline="0" b="0" cap="none" sz="1100" i="0" kern="1200" lang="en-US" spc="0" strike="noStrike" u="none">
                <a:solidFill>
                  <a:srgbClr val="2D936B"/>
                </a:solidFill>
                <a:latin typeface="Trebuchet MS" pitchFamily="0" charset="0"/>
                <a:ea typeface="宋体" pitchFamily="0" charset="0"/>
                <a:cs typeface="Trebuchet MS" pitchFamily="0" charset="0"/>
              </a:rPr>
              <a:t>1</a:t>
            </a:r>
            <a:endParaRPr altLang="en-US" baseline="0" b="0" cap="none" sz="1100" i="0" kern="1200" lang="zh-CN" spc="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105020" y="3412438"/>
            <a:ext cx="8610604" cy="2072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REGISTER NO        </a:t>
            </a:r>
            <a:r>
              <a:rPr altLang="zh-CN" baseline="0" b="0" cap="none" sz="2400" i="0" kern="1200" lang="en-US" spc="0" strike="noStrike" u="none">
                <a:solidFill>
                  <a:schemeClr val="tx1"/>
                </a:solidFill>
                <a:latin typeface="Calibri" pitchFamily="0" charset="0"/>
                <a:ea typeface="宋体" pitchFamily="0" charset="0"/>
                <a:cs typeface="Calibri" pitchFamily="0" charset="0"/>
              </a:rPr>
              <a:t>: 3122030</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 BCOM(COMPUTER APPLICATION)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COLLEGE</a:t>
            </a:r>
            <a:r>
              <a:rPr altLang="zh-CN" baseline="0" b="0" cap="none" sz="2400" i="0" kern="1200" lang="en-US" spc="0" strike="noStrike" u="none">
                <a:solidFill>
                  <a:schemeClr val="tx1"/>
                </a:solidFill>
                <a:latin typeface="Calibri" pitchFamily="0" charset="0"/>
                <a:ea typeface="宋体" pitchFamily="0" charset="0"/>
                <a:cs typeface="Calibri" pitchFamily="0" charset="0"/>
              </a:rPr>
              <a:t>                : ASAN MEMORIAL COLLEGE OF ARTS AND SCIENCE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1" name="曲线"/>
          <p:cNvSpPr/>
          <p:nvPr/>
        </p:nvSpPr>
        <p:spPr>
          <a:xfrm rot="0">
            <a:off x="9353554" y="5895979"/>
            <a:ext cx="180979" cy="18097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9" y="6467479"/>
            <a:ext cx="76195" cy="177798"/>
          </a:xfrm>
          <a:prstGeom prst="rect"/>
          <a:noFill/>
          <a:ln w="12700" cap="flat" cmpd="sng">
            <a:noFill/>
            <a:prstDash val="solid"/>
            <a:miter/>
          </a:ln>
        </p:spPr>
      </p:pic>
      <p:sp>
        <p:nvSpPr>
          <p:cNvPr id="1048722" name="矩形"/>
          <p:cNvSpPr/>
          <p:nvPr/>
        </p:nvSpPr>
        <p:spPr>
          <a:xfrm rot="0">
            <a:off x="11277218" y="6473339"/>
            <a:ext cx="228600" cy="19176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r>
              <a:rPr altLang="zh-CN" baseline="0" b="0" cap="none" sz="1100" i="0" kern="1200" lang="en-US" spc="0" strike="noStrike" u="none">
                <a:solidFill>
                  <a:srgbClr val="2D936B"/>
                </a:solidFill>
                <a:latin typeface="Trebuchet MS" pitchFamily="0" charset="0"/>
                <a:ea typeface="宋体" pitchFamily="0" charset="0"/>
                <a:cs typeface="Trebuchet MS" pitchFamily="0" charset="0"/>
              </a:rPr>
              <a:t>10</a:t>
            </a:r>
            <a:endParaRPr altLang="en-US" baseline="0" b="0" cap="none" sz="1100" i="0" kern="1200" lang="zh-CN" spc="0" strike="noStrike" u="none">
              <a:solidFill>
                <a:srgbClr val="2D936B"/>
              </a:solidFill>
              <a:latin typeface="Trebuchet MS" pitchFamily="0" charset="0"/>
              <a:ea typeface="宋体" pitchFamily="0" charset="0"/>
              <a:cs typeface="Trebuchet MS" pitchFamily="0" charset="0"/>
            </a:endParaRPr>
          </a:p>
        </p:txBody>
      </p:sp>
      <p:sp>
        <p:nvSpPr>
          <p:cNvPr id="1048723" name="矩形"/>
          <p:cNvSpPr/>
          <p:nvPr/>
        </p:nvSpPr>
        <p:spPr>
          <a:xfrm rot="0">
            <a:off x="739768" y="291149"/>
            <a:ext cx="3303900" cy="1529264"/>
          </a:xfrm>
          <a:prstGeom prst="rect"/>
          <a:noFill/>
          <a:ln w="12700" cap="flat" cmpd="sng">
            <a:noFill/>
            <a:prstDash val="solid"/>
            <a:miter/>
          </a:ln>
        </p:spPr>
        <p:txBody>
          <a:bodyPr anchor="t" anchorCtr="0" bIns="0" lIns="0" rIns="0" tIns="13334" vert="horz" wrap="square">
            <a:prstTxWarp prst="textNoShape"/>
            <a:spAutoFit/>
          </a:bodyPr>
          <a:p>
            <a:pPr algn="l" indent="0" marL="12573">
              <a:lnSpc>
                <a:spcPct val="100000"/>
              </a:lnSpc>
              <a:spcBef>
                <a:spcPts val="104"/>
              </a:spcBef>
              <a:spcAft>
                <a:spcPts val="0"/>
              </a:spcAft>
              <a:buNone/>
            </a:pPr>
            <a:r>
              <a:rPr altLang="zh-CN" baseline="0" b="1" cap="none" sz="2400" i="0" kern="1200" lang="en-US" spc="0" strike="noStrike" u="sng">
                <a:solidFill>
                  <a:schemeClr val="tx1"/>
                </a:solidFill>
                <a:latin typeface="Trebuchet MS" pitchFamily="0" charset="0"/>
                <a:ea typeface="宋体" pitchFamily="0" charset="0"/>
                <a:cs typeface="Trebuchet MS" pitchFamily="0" charset="0"/>
              </a:rPr>
              <a:t>M</a:t>
            </a:r>
            <a:r>
              <a:rPr altLang="zh-CN" baseline="0" b="1" cap="none" sz="2400" i="0" kern="1200" lang="en-US" spc="0" strike="noStrike" u="sng">
                <a:solidFill>
                  <a:schemeClr val="tx1"/>
                </a:solidFill>
                <a:latin typeface="Trebuchet MS" pitchFamily="0" charset="0"/>
                <a:ea typeface="宋体" pitchFamily="0" charset="0"/>
                <a:cs typeface="Trebuchet MS" pitchFamily="0" charset="0"/>
              </a:rPr>
              <a:t>O</a:t>
            </a:r>
            <a:r>
              <a:rPr altLang="zh-CN" baseline="0" b="1" cap="none" sz="2400" i="0" kern="1200" lang="en-US" spc="0" strike="noStrike" u="sng">
                <a:solidFill>
                  <a:schemeClr val="tx1"/>
                </a:solidFill>
                <a:latin typeface="Trebuchet MS" pitchFamily="0" charset="0"/>
                <a:ea typeface="宋体" pitchFamily="0" charset="0"/>
                <a:cs typeface="Trebuchet MS" pitchFamily="0" charset="0"/>
              </a:rPr>
              <a:t>D</a:t>
            </a:r>
            <a:r>
              <a:rPr altLang="zh-CN" baseline="0" b="1" cap="none" sz="2400" i="0" kern="1200" lang="en-US" spc="0" strike="noStrike" u="sng">
                <a:solidFill>
                  <a:schemeClr val="tx1"/>
                </a:solidFill>
                <a:latin typeface="Trebuchet MS" pitchFamily="0" charset="0"/>
                <a:ea typeface="宋体" pitchFamily="0" charset="0"/>
                <a:cs typeface="Trebuchet MS" pitchFamily="0" charset="0"/>
              </a:rPr>
              <a:t>E</a:t>
            </a:r>
            <a:r>
              <a:rPr altLang="zh-CN" baseline="0" b="1" cap="none" sz="2400" i="0" kern="1200" lang="en-US" spc="0" strike="noStrike" u="sng">
                <a:solidFill>
                  <a:schemeClr val="tx1"/>
                </a:solidFill>
                <a:latin typeface="Trebuchet MS" pitchFamily="0" charset="0"/>
                <a:ea typeface="宋体" pitchFamily="0" charset="0"/>
                <a:cs typeface="Trebuchet MS" pitchFamily="0" charset="0"/>
              </a:rPr>
              <a:t>LL</a:t>
            </a:r>
            <a:r>
              <a:rPr altLang="zh-CN" baseline="0" b="1" cap="none" sz="2400" i="0" kern="1200" lang="en-US" spc="0" strike="noStrike" u="sng">
                <a:solidFill>
                  <a:schemeClr val="tx1"/>
                </a:solidFill>
                <a:latin typeface="Trebuchet MS" pitchFamily="0" charset="0"/>
                <a:ea typeface="宋体" pitchFamily="0" charset="0"/>
                <a:cs typeface="Trebuchet MS" pitchFamily="0" charset="0"/>
              </a:rPr>
              <a:t>I</a:t>
            </a:r>
            <a:r>
              <a:rPr altLang="zh-CN" baseline="0" b="1" cap="none" sz="2400" i="0" kern="1200" lang="en-US" spc="0" strike="noStrike" u="sng">
                <a:solidFill>
                  <a:schemeClr val="tx1"/>
                </a:solidFill>
                <a:latin typeface="Trebuchet MS" pitchFamily="0" charset="0"/>
                <a:ea typeface="宋体" pitchFamily="0" charset="0"/>
                <a:cs typeface="Trebuchet MS" pitchFamily="0" charset="0"/>
              </a:rPr>
              <a:t>N</a:t>
            </a:r>
            <a:r>
              <a:rPr altLang="zh-CN" baseline="0" b="1" cap="none" sz="2400" i="0" kern="1200" lang="en-US" spc="0" strike="noStrike" u="sng">
                <a:solidFill>
                  <a:schemeClr val="tx1"/>
                </a:solidFill>
                <a:latin typeface="Trebuchet MS" pitchFamily="0" charset="0"/>
                <a:ea typeface="宋体" pitchFamily="0" charset="0"/>
                <a:cs typeface="Trebuchet MS" pitchFamily="0" charset="0"/>
              </a:rPr>
              <a:t>G</a:t>
            </a:r>
            <a:endParaRPr altLang="zh-CN" baseline="0" b="1" cap="none" sz="2400" i="0" kern="1200" lang="en-US" spc="0" strike="noStrike" u="sng">
              <a:solidFill>
                <a:schemeClr val="tx1"/>
              </a:solidFill>
              <a:latin typeface="Trebuchet MS" pitchFamily="0" charset="0"/>
              <a:ea typeface="宋体" pitchFamily="0" charset="0"/>
              <a:cs typeface="Trebuchet MS" pitchFamily="0" charset="0"/>
            </a:endParaRPr>
          </a:p>
          <a:p>
            <a:pPr algn="l" indent="0" marL="12573">
              <a:lnSpc>
                <a:spcPct val="100000"/>
              </a:lnSpc>
              <a:spcBef>
                <a:spcPts val="104"/>
              </a:spcBef>
              <a:spcAft>
                <a:spcPts val="0"/>
              </a:spcAft>
              <a:buNone/>
            </a:pPr>
            <a:endParaRPr altLang="zh-CN" baseline="0" b="1" cap="none" sz="2400" i="0" kern="1200" lang="en-US" spc="0" strike="noStrike" u="sng">
              <a:solidFill>
                <a:schemeClr val="tx1"/>
              </a:solidFill>
              <a:latin typeface="Trebuchet MS" pitchFamily="0" charset="0"/>
              <a:ea typeface="宋体" pitchFamily="0" charset="0"/>
              <a:cs typeface="Trebuchet MS" pitchFamily="0" charset="0"/>
            </a:endParaRPr>
          </a:p>
          <a:p>
            <a:pPr algn="l" indent="0" marL="12573">
              <a:lnSpc>
                <a:spcPct val="100000"/>
              </a:lnSpc>
              <a:spcBef>
                <a:spcPts val="104"/>
              </a:spcBef>
              <a:spcAft>
                <a:spcPts val="0"/>
              </a:spcAft>
              <a:buNone/>
            </a:pPr>
            <a:endParaRPr altLang="zh-CN" baseline="0" b="1" cap="none" sz="2400" i="0" kern="1200" lang="en-US" spc="0" strike="noStrike" u="sng">
              <a:solidFill>
                <a:schemeClr val="tx1"/>
              </a:solidFill>
              <a:latin typeface="Trebuchet MS" pitchFamily="0" charset="0"/>
              <a:ea typeface="宋体" pitchFamily="0" charset="0"/>
              <a:cs typeface="Trebuchet MS" pitchFamily="0" charset="0"/>
            </a:endParaRPr>
          </a:p>
          <a:p>
            <a:pPr algn="l" indent="0" marL="12573">
              <a:lnSpc>
                <a:spcPct val="100000"/>
              </a:lnSpc>
              <a:spcBef>
                <a:spcPts val="104"/>
              </a:spcBef>
              <a:spcAft>
                <a:spcPts val="0"/>
              </a:spcAft>
              <a:buNone/>
            </a:pPr>
            <a:endParaRPr altLang="en-US" baseline="0" b="1" cap="none" sz="2400" i="0" kern="1200" lang="zh-CN" spc="0" strike="noStrike" u="sng">
              <a:solidFill>
                <a:schemeClr val="tx1"/>
              </a:solidFill>
              <a:latin typeface="Trebuchet MS" pitchFamily="0" charset="0"/>
              <a:ea typeface="宋体" pitchFamily="0" charset="0"/>
              <a:cs typeface="Trebuchet MS" pitchFamily="0" charset="0"/>
            </a:endParaRPr>
          </a:p>
        </p:txBody>
      </p:sp>
      <p:sp>
        <p:nvSpPr>
          <p:cNvPr id="1048724" name="曲线"/>
          <p:cNvSpPr/>
          <p:nvPr/>
        </p:nvSpPr>
        <p:spPr>
          <a:xfrm rot="0">
            <a:off x="10058401" y="52513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矩形"/>
          <p:cNvSpPr/>
          <p:nvPr/>
        </p:nvSpPr>
        <p:spPr>
          <a:xfrm rot="0">
            <a:off x="0" y="1283740"/>
            <a:ext cx="12191994" cy="2831548"/>
          </a:xfrm>
          <a:prstGeom prst="rect"/>
          <a:noFill/>
          <a:ln w="12700" cap="flat" cmpd="sng">
            <a:noFill/>
            <a:prstDash val="solid"/>
            <a:round/>
          </a:ln>
        </p:spPr>
        <p:txBody>
          <a:bodyPr anchor="ctr"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Data Collection</a:t>
            </a:r>
            <a:r>
              <a:rPr altLang="zh-CN" baseline="0" b="0" cap="none" sz="2000" i="0" kern="1200" lang="en-US" spc="0" strike="noStrike" u="none">
                <a:solidFill>
                  <a:schemeClr val="tx1"/>
                </a:solidFill>
                <a:latin typeface="Arial" pitchFamily="0" charset="0"/>
                <a:ea typeface="宋体" pitchFamily="0" charset="0"/>
                <a:cs typeface="Calibri" pitchFamily="0" charset="0"/>
              </a:rPr>
              <a:t>: Gather attendance data from various sources (e.g., time clocks, manual entries).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Data Integration</a:t>
            </a:r>
            <a:r>
              <a:rPr altLang="zh-CN" baseline="0" b="0" cap="none" sz="2000" i="0" kern="1200" lang="en-US" spc="0" strike="noStrike" u="none">
                <a:solidFill>
                  <a:schemeClr val="tx1"/>
                </a:solidFill>
                <a:latin typeface="Arial" pitchFamily="0" charset="0"/>
                <a:ea typeface="宋体" pitchFamily="0" charset="0"/>
                <a:cs typeface="Calibri" pitchFamily="0" charset="0"/>
              </a:rPr>
              <a:t>: Combine data into a centralized system for comprehensive analysis.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Pattern Analysis</a:t>
            </a:r>
            <a:r>
              <a:rPr altLang="zh-CN" baseline="0" b="0" cap="none" sz="2000" i="0" kern="1200" lang="en-US" spc="0" strike="noStrike" u="none">
                <a:solidFill>
                  <a:schemeClr val="tx1"/>
                </a:solidFill>
                <a:latin typeface="Arial" pitchFamily="0" charset="0"/>
                <a:ea typeface="宋体" pitchFamily="0" charset="0"/>
                <a:cs typeface="Calibri" pitchFamily="0" charset="0"/>
              </a:rPr>
              <a:t>: Identify trends and patterns in attendance (e.g., frequent absences, peak times).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Predictive Analytics</a:t>
            </a:r>
            <a:r>
              <a:rPr altLang="zh-CN" baseline="0" b="0" cap="none" sz="2000" i="0" kern="1200" lang="en-US" spc="0" strike="noStrike" u="none">
                <a:solidFill>
                  <a:schemeClr val="tx1"/>
                </a:solidFill>
                <a:latin typeface="Arial" pitchFamily="0" charset="0"/>
                <a:ea typeface="宋体" pitchFamily="0" charset="0"/>
                <a:cs typeface="Calibri" pitchFamily="0" charset="0"/>
              </a:rPr>
              <a:t>: Use historical data to forecast future attendance issues and potential impacts.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Visualization</a:t>
            </a:r>
            <a:r>
              <a:rPr altLang="zh-CN" baseline="0" b="0" cap="none" sz="2000" i="0" kern="1200" lang="en-US" spc="0" strike="noStrike" u="none">
                <a:solidFill>
                  <a:schemeClr val="tx1"/>
                </a:solidFill>
                <a:latin typeface="Arial" pitchFamily="0" charset="0"/>
                <a:ea typeface="宋体" pitchFamily="0" charset="0"/>
                <a:cs typeface="Calibri" pitchFamily="0" charset="0"/>
              </a:rPr>
              <a:t>: Create charts, graphs, and dashboards to represent attendance trends and metrics clearly.</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Reporting</a:t>
            </a:r>
            <a:r>
              <a:rPr altLang="zh-CN" baseline="0" b="0" cap="none" sz="2000" i="0" kern="1200" lang="en-US" spc="0" strike="noStrike" u="none">
                <a:solidFill>
                  <a:schemeClr val="tx1"/>
                </a:solidFill>
                <a:latin typeface="Arial" pitchFamily="0" charset="0"/>
                <a:ea typeface="宋体" pitchFamily="0" charset="0"/>
                <a:cs typeface="Calibri" pitchFamily="0" charset="0"/>
              </a:rPr>
              <a:t>: Generate detailed reports for HR and management to make informed decisions.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Arial"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29" name="曲线"/>
          <p:cNvSpPr/>
          <p:nvPr/>
        </p:nvSpPr>
        <p:spPr>
          <a:xfrm rot="0">
            <a:off x="9353554" y="536257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rot="0">
            <a:off x="6696079" y="1695454"/>
            <a:ext cx="314324" cy="323853"/>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rot="0">
            <a:off x="9353554" y="5895979"/>
            <a:ext cx="180979" cy="18097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9" y="6467479"/>
            <a:ext cx="76195" cy="177798"/>
          </a:xfrm>
          <a:prstGeom prst="rect"/>
          <a:noFill/>
          <a:ln w="12700" cap="flat" cmpd="sng">
            <a:noFill/>
            <a:prstDash val="solid"/>
            <a:miter/>
          </a:ln>
        </p:spPr>
      </p:pic>
      <p:sp>
        <p:nvSpPr>
          <p:cNvPr id="1048732" name="文本框"/>
          <p:cNvSpPr>
            <a:spLocks noGrp="1"/>
          </p:cNvSpPr>
          <p:nvPr>
            <p:ph type="title"/>
          </p:nvPr>
        </p:nvSpPr>
        <p:spPr>
          <a:xfrm rot="0">
            <a:off x="755324" y="385441"/>
            <a:ext cx="2437133" cy="1121457"/>
          </a:xfrm>
          <a:prstGeom prst="rect"/>
          <a:noFill/>
          <a:ln w="12700" cap="flat" cmpd="sng">
            <a:noFill/>
            <a:prstDash val="solid"/>
            <a:miter/>
          </a:ln>
        </p:spPr>
        <p:txBody>
          <a:bodyPr anchor="t" anchorCtr="0" bIns="0" lIns="0" rIns="0" tIns="13334" vert="horz" wrap="square">
            <a:prstTxWarp prst="textNoShape"/>
            <a:spAutoFit/>
          </a:bodyPr>
          <a:p>
            <a:pPr algn="l" indent="0" marL="12573">
              <a:lnSpc>
                <a:spcPct val="100000"/>
              </a:lnSpc>
              <a:spcBef>
                <a:spcPts val="104"/>
              </a:spcBef>
              <a:spcAft>
                <a:spcPts val="0"/>
              </a:spcAft>
              <a:buNone/>
            </a:pPr>
            <a:r>
              <a:rPr altLang="zh-CN" baseline="0" b="1" cap="none" sz="2400" i="0" kern="0" lang="en-US" spc="0" strike="noStrike" u="sng">
                <a:solidFill>
                  <a:schemeClr val="tx1"/>
                </a:solidFill>
                <a:latin typeface="Trebuchet MS" pitchFamily="0" charset="0"/>
                <a:ea typeface="宋体" pitchFamily="0" charset="0"/>
                <a:cs typeface="Trebuchet MS" pitchFamily="0" charset="0"/>
              </a:rPr>
              <a:t>R</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E</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S</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U</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L</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TS</a:t>
            </a:r>
            <a:br>
              <a:rPr altLang="en-US" baseline="0" b="1" cap="none" sz="2400" i="0" kern="0" lang="zh-CN" spc="0" strike="noStrike" u="sng">
                <a:solidFill>
                  <a:schemeClr val="tx1"/>
                </a:solidFill>
                <a:latin typeface="Trebuchet MS" pitchFamily="0" charset="0"/>
                <a:ea typeface="宋体" pitchFamily="0" charset="0"/>
                <a:cs typeface="Trebuchet MS" pitchFamily="0" charset="0"/>
              </a:rPr>
            </a:br>
            <a:br>
              <a:rPr altLang="en-US" baseline="0" b="1" cap="none" sz="2400" i="0" kern="0" lang="zh-CN" spc="0" strike="noStrike" u="sng">
                <a:solidFill>
                  <a:schemeClr val="tx1"/>
                </a:solidFill>
                <a:latin typeface="Trebuchet MS" pitchFamily="0" charset="0"/>
                <a:ea typeface="宋体" pitchFamily="0" charset="0"/>
                <a:cs typeface="Trebuchet MS" pitchFamily="0" charset="0"/>
              </a:rPr>
            </a:br>
            <a:endParaRPr altLang="en-US" baseline="0" b="1" cap="none" sz="2400" i="0" kern="0" lang="zh-CN" spc="0" strike="noStrike" u="sng">
              <a:solidFill>
                <a:schemeClr val="tx1"/>
              </a:solidFill>
              <a:latin typeface="Trebuchet MS" pitchFamily="0" charset="0"/>
              <a:ea typeface="宋体" pitchFamily="0" charset="0"/>
              <a:cs typeface="Trebuchet MS" pitchFamily="0" charset="0"/>
            </a:endParaRPr>
          </a:p>
        </p:txBody>
      </p:sp>
      <p:sp>
        <p:nvSpPr>
          <p:cNvPr id="1048733" name="矩形"/>
          <p:cNvSpPr/>
          <p:nvPr/>
        </p:nvSpPr>
        <p:spPr>
          <a:xfrm rot="0">
            <a:off x="11277218" y="6473339"/>
            <a:ext cx="228600" cy="19176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r>
              <a:rPr altLang="zh-CN" baseline="0" b="0" cap="none" sz="1100" i="0" kern="1200" lang="en-US" spc="0" strike="noStrike" u="none">
                <a:solidFill>
                  <a:srgbClr val="2D936B"/>
                </a:solidFill>
                <a:latin typeface="Trebuchet MS" pitchFamily="0" charset="0"/>
                <a:ea typeface="宋体" pitchFamily="0" charset="0"/>
                <a:cs typeface="Trebuchet MS" pitchFamily="0" charset="0"/>
              </a:rPr>
              <a:t>11</a:t>
            </a:r>
            <a:endParaRPr altLang="en-US" baseline="0" b="0" cap="none" sz="1100" i="0" kern="1200" lang="zh-CN" spc="0" strike="noStrike" u="none">
              <a:solidFill>
                <a:srgbClr val="2D936B"/>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rot="0">
            <a:off x="755324" y="385441"/>
            <a:ext cx="10681330" cy="301621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400" i="0" kern="0" lang="en-US" spc="0" strike="noStrike" u="sng">
                <a:solidFill>
                  <a:schemeClr val="tx1"/>
                </a:solidFill>
                <a:latin typeface="Times New Roman" pitchFamily="0" charset="0"/>
                <a:ea typeface="宋体" pitchFamily="0" charset="0"/>
                <a:cs typeface="Times New Roman" pitchFamily="0" charset="0"/>
              </a:rPr>
              <a:t>Conclusion</a:t>
            </a:r>
            <a:br>
              <a:rPr altLang="en-US" baseline="0" b="1" cap="none" sz="2400" i="0" kern="0" lang="zh-CN" spc="0" strike="noStrike" u="sng">
                <a:solidFill>
                  <a:schemeClr val="tx1"/>
                </a:solidFill>
                <a:latin typeface="Trebuchet MS" pitchFamily="0" charset="0"/>
                <a:ea typeface="宋体" pitchFamily="0" charset="0"/>
                <a:cs typeface="Times New Roman" pitchFamily="0" charset="0"/>
              </a:rPr>
            </a:br>
            <a:br>
              <a:rPr altLang="en-US" baseline="0" b="1" cap="none" sz="2400" i="0" kern="0" lang="zh-CN" spc="0" strike="noStrike" u="sng">
                <a:solidFill>
                  <a:schemeClr val="tx1"/>
                </a:solidFill>
                <a:latin typeface="Trebuchet MS" pitchFamily="0" charset="0"/>
                <a:ea typeface="宋体" pitchFamily="0" charset="0"/>
                <a:cs typeface="Times New Roman" pitchFamily="0" charset="0"/>
              </a:rPr>
            </a:br>
            <a:br>
              <a:rPr altLang="en-US" baseline="0" b="1" cap="none" sz="2400" i="0" kern="0" lang="zh-CN" spc="0" strike="noStrike" u="sng">
                <a:solidFill>
                  <a:schemeClr val="tx1"/>
                </a:solidFill>
                <a:latin typeface="Trebuchet MS" pitchFamily="0" charset="0"/>
                <a:ea typeface="宋体" pitchFamily="0" charset="0"/>
                <a:cs typeface="Times New Roman" pitchFamily="0" charset="0"/>
              </a:rPr>
            </a:br>
            <a:br>
              <a:rPr altLang="en-US" baseline="0" b="1" cap="none" sz="2400" i="0" kern="0" lang="zh-CN" spc="0" strike="noStrike" u="sng">
                <a:solidFill>
                  <a:schemeClr val="tx1"/>
                </a:solidFill>
                <a:latin typeface="Trebuchet MS" pitchFamily="0" charset="0"/>
                <a:ea typeface="宋体" pitchFamily="0" charset="0"/>
                <a:cs typeface="Times New Roman"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altLang="en-US" baseline="0" b="1" cap="none" sz="2000" i="0" kern="0" lang="zh-CN" spc="0" strike="noStrike" u="none">
              <a:solidFill>
                <a:schemeClr val="tx1"/>
              </a:solidFill>
              <a:latin typeface="Trebuchet MS" pitchFamily="0" charset="0"/>
              <a:ea typeface="宋体" pitchFamily="0" charset="0"/>
              <a:cs typeface="Trebuchet M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1994"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5" y="0"/>
            <a:ext cx="4743784" cy="6858460"/>
            <a:chOff x="7448615" y="0"/>
            <a:chExt cx="4743784" cy="6858460"/>
          </a:xfrm>
        </p:grpSpPr>
        <p:sp>
          <p:nvSpPr>
            <p:cNvPr id="1048631" name="曲线"/>
            <p:cNvSpPr/>
            <p:nvPr/>
          </p:nvSpPr>
          <p:spPr>
            <a:xfrm rot="0">
              <a:off x="9377427" y="4827"/>
              <a:ext cx="1218567" cy="6853548"/>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5" y="3694894"/>
              <a:ext cx="4743450" cy="3163565"/>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4" y="0"/>
              <a:ext cx="3009904"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5000"/>
              </a:srgbClr>
            </a:solidFill>
            <a:ln cap="flat" cmpd="sng">
              <a:noFill/>
              <a:prstDash val="solid"/>
              <a:miter/>
            </a:ln>
          </p:spPr>
        </p:sp>
        <p:sp>
          <p:nvSpPr>
            <p:cNvPr id="1048634" name="曲线"/>
            <p:cNvSpPr/>
            <p:nvPr/>
          </p:nvSpPr>
          <p:spPr>
            <a:xfrm rot="0">
              <a:off x="9602874" y="0"/>
              <a:ext cx="2589525"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19000"/>
              </a:srgbClr>
            </a:solidFill>
            <a:ln cap="flat" cmpd="sng">
              <a:noFill/>
              <a:prstDash val="solid"/>
              <a:miter/>
            </a:ln>
          </p:spPr>
        </p:sp>
        <p:sp>
          <p:nvSpPr>
            <p:cNvPr id="1048635" name="曲线"/>
            <p:cNvSpPr/>
            <p:nvPr/>
          </p:nvSpPr>
          <p:spPr>
            <a:xfrm rot="0">
              <a:off x="8934445" y="3047995"/>
              <a:ext cx="3257550" cy="3810003"/>
            </a:xfrm>
            <a:custGeom>
              <a:avLst/>
              <a:gdLst>
                <a:gd name="T1" fmla="*/ 0 w 21600"/>
                <a:gd name="T2" fmla="*/ 0 h 21600"/>
                <a:gd name="T3" fmla="*/ 21600 w 21600"/>
                <a:gd name="T4" fmla="*/ 21600 h 21600"/>
              </a:gdLst>
              <a:ahLst/>
              <a:rect l="T1" t="T2" r="T3" b="T4"/>
              <a:pathLst>
                <a:path w="21600" h="21600">
                  <a:moveTo>
                    <a:pt x="21600" y="0"/>
                  </a:moveTo>
                  <a:lnTo>
                    <a:pt x="0" y="21599"/>
                  </a:lnTo>
                  <a:lnTo>
                    <a:pt x="21600" y="21599"/>
                  </a:lnTo>
                  <a:lnTo>
                    <a:pt x="21600" y="0"/>
                  </a:lnTo>
                  <a:close/>
                </a:path>
              </a:pathLst>
            </a:custGeom>
            <a:solidFill>
              <a:srgbClr val="17AFE3">
                <a:alpha val="65000"/>
              </a:srgbClr>
            </a:solidFill>
            <a:ln cap="flat" cmpd="sng">
              <a:noFill/>
              <a:prstDash val="solid"/>
              <a:miter/>
            </a:ln>
          </p:spPr>
        </p:sp>
        <p:sp>
          <p:nvSpPr>
            <p:cNvPr id="1048636" name="曲线"/>
            <p:cNvSpPr/>
            <p:nvPr/>
          </p:nvSpPr>
          <p:spPr>
            <a:xfrm rot="0">
              <a:off x="9337927" y="0"/>
              <a:ext cx="2854317"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49000"/>
              </a:srgbClr>
            </a:solidFill>
            <a:ln cap="flat" cmpd="sng">
              <a:noFill/>
              <a:prstDash val="solid"/>
              <a:miter/>
            </a:ln>
          </p:spPr>
        </p:sp>
        <p:sp>
          <p:nvSpPr>
            <p:cNvPr id="1048637" name="曲线"/>
            <p:cNvSpPr/>
            <p:nvPr/>
          </p:nvSpPr>
          <p:spPr>
            <a:xfrm rot="0">
              <a:off x="10896604" y="0"/>
              <a:ext cx="1295403"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69000"/>
              </a:srgbClr>
            </a:solidFill>
            <a:ln cap="flat" cmpd="sng">
              <a:noFill/>
              <a:prstDash val="solid"/>
              <a:miter/>
            </a:ln>
          </p:spPr>
        </p:sp>
        <p:sp>
          <p:nvSpPr>
            <p:cNvPr id="1048638" name="曲线"/>
            <p:cNvSpPr/>
            <p:nvPr/>
          </p:nvSpPr>
          <p:spPr>
            <a:xfrm rot="0">
              <a:off x="10936243"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79000"/>
              </a:srgbClr>
            </a:solidFill>
            <a:ln cap="flat" cmpd="sng">
              <a:noFill/>
              <a:prstDash val="solid"/>
              <a:miter/>
            </a:ln>
          </p:spPr>
        </p:sp>
        <p:sp>
          <p:nvSpPr>
            <p:cNvPr id="1048639" name="曲线"/>
            <p:cNvSpPr/>
            <p:nvPr/>
          </p:nvSpPr>
          <p:spPr>
            <a:xfrm rot="0">
              <a:off x="10372725" y="3590919"/>
              <a:ext cx="1819270" cy="3267078"/>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sp>
        <p:nvSpPr>
          <p:cNvPr id="1048640" name="曲线"/>
          <p:cNvSpPr/>
          <p:nvPr/>
        </p:nvSpPr>
        <p:spPr>
          <a:xfrm rot="0">
            <a:off x="0" y="4010029"/>
            <a:ext cx="447670" cy="2847970"/>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69000"/>
            </a:srgbClr>
          </a:solidFill>
          <a:ln cap="flat" cmpd="sng">
            <a:noFill/>
            <a:prstDash val="solid"/>
            <a:miter/>
          </a:ln>
        </p:spPr>
      </p:sp>
      <p:sp>
        <p:nvSpPr>
          <p:cNvPr id="1048641" name="曲线"/>
          <p:cNvSpPr/>
          <p:nvPr/>
        </p:nvSpPr>
        <p:spPr>
          <a:xfrm rot="0">
            <a:off x="9353554" y="536257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9" y="1695454"/>
            <a:ext cx="314324" cy="323853"/>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4" y="5895979"/>
            <a:ext cx="180979" cy="18097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68" y="829623"/>
            <a:ext cx="3909696" cy="1184909"/>
          </a:xfrm>
          <a:prstGeom prst="rect"/>
          <a:noFill/>
          <a:ln w="12700" cap="flat" cmpd="sng">
            <a:noFill/>
            <a:prstDash val="solid"/>
            <a:miter/>
          </a:ln>
        </p:spPr>
        <p:txBody>
          <a:bodyPr anchor="t" anchorCtr="0" bIns="0" lIns="0" rIns="0" tIns="16510" vert="horz" wrap="square">
            <a:prstTxWarp prst="textNoShape"/>
            <a:spAutoFit/>
          </a:bodyPr>
          <a:p>
            <a:pPr algn="l" indent="0" marL="12573">
              <a:lnSpc>
                <a:spcPct val="100000"/>
              </a:lnSpc>
              <a:spcBef>
                <a:spcPts val="130"/>
              </a:spcBef>
              <a:spcAft>
                <a:spcPts val="0"/>
              </a:spcAft>
              <a:buNone/>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9" y="6410328"/>
            <a:ext cx="3705220" cy="295279"/>
            <a:chOff x="466729" y="6410328"/>
            <a:chExt cx="3705220" cy="295279"/>
          </a:xfrm>
        </p:grpSpPr>
        <p:pic>
          <p:nvPicPr>
            <p:cNvPr id="2097153" name="图片"/>
            <p:cNvPicPr>
              <a:picLocks/>
            </p:cNvPicPr>
            <p:nvPr/>
          </p:nvPicPr>
          <p:blipFill>
            <a:blip xmlns:r="http://schemas.openxmlformats.org/officeDocument/2006/relationships" r:embed="rId1" cstate="print"/>
            <a:stretch>
              <a:fillRect/>
            </a:stretch>
          </p:blipFill>
          <p:spPr>
            <a:xfrm rot="0">
              <a:off x="676270" y="6467479"/>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9" y="6410328"/>
              <a:ext cx="3705220" cy="295279"/>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r>
              <a:rPr altLang="zh-CN" baseline="0" b="0" cap="none" sz="1100" i="0" kern="1200" lang="en-US" spc="0" strike="noStrike" u="none">
                <a:solidFill>
                  <a:srgbClr val="2D936B"/>
                </a:solidFill>
                <a:latin typeface="Trebuchet MS" pitchFamily="0" charset="0"/>
                <a:ea typeface="宋体" pitchFamily="0" charset="0"/>
                <a:cs typeface="Trebuchet MS" pitchFamily="0" charset="0"/>
              </a:rPr>
              <a:t>2</a:t>
            </a:r>
            <a:endParaRPr altLang="en-US" baseline="0" b="0" cap="none" sz="1100" i="0" kern="1200" lang="zh-CN" spc="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1" y="2123270"/>
            <a:ext cx="8593232" cy="1082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600" i="0" kern="1200" lang="en-US" spc="0" strike="noStrike" u="none">
                <a:solidFill>
                  <a:srgbClr val="0F0F0F"/>
                </a:solidFill>
                <a:latin typeface="Times New Roman" pitchFamily="0" charset="0"/>
                <a:ea typeface="宋体" pitchFamily="0" charset="0"/>
                <a:cs typeface="Times New Roman" pitchFamily="0" charset="0"/>
              </a:rPr>
              <a:t>Visualizing employee attendance trends with excel chart</a:t>
            </a:r>
            <a:endParaRPr altLang="en-US" baseline="0" b="1" cap="none" sz="3600" i="0" kern="1200" lang="zh-CN" spc="0" strike="noStrike" u="none">
              <a:solidFill>
                <a:srgbClr val="0F0F0F"/>
              </a:solidFill>
              <a:latin typeface="Times New Roman" pitchFamily="0" charset="0"/>
              <a:ea typeface="宋体" pitchFamily="0" charset="0"/>
              <a:cs typeface="Times New Roman"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195" y="28575"/>
            <a:ext cx="12481706"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5" y="0"/>
            <a:ext cx="4743784" cy="6858460"/>
            <a:chOff x="7448615" y="0"/>
            <a:chExt cx="4743784" cy="6858460"/>
          </a:xfrm>
        </p:grpSpPr>
        <p:sp>
          <p:nvSpPr>
            <p:cNvPr id="1048651" name="曲线"/>
            <p:cNvSpPr/>
            <p:nvPr/>
          </p:nvSpPr>
          <p:spPr>
            <a:xfrm rot="0">
              <a:off x="9377427" y="4827"/>
              <a:ext cx="1218567" cy="6853548"/>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5" y="3694894"/>
              <a:ext cx="4743450" cy="3163565"/>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4" y="0"/>
              <a:ext cx="3009904"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5000"/>
              </a:srgbClr>
            </a:solidFill>
            <a:ln cap="flat" cmpd="sng">
              <a:noFill/>
              <a:prstDash val="solid"/>
              <a:miter/>
            </a:ln>
          </p:spPr>
        </p:sp>
        <p:sp>
          <p:nvSpPr>
            <p:cNvPr id="1048654" name="曲线"/>
            <p:cNvSpPr/>
            <p:nvPr/>
          </p:nvSpPr>
          <p:spPr>
            <a:xfrm rot="0">
              <a:off x="9602874" y="0"/>
              <a:ext cx="2589525"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19000"/>
              </a:srgbClr>
            </a:solidFill>
            <a:ln cap="flat" cmpd="sng">
              <a:noFill/>
              <a:prstDash val="solid"/>
              <a:miter/>
            </a:ln>
          </p:spPr>
        </p:sp>
        <p:sp>
          <p:nvSpPr>
            <p:cNvPr id="1048655" name="曲线"/>
            <p:cNvSpPr/>
            <p:nvPr/>
          </p:nvSpPr>
          <p:spPr>
            <a:xfrm rot="0">
              <a:off x="8934445" y="3047995"/>
              <a:ext cx="3257550" cy="3810003"/>
            </a:xfrm>
            <a:custGeom>
              <a:avLst/>
              <a:gdLst>
                <a:gd name="T1" fmla="*/ 0 w 21600"/>
                <a:gd name="T2" fmla="*/ 0 h 21600"/>
                <a:gd name="T3" fmla="*/ 21600 w 21600"/>
                <a:gd name="T4" fmla="*/ 21600 h 21600"/>
              </a:gdLst>
              <a:ahLst/>
              <a:rect l="T1" t="T2" r="T3" b="T4"/>
              <a:pathLst>
                <a:path w="21600" h="21600">
                  <a:moveTo>
                    <a:pt x="21600" y="0"/>
                  </a:moveTo>
                  <a:lnTo>
                    <a:pt x="0" y="21599"/>
                  </a:lnTo>
                  <a:lnTo>
                    <a:pt x="21600" y="21599"/>
                  </a:lnTo>
                  <a:lnTo>
                    <a:pt x="21600" y="0"/>
                  </a:lnTo>
                  <a:close/>
                </a:path>
              </a:pathLst>
            </a:custGeom>
            <a:solidFill>
              <a:srgbClr val="17AFE3">
                <a:alpha val="65000"/>
              </a:srgbClr>
            </a:solidFill>
            <a:ln cap="flat" cmpd="sng">
              <a:noFill/>
              <a:prstDash val="solid"/>
              <a:miter/>
            </a:ln>
          </p:spPr>
        </p:sp>
        <p:sp>
          <p:nvSpPr>
            <p:cNvPr id="1048656" name="曲线"/>
            <p:cNvSpPr/>
            <p:nvPr/>
          </p:nvSpPr>
          <p:spPr>
            <a:xfrm rot="0">
              <a:off x="9337927" y="0"/>
              <a:ext cx="2854317"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49000"/>
              </a:srgbClr>
            </a:solidFill>
            <a:ln cap="flat" cmpd="sng">
              <a:noFill/>
              <a:prstDash val="solid"/>
              <a:miter/>
            </a:ln>
          </p:spPr>
        </p:sp>
        <p:sp>
          <p:nvSpPr>
            <p:cNvPr id="1048657" name="曲线"/>
            <p:cNvSpPr/>
            <p:nvPr/>
          </p:nvSpPr>
          <p:spPr>
            <a:xfrm rot="0">
              <a:off x="10896604" y="0"/>
              <a:ext cx="1295403"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69000"/>
              </a:srgbClr>
            </a:solidFill>
            <a:ln cap="flat" cmpd="sng">
              <a:noFill/>
              <a:prstDash val="solid"/>
              <a:miter/>
            </a:ln>
          </p:spPr>
        </p:sp>
        <p:sp>
          <p:nvSpPr>
            <p:cNvPr id="1048658" name="曲线"/>
            <p:cNvSpPr/>
            <p:nvPr/>
          </p:nvSpPr>
          <p:spPr>
            <a:xfrm rot="0">
              <a:off x="10936243"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79000"/>
              </a:srgbClr>
            </a:solidFill>
            <a:ln cap="flat" cmpd="sng">
              <a:noFill/>
              <a:prstDash val="solid"/>
              <a:miter/>
            </a:ln>
          </p:spPr>
        </p:sp>
        <p:sp>
          <p:nvSpPr>
            <p:cNvPr id="1048659" name="曲线"/>
            <p:cNvSpPr/>
            <p:nvPr/>
          </p:nvSpPr>
          <p:spPr>
            <a:xfrm rot="0">
              <a:off x="10372725" y="3590919"/>
              <a:ext cx="1819270" cy="3267078"/>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miter/>
            </a:ln>
          </p:spPr>
        </p:sp>
      </p:grpSp>
      <p:sp>
        <p:nvSpPr>
          <p:cNvPr id="1048660" name="曲线"/>
          <p:cNvSpPr/>
          <p:nvPr/>
        </p:nvSpPr>
        <p:spPr>
          <a:xfrm rot="0">
            <a:off x="0" y="4010029"/>
            <a:ext cx="447670" cy="2847970"/>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69000"/>
            </a:srgbClr>
          </a:solidFill>
          <a:ln cap="flat" cmpd="sng">
            <a:noFill/>
            <a:prstDash val="solid"/>
            <a:miter/>
          </a:ln>
        </p:spPr>
      </p:sp>
      <p:sp>
        <p:nvSpPr>
          <p:cNvPr id="1048661" name="矩形"/>
          <p:cNvSpPr/>
          <p:nvPr/>
        </p:nvSpPr>
        <p:spPr>
          <a:xfrm rot="0">
            <a:off x="752479" y="6486036"/>
            <a:ext cx="1773561"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w</a:t>
            </a:r>
            <a:endParaRPr altLang="en-US" baseline="0" b="1" cap="none" sz="1100" i="0" kern="1200" lang="zh-CN" spc="0" strike="noStrike" u="none">
              <a:solidFill>
                <a:srgbClr val="2D83C3"/>
              </a:solidFill>
              <a:latin typeface="Trebuchet MS" pitchFamily="0" charset="0"/>
              <a:ea typeface="宋体" pitchFamily="0" charset="0"/>
              <a:cs typeface="Trebuchet MS" pitchFamily="0" charset="0"/>
            </a:endParaRPr>
          </a:p>
        </p:txBody>
      </p:sp>
      <p:sp>
        <p:nvSpPr>
          <p:cNvPr id="1048662" name="曲线"/>
          <p:cNvSpPr/>
          <p:nvPr/>
        </p:nvSpPr>
        <p:spPr>
          <a:xfrm rot="0">
            <a:off x="7362820" y="447670"/>
            <a:ext cx="361945" cy="361945"/>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799"/>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799"/>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4" y="5610229"/>
            <a:ext cx="647694" cy="647694"/>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4" y="6247"/>
                </a:lnTo>
                <a:lnTo>
                  <a:pt x="457" y="7680"/>
                </a:lnTo>
                <a:lnTo>
                  <a:pt x="117" y="9204"/>
                </a:lnTo>
                <a:lnTo>
                  <a:pt x="0" y="10800"/>
                </a:lnTo>
                <a:lnTo>
                  <a:pt x="117" y="12395"/>
                </a:lnTo>
                <a:lnTo>
                  <a:pt x="457" y="13919"/>
                </a:lnTo>
                <a:lnTo>
                  <a:pt x="1004"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095"/>
            <a:ext cx="247645" cy="247645"/>
          </a:xfrm>
          <a:prstGeom prst="rect"/>
          <a:noFill/>
          <a:ln w="12700" cap="flat" cmpd="sng">
            <a:noFill/>
            <a:prstDash val="solid"/>
            <a:miter/>
          </a:ln>
        </p:spPr>
      </p:pic>
      <p:grpSp>
        <p:nvGrpSpPr>
          <p:cNvPr id="41" name="组合"/>
          <p:cNvGrpSpPr/>
          <p:nvPr/>
        </p:nvGrpSpPr>
        <p:grpSpPr>
          <a:xfrm>
            <a:off x="47620" y="3819520"/>
            <a:ext cx="4124329" cy="3009904"/>
            <a:chOff x="47620" y="3819520"/>
            <a:chExt cx="4124329" cy="3009904"/>
          </a:xfrm>
        </p:grpSpPr>
        <p:pic>
          <p:nvPicPr>
            <p:cNvPr id="2097156" name="图片"/>
            <p:cNvPicPr>
              <a:picLocks/>
            </p:cNvPicPr>
            <p:nvPr/>
          </p:nvPicPr>
          <p:blipFill>
            <a:blip xmlns:r="http://schemas.openxmlformats.org/officeDocument/2006/relationships" r:embed="rId2" cstate="print"/>
            <a:stretch>
              <a:fillRect/>
            </a:stretch>
          </p:blipFill>
          <p:spPr>
            <a:xfrm rot="0">
              <a:off x="466729" y="6410328"/>
              <a:ext cx="3705220" cy="295279"/>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0" y="3819520"/>
              <a:ext cx="1733545" cy="3009904"/>
            </a:xfrm>
            <a:prstGeom prst="rect"/>
            <a:noFill/>
            <a:ln w="12700" cap="flat" cmpd="sng">
              <a:noFill/>
              <a:prstDash val="solid"/>
              <a:miter/>
            </a:ln>
          </p:spPr>
        </p:pic>
      </p:grpSp>
      <p:sp>
        <p:nvSpPr>
          <p:cNvPr id="1048664" name="文本框"/>
          <p:cNvSpPr>
            <a:spLocks noGrp="1"/>
          </p:cNvSpPr>
          <p:nvPr>
            <p:ph type="title"/>
          </p:nvPr>
        </p:nvSpPr>
        <p:spPr>
          <a:xfrm rot="0">
            <a:off x="739768" y="445381"/>
            <a:ext cx="2357116" cy="1334134"/>
          </a:xfrm>
          <a:prstGeom prst="rect"/>
          <a:noFill/>
          <a:ln w="12700" cap="flat" cmpd="sng">
            <a:noFill/>
            <a:prstDash val="solid"/>
            <a:miter/>
          </a:ln>
        </p:spPr>
        <p:txBody>
          <a:bodyPr anchor="t" anchorCtr="0" bIns="0" lIns="0" rIns="0" tIns="13334" vert="horz" wrap="square">
            <a:prstTxWarp prst="textNoShape"/>
            <a:spAutoFit/>
          </a:bodyPr>
          <a:p>
            <a:pPr algn="l" indent="0" marL="12573">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r>
              <a:rPr altLang="zh-CN" baseline="0" b="0" cap="none" sz="1100" i="0" kern="1200" lang="en-US" spc="0" strike="noStrike" u="none">
                <a:solidFill>
                  <a:srgbClr val="2D936B"/>
                </a:solidFill>
                <a:latin typeface="Trebuchet MS" pitchFamily="0" charset="0"/>
                <a:ea typeface="宋体" pitchFamily="0" charset="0"/>
                <a:cs typeface="Trebuchet MS" pitchFamily="0" charset="0"/>
              </a:rPr>
              <a:t>3</a:t>
            </a:r>
            <a:endParaRPr altLang="en-US" baseline="0" b="0" cap="none" sz="1100" i="0" kern="1200" lang="zh-CN" spc="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0" y="1041536"/>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0" charset="0"/>
                <a:ea typeface="宋体" pitchFamily="0" charset="0"/>
                <a:cs typeface="Times New Roman" pitchFamily="0" charset="0"/>
              </a:rPr>
              <a:t>Problem Statement</a:t>
            </a:r>
            <a:endParaRPr altLang="zh-CN" baseline="0" b="0" cap="none" sz="2800" i="0" kern="1200" lang="en-US" spc="0" strike="noStrike" u="none">
              <a:solidFill>
                <a:srgbClr val="0D0D0D"/>
              </a:solidFill>
              <a:latin typeface="Times New Roman" pitchFamily="0" charset="0"/>
              <a:ea typeface="宋体" pitchFamily="0" charset="0"/>
              <a:cs typeface="Times New Roman" pitchFamily="0"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0" charset="0"/>
                <a:ea typeface="宋体" pitchFamily="0" charset="0"/>
                <a:cs typeface="Times New Roman" pitchFamily="0" charset="0"/>
              </a:rPr>
              <a:t>Project Overview</a:t>
            </a:r>
            <a:endParaRPr altLang="zh-CN" baseline="0" b="0" cap="none" sz="2800" i="0" kern="1200" lang="en-US" spc="0" strike="noStrike" u="none">
              <a:solidFill>
                <a:srgbClr val="0D0D0D"/>
              </a:solidFill>
              <a:latin typeface="Times New Roman" pitchFamily="0" charset="0"/>
              <a:ea typeface="宋体" pitchFamily="0" charset="0"/>
              <a:cs typeface="Times New Roman" pitchFamily="0"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0" charset="0"/>
                <a:ea typeface="宋体" pitchFamily="0" charset="0"/>
                <a:cs typeface="Times New Roman" pitchFamily="0" charset="0"/>
              </a:rPr>
              <a:t>End Users</a:t>
            </a:r>
            <a:endParaRPr altLang="zh-CN" baseline="0" b="0" cap="none" sz="2800" i="0" kern="1200" lang="en-US" spc="0" strike="noStrike" u="none">
              <a:solidFill>
                <a:srgbClr val="0D0D0D"/>
              </a:solidFill>
              <a:latin typeface="Times New Roman" pitchFamily="0" charset="0"/>
              <a:ea typeface="宋体" pitchFamily="0" charset="0"/>
              <a:cs typeface="Times New Roman" pitchFamily="0"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0" charset="0"/>
                <a:ea typeface="宋体" pitchFamily="0" charset="0"/>
                <a:cs typeface="Times New Roman" pitchFamily="0" charset="0"/>
              </a:rPr>
              <a:t>Our Solution and Proposition</a:t>
            </a:r>
            <a:endParaRPr altLang="zh-CN" baseline="0" b="0" cap="none" sz="2800" i="0" kern="1200" lang="en-US" spc="0" strike="noStrike" u="none">
              <a:solidFill>
                <a:srgbClr val="0D0D0D"/>
              </a:solidFill>
              <a:latin typeface="Times New Roman" pitchFamily="0" charset="0"/>
              <a:ea typeface="宋体" pitchFamily="0" charset="0"/>
              <a:cs typeface="Times New Roman" pitchFamily="0"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0" charset="0"/>
                <a:ea typeface="宋体" pitchFamily="0" charset="0"/>
                <a:cs typeface="Times New Roman" pitchFamily="0" charset="0"/>
              </a:rPr>
              <a:t>Dataset Description</a:t>
            </a:r>
            <a:endParaRPr altLang="zh-CN" baseline="0" b="0" cap="none" sz="2800" i="0" kern="1200" lang="en-US" spc="0" strike="noStrike" u="none">
              <a:solidFill>
                <a:srgbClr val="0D0D0D"/>
              </a:solidFill>
              <a:latin typeface="Times New Roman" pitchFamily="0" charset="0"/>
              <a:ea typeface="宋体" pitchFamily="0" charset="0"/>
              <a:cs typeface="Times New Roman" pitchFamily="0"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0" charset="0"/>
                <a:ea typeface="宋体" pitchFamily="0" charset="0"/>
                <a:cs typeface="Times New Roman" pitchFamily="0" charset="0"/>
              </a:rPr>
              <a:t>Modelling Approach</a:t>
            </a:r>
            <a:endParaRPr altLang="zh-CN" baseline="0" b="0" cap="none" sz="2800" i="0" kern="1200" lang="en-US" spc="0" strike="noStrike" u="none">
              <a:solidFill>
                <a:srgbClr val="0D0D0D"/>
              </a:solidFill>
              <a:latin typeface="Times New Roman" pitchFamily="0" charset="0"/>
              <a:ea typeface="宋体" pitchFamily="0" charset="0"/>
              <a:cs typeface="Times New Roman" pitchFamily="0"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0" charset="0"/>
                <a:ea typeface="宋体" pitchFamily="0" charset="0"/>
                <a:cs typeface="Times New Roman" pitchFamily="0" charset="0"/>
              </a:rPr>
              <a:t>Results and </a:t>
            </a:r>
            <a:r>
              <a:rPr altLang="zh-CN" baseline="0" b="0" cap="none" sz="2800" i="0" kern="1200" lang="en-US" spc="0" strike="noStrike" u="none">
                <a:solidFill>
                  <a:srgbClr val="0D0D0D"/>
                </a:solidFill>
                <a:latin typeface="Times New Roman" pitchFamily="0" charset="0"/>
                <a:ea typeface="宋体" pitchFamily="0" charset="0"/>
                <a:cs typeface="Times New Roman" pitchFamily="0" charset="0"/>
              </a:rPr>
              <a:t>Discussion</a:t>
            </a:r>
            <a:endParaRPr altLang="zh-CN" baseline="0" b="0" cap="none" sz="2800" i="0" kern="1200" lang="en-US" spc="0" strike="noStrike" u="none">
              <a:solidFill>
                <a:srgbClr val="0D0D0D"/>
              </a:solidFill>
              <a:latin typeface="Times New Roman" pitchFamily="0" charset="0"/>
              <a:ea typeface="宋体" pitchFamily="0" charset="0"/>
              <a:cs typeface="Times New Roman" pitchFamily="0"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0" charset="0"/>
                <a:ea typeface="宋体" pitchFamily="0" charset="0"/>
                <a:cs typeface="Times New Roman" pitchFamily="0" charset="0"/>
              </a:rPr>
              <a:t>Conclusion</a:t>
            </a:r>
            <a:endParaRPr altLang="zh-CN" baseline="0" b="0" cap="none" sz="2800" i="0" kern="1200" lang="en-US" spc="0" strike="noStrike" u="none">
              <a:solidFill>
                <a:srgbClr val="0D0D0D"/>
              </a:solidFill>
              <a:latin typeface="Times New Roman" pitchFamily="0" charset="0"/>
              <a:ea typeface="宋体" pitchFamily="0" charset="0"/>
              <a:cs typeface="Times New Roman" pitchFamily="0" charset="0"/>
            </a:endParaRPr>
          </a:p>
          <a:p>
            <a:pPr algn="l" indent="0" marL="0">
              <a:lnSpc>
                <a:spcPct val="100000"/>
              </a:lnSpc>
              <a:spcBef>
                <a:spcPts val="0"/>
              </a:spcBef>
              <a:spcAft>
                <a:spcPts val="0"/>
              </a:spcAft>
              <a:buNone/>
            </a:pPr>
            <a:endParaRPr altLang="en-US" baseline="0" b="0" cap="none" sz="2800" i="0" kern="1200" lang="zh-CN" spc="0" strike="noStrike" u="none">
              <a:solidFill>
                <a:srgbClr val="0D0D0D"/>
              </a:solidFill>
              <a:latin typeface="Times New Roman" pitchFamily="0" charset="0"/>
              <a:ea typeface="宋体" pitchFamily="0" charset="0"/>
              <a:cs typeface="Times New Roman"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0" y="2933695"/>
            <a:ext cx="2762244" cy="3257550"/>
            <a:chOff x="7991470" y="2933695"/>
            <a:chExt cx="2762244" cy="3257550"/>
          </a:xfrm>
        </p:grpSpPr>
        <p:sp>
          <p:nvSpPr>
            <p:cNvPr id="1048670" name="曲线"/>
            <p:cNvSpPr/>
            <p:nvPr/>
          </p:nvSpPr>
          <p:spPr>
            <a:xfrm rot="0">
              <a:off x="9353554" y="536257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4" y="5895979"/>
              <a:ext cx="180979" cy="18097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0" y="2933695"/>
              <a:ext cx="2762244" cy="3257550"/>
            </a:xfrm>
            <a:prstGeom prst="rect"/>
            <a:noFill/>
            <a:ln w="12700" cap="flat" cmpd="sng">
              <a:noFill/>
              <a:prstDash val="solid"/>
              <a:miter/>
            </a:ln>
          </p:spPr>
        </p:pic>
      </p:grpSp>
      <p:sp>
        <p:nvSpPr>
          <p:cNvPr id="1048672" name="曲线"/>
          <p:cNvSpPr/>
          <p:nvPr/>
        </p:nvSpPr>
        <p:spPr>
          <a:xfrm rot="0">
            <a:off x="6696079" y="1695454"/>
            <a:ext cx="314324" cy="323853"/>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4" y="575057"/>
            <a:ext cx="5636893" cy="1184910"/>
          </a:xfrm>
          <a:prstGeom prst="rect"/>
          <a:noFill/>
          <a:ln w="12700" cap="flat" cmpd="sng">
            <a:noFill/>
            <a:prstDash val="solid"/>
            <a:miter/>
          </a:ln>
        </p:spPr>
        <p:txBody>
          <a:bodyPr anchor="t" anchorCtr="0" bIns="0" lIns="0" rIns="0" tIns="16510" vert="horz" wrap="square">
            <a:prstTxWarp prst="textNoShape"/>
            <a:spAutoFit/>
          </a:bodyPr>
          <a:p>
            <a:pPr algn="l" indent="0" marL="12573">
              <a:lnSpc>
                <a:spcPct val="100000"/>
              </a:lnSpc>
              <a:spcBef>
                <a:spcPts val="130"/>
              </a:spcBef>
              <a:spcAft>
                <a:spcPts val="0"/>
              </a:spcAft>
              <a:buNone/>
            </a:pPr>
            <a:r>
              <a:rPr altLang="zh-CN" baseline="0" b="1" cap="none" sz="2800" i="0" kern="0" lang="en-US" spc="0" strike="noStrike" u="sng">
                <a:solidFill>
                  <a:schemeClr val="tx1"/>
                </a:solidFill>
                <a:latin typeface="Trebuchet MS" pitchFamily="0" charset="0"/>
                <a:ea typeface="宋体" pitchFamily="0" charset="0"/>
                <a:cs typeface="Trebuchet MS" pitchFamily="0" charset="0"/>
              </a:rPr>
              <a:t>P</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ROB</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L</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E</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M</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S</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T</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A</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T</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E</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ME</a:t>
            </a:r>
            <a:r>
              <a:rPr altLang="zh-CN" baseline="0" b="1" cap="none" sz="2800" i="0" kern="0" lang="en-US" spc="0" strike="noStrike" u="sng">
                <a:solidFill>
                  <a:schemeClr val="tx1"/>
                </a:solidFill>
                <a:latin typeface="Trebuchet MS" pitchFamily="0" charset="0"/>
                <a:ea typeface="宋体" pitchFamily="0" charset="0"/>
                <a:cs typeface="Trebuchet MS" pitchFamily="0" charset="0"/>
              </a:rPr>
              <a:t>NT</a:t>
            </a:r>
            <a:br>
              <a:rPr altLang="en-US" baseline="0" b="1" cap="none" sz="425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0" y="6467479"/>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r>
              <a:rPr altLang="zh-CN" baseline="0" b="0" cap="none" sz="1100" i="0" kern="1200" lang="en-US" spc="0" strike="noStrike" u="none">
                <a:solidFill>
                  <a:srgbClr val="2D936B"/>
                </a:solidFill>
                <a:latin typeface="Trebuchet MS" pitchFamily="0" charset="0"/>
                <a:ea typeface="宋体" pitchFamily="0" charset="0"/>
                <a:cs typeface="Trebuchet MS" pitchFamily="0" charset="0"/>
              </a:rPr>
              <a:t>4</a:t>
            </a:r>
            <a:endParaRPr altLang="en-US" baseline="0" b="0" cap="none" sz="1100" i="0" kern="1200" lang="zh-CN" spc="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489263" y="1450017"/>
            <a:ext cx="11963395" cy="2301241"/>
          </a:xfrm>
          <a:prstGeom prst="rect"/>
          <a:noFill/>
          <a:ln w="12700" cap="flat" cmpd="sng">
            <a:noFill/>
            <a:prstDash val="solid"/>
            <a:round/>
          </a:ln>
        </p:spPr>
        <p:txBody>
          <a:bodyPr anchor="ctr"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Problem</a:t>
            </a:r>
            <a:r>
              <a:rPr altLang="zh-CN" baseline="0" b="0" cap="none" sz="2000" i="0" kern="1200" lang="en-US" spc="0" strike="noStrike" u="none">
                <a:solidFill>
                  <a:schemeClr val="tx1"/>
                </a:solidFill>
                <a:latin typeface="Arial" pitchFamily="0" charset="0"/>
                <a:ea typeface="宋体" pitchFamily="0" charset="0"/>
                <a:cs typeface="Calibri" pitchFamily="0" charset="0"/>
              </a:rPr>
              <a:t>: Employees are frequently late or absent, impacting productivity</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Impact</a:t>
            </a:r>
            <a:r>
              <a:rPr altLang="zh-CN" baseline="0" b="0" cap="none" sz="2000" i="0" kern="1200" lang="en-US" spc="0" strike="noStrike" u="none">
                <a:solidFill>
                  <a:schemeClr val="tx1"/>
                </a:solidFill>
                <a:latin typeface="Arial" pitchFamily="0" charset="0"/>
                <a:ea typeface="宋体" pitchFamily="0" charset="0"/>
                <a:cs typeface="Calibri" pitchFamily="0" charset="0"/>
              </a:rPr>
              <a:t>: Disrupts operations, increases costs, and affects morale.</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Data</a:t>
            </a:r>
            <a:r>
              <a:rPr altLang="zh-CN" baseline="0" b="0" cap="none" sz="2000" i="0" kern="1200" lang="en-US" spc="0" strike="noStrike" u="none">
                <a:solidFill>
                  <a:schemeClr val="tx1"/>
                </a:solidFill>
                <a:latin typeface="Arial" pitchFamily="0" charset="0"/>
                <a:ea typeface="宋体" pitchFamily="0" charset="0"/>
                <a:cs typeface="Calibri" pitchFamily="0" charset="0"/>
              </a:rPr>
              <a:t>: Collect attendance records and employee feedback.</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Objective</a:t>
            </a:r>
            <a:r>
              <a:rPr altLang="zh-CN" baseline="0" b="0" cap="none" sz="2000" i="0" kern="1200" lang="en-US" spc="0" strike="noStrike" u="none">
                <a:solidFill>
                  <a:schemeClr val="tx1"/>
                </a:solidFill>
                <a:latin typeface="Arial" pitchFamily="0" charset="0"/>
                <a:ea typeface="宋体" pitchFamily="0" charset="0"/>
                <a:cs typeface="Calibri" pitchFamily="0" charset="0"/>
              </a:rPr>
              <a:t>: Improve attendance and operational efficiency.</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Solutions</a:t>
            </a:r>
            <a:r>
              <a:rPr altLang="zh-CN" baseline="0" b="0" cap="none" sz="2000" i="0" kern="1200" lang="en-US" spc="0" strike="noStrike" u="none">
                <a:solidFill>
                  <a:schemeClr val="tx1"/>
                </a:solidFill>
                <a:latin typeface="Arial" pitchFamily="0" charset="0"/>
                <a:ea typeface="宋体" pitchFamily="0" charset="0"/>
                <a:cs typeface="Calibri" pitchFamily="0" charset="0"/>
              </a:rPr>
              <a:t>: Review policies, offer support like flexible hours, and use tracking tools.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Metrics</a:t>
            </a:r>
            <a:r>
              <a:rPr altLang="zh-CN" baseline="0" b="0" cap="none" sz="2000" i="0" kern="1200" lang="en-US" spc="0" strike="noStrike" u="none">
                <a:solidFill>
                  <a:schemeClr val="tx1"/>
                </a:solidFill>
                <a:latin typeface="Arial" pitchFamily="0" charset="0"/>
                <a:ea typeface="宋体" pitchFamily="0" charset="0"/>
                <a:cs typeface="Calibri" pitchFamily="0" charset="0"/>
              </a:rPr>
              <a:t>: Measure changes in attendance rates and productivity.</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Arial"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45"/>
            <a:ext cx="3533770" cy="3810003"/>
            <a:chOff x="8658225" y="2647945"/>
            <a:chExt cx="3533770" cy="3810003"/>
          </a:xfrm>
        </p:grpSpPr>
        <p:sp>
          <p:nvSpPr>
            <p:cNvPr id="1048679" name="曲线"/>
            <p:cNvSpPr/>
            <p:nvPr/>
          </p:nvSpPr>
          <p:spPr>
            <a:xfrm rot="0">
              <a:off x="9353554" y="536257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4" y="5895979"/>
              <a:ext cx="180979" cy="18097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45"/>
              <a:ext cx="3533770" cy="3810003"/>
            </a:xfrm>
            <a:prstGeom prst="rect"/>
            <a:noFill/>
            <a:ln w="12700" cap="flat" cmpd="sng">
              <a:noFill/>
              <a:prstDash val="solid"/>
              <a:miter/>
            </a:ln>
          </p:spPr>
        </p:pic>
      </p:grpSp>
      <p:sp>
        <p:nvSpPr>
          <p:cNvPr id="1048681" name="曲线"/>
          <p:cNvSpPr/>
          <p:nvPr/>
        </p:nvSpPr>
        <p:spPr>
          <a:xfrm rot="0">
            <a:off x="6696079" y="1695454"/>
            <a:ext cx="314324" cy="323853"/>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68" y="829623"/>
            <a:ext cx="8480426" cy="3928109"/>
          </a:xfrm>
          <a:prstGeom prst="rect"/>
          <a:noFill/>
          <a:ln w="12700" cap="flat" cmpd="sng">
            <a:noFill/>
            <a:prstDash val="solid"/>
            <a:miter/>
          </a:ln>
        </p:spPr>
        <p:txBody>
          <a:bodyPr anchor="t" anchorCtr="0" bIns="0" lIns="0" rIns="0" tIns="16510" vert="horz" wrap="square">
            <a:prstTxWarp prst="textNoShape"/>
            <a:spAutoFit/>
          </a:bodyPr>
          <a:p>
            <a:pPr algn="l" indent="0" marL="12573">
              <a:lnSpc>
                <a:spcPct val="100000"/>
              </a:lnSpc>
              <a:spcBef>
                <a:spcPts val="130"/>
              </a:spcBef>
              <a:spcAft>
                <a:spcPts val="0"/>
              </a:spcAft>
              <a:buNone/>
            </a:pPr>
            <a:r>
              <a:rPr altLang="zh-CN" baseline="0" b="1" cap="none" sz="2000" i="0" kern="0" lang="en-US" spc="0" strike="noStrike" u="sng">
                <a:solidFill>
                  <a:schemeClr val="tx1"/>
                </a:solidFill>
                <a:latin typeface="Trebuchet MS" pitchFamily="0" charset="0"/>
                <a:ea typeface="宋体" pitchFamily="0" charset="0"/>
                <a:cs typeface="Trebuchet MS" pitchFamily="0" charset="0"/>
              </a:rPr>
              <a:t>PROJECT</a:t>
            </a:r>
            <a:r>
              <a:rPr altLang="zh-CN" baseline="0" b="1" cap="none" sz="20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000" i="0" kern="0" lang="en-US" spc="0" strike="noStrike" u="sng">
                <a:solidFill>
                  <a:schemeClr val="tx1"/>
                </a:solidFill>
                <a:latin typeface="Trebuchet MS" pitchFamily="0" charset="0"/>
                <a:ea typeface="宋体" pitchFamily="0" charset="0"/>
                <a:cs typeface="Trebuchet MS" pitchFamily="0" charset="0"/>
              </a:rPr>
              <a:t>OVERVIEW</a:t>
            </a:r>
            <a:br>
              <a:rPr altLang="en-US" baseline="0" b="1" cap="none" sz="2000" i="0" kern="0" lang="zh-CN" spc="0" strike="noStrike" u="sng">
                <a:solidFill>
                  <a:schemeClr val="tx1"/>
                </a:solidFill>
                <a:latin typeface="Trebuchet MS" pitchFamily="0" charset="0"/>
                <a:ea typeface="宋体" pitchFamily="0" charset="0"/>
                <a:cs typeface="Trebuchet MS" pitchFamily="0" charset="0"/>
              </a:rPr>
            </a:br>
            <a:br>
              <a:rPr altLang="en-US" baseline="0" b="1" cap="none" sz="2000" i="0" kern="0" lang="zh-CN" spc="0" strike="noStrike" u="sng">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altLang="en-US" baseline="0" b="1" cap="none" sz="2000" i="0" kern="0" lang="zh-CN" spc="0" strike="noStrike" u="sng">
                <a:solidFill>
                  <a:schemeClr val="tx1"/>
                </a:solidFill>
                <a:latin typeface="Trebuchet MS" pitchFamily="0" charset="0"/>
                <a:ea typeface="宋体" pitchFamily="0" charset="0"/>
                <a:cs typeface="Trebuchet MS" pitchFamily="0" charset="0"/>
              </a:rPr>
            </a:br>
            <a:br>
              <a:rPr altLang="en-US" baseline="0" b="1" cap="none" sz="2000" i="0" kern="0" lang="zh-CN" spc="0" strike="noStrike" u="sng">
                <a:solidFill>
                  <a:schemeClr val="tx1"/>
                </a:solidFill>
                <a:latin typeface="Trebuchet MS" pitchFamily="0" charset="0"/>
                <a:ea typeface="宋体" pitchFamily="0" charset="0"/>
                <a:cs typeface="Trebuchet MS" pitchFamily="0" charset="0"/>
              </a:rPr>
            </a:br>
            <a:endParaRPr altLang="en-US" baseline="0" b="1" cap="none" sz="2000" i="0" kern="0" lang="zh-CN" spc="0" strike="noStrike" u="sng">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0" y="6467479"/>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r>
              <a:rPr altLang="zh-CN" baseline="0" b="0" cap="none" sz="1100" i="0" kern="1200" lang="en-US" spc="0" strike="noStrike" u="none">
                <a:solidFill>
                  <a:srgbClr val="2D936B"/>
                </a:solidFill>
                <a:latin typeface="Trebuchet MS" pitchFamily="0" charset="0"/>
                <a:ea typeface="宋体" pitchFamily="0" charset="0"/>
                <a:cs typeface="Trebuchet MS" pitchFamily="0" charset="0"/>
              </a:rPr>
              <a:t>5</a:t>
            </a:r>
            <a:endParaRPr altLang="en-US" baseline="0" b="0" cap="none" sz="1100" i="0" kern="1200" lang="zh-CN" spc="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90595" y="2133595"/>
            <a:ext cx="7924804" cy="75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0" charset="0"/>
              <a:buChar char="•"/>
            </a:pPr>
            <a:r>
              <a:rPr altLang="zh-CN" baseline="0" b="0" cap="none" sz="2400" i="0" kern="1200" lang="en-US" spc="0" strike="noStrike" u="none">
                <a:solidFill>
                  <a:srgbClr val="0D0D0D"/>
                </a:solidFill>
                <a:latin typeface="Times New Roman" pitchFamily="0" charset="0"/>
                <a:ea typeface="宋体" pitchFamily="0" charset="0"/>
                <a:cs typeface="Times New Roman" pitchFamily="0" charset="0"/>
              </a:rPr>
              <a:t>.</a:t>
            </a:r>
            <a:endParaRPr altLang="zh-CN" baseline="0" b="0" cap="none" sz="2400" i="0" kern="1200" lang="en-US" spc="0" strike="noStrike" u="none">
              <a:solidFill>
                <a:srgbClr val="0D0D0D"/>
              </a:solidFill>
              <a:latin typeface="Times New Roman" pitchFamily="0" charset="0"/>
              <a:ea typeface="宋体" pitchFamily="0" charset="0"/>
              <a:cs typeface="Times New Roman" pitchFamily="0" charset="0"/>
            </a:endParaRPr>
          </a:p>
          <a:p>
            <a:pPr algn="l" indent="0" marL="0">
              <a:lnSpc>
                <a:spcPct val="100000"/>
              </a:lnSpc>
              <a:spcBef>
                <a:spcPts val="0"/>
              </a:spcBef>
              <a:spcAft>
                <a:spcPts val="0"/>
              </a:spcAft>
              <a:buNone/>
            </a:pPr>
            <a:endParaRPr altLang="en-US" baseline="0" b="0" cap="none" sz="2400" i="0" kern="1200" lang="zh-CN" spc="0" strike="noStrike" u="none">
              <a:solidFill>
                <a:srgbClr val="0D0D0D"/>
              </a:solidFill>
              <a:latin typeface="Times New Roman" pitchFamily="0" charset="0"/>
              <a:ea typeface="宋体" pitchFamily="0" charset="0"/>
              <a:cs typeface="Times New Roman"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4" y="536257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9" y="1695454"/>
            <a:ext cx="314324" cy="323853"/>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4" y="5895979"/>
            <a:ext cx="180979" cy="18097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45" y="891796"/>
            <a:ext cx="5014591" cy="1007110"/>
          </a:xfrm>
          <a:prstGeom prst="rect"/>
          <a:noFill/>
          <a:ln w="12700" cap="flat" cmpd="sng">
            <a:noFill/>
            <a:prstDash val="solid"/>
            <a:miter/>
          </a:ln>
        </p:spPr>
        <p:txBody>
          <a:bodyPr anchor="t" anchorCtr="0" bIns="0" lIns="0" rIns="0" tIns="16510" vert="horz" wrap="square">
            <a:prstTxWarp prst="textNoShape"/>
            <a:spAutoFit/>
          </a:bodyPr>
          <a:p>
            <a:pPr algn="l" indent="0" marL="12573">
              <a:lnSpc>
                <a:spcPct val="100000"/>
              </a:lnSpc>
              <a:spcBef>
                <a:spcPts val="130"/>
              </a:spcBef>
              <a:spcAft>
                <a:spcPts val="0"/>
              </a:spcAft>
              <a:buNone/>
            </a:pPr>
            <a:r>
              <a:rPr altLang="zh-CN" baseline="0" b="1" cap="none" sz="2400" i="0" kern="0" lang="en-US" spc="0" strike="noStrike" u="sng">
                <a:solidFill>
                  <a:schemeClr val="tx1"/>
                </a:solidFill>
                <a:latin typeface="Trebuchet MS" pitchFamily="0" charset="0"/>
                <a:ea typeface="宋体" pitchFamily="0" charset="0"/>
                <a:cs typeface="Trebuchet MS" pitchFamily="0" charset="0"/>
              </a:rPr>
              <a:t>W</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H</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O</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AR</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E</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T</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H</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E</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E</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N</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D</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U</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S</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E</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R</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S?</a:t>
            </a:r>
            <a:br>
              <a:rPr altLang="en-US" baseline="0" b="1" cap="none" sz="2400" i="0" kern="0" lang="zh-CN" spc="0" strike="noStrike" u="sng">
                <a:solidFill>
                  <a:schemeClr val="tx1"/>
                </a:solidFill>
                <a:latin typeface="Trebuchet MS" pitchFamily="0" charset="0"/>
                <a:ea typeface="宋体" pitchFamily="0" charset="0"/>
                <a:cs typeface="Trebuchet MS" pitchFamily="0" charset="0"/>
              </a:rPr>
            </a:br>
            <a:br>
              <a:rPr altLang="en-US" baseline="0" b="1" cap="none" sz="2400" i="0" kern="0" lang="zh-CN" spc="0" strike="noStrike" u="sng">
                <a:solidFill>
                  <a:schemeClr val="tx1"/>
                </a:solidFill>
                <a:latin typeface="Trebuchet MS" pitchFamily="0" charset="0"/>
                <a:ea typeface="宋体" pitchFamily="0" charset="0"/>
                <a:cs typeface="Trebuchet MS" pitchFamily="0" charset="0"/>
              </a:rPr>
            </a:br>
            <a:endParaRPr altLang="en-US" baseline="0" b="1" cap="none" sz="2400" i="0" kern="0" lang="zh-CN" spc="0" strike="noStrike" u="sng">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4" y="6172200"/>
            <a:ext cx="2181228"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r>
              <a:rPr altLang="zh-CN" baseline="0" b="0" cap="none" sz="1100" i="0" kern="1200" lang="en-US" spc="0" strike="noStrike" u="none">
                <a:solidFill>
                  <a:srgbClr val="2D936B"/>
                </a:solidFill>
                <a:latin typeface="Trebuchet MS" pitchFamily="0" charset="0"/>
                <a:ea typeface="宋体" pitchFamily="0" charset="0"/>
                <a:cs typeface="Trebuchet MS" pitchFamily="0" charset="0"/>
              </a:rPr>
              <a:t>6</a:t>
            </a:r>
            <a:endParaRPr altLang="en-US" baseline="0" b="0" cap="none" sz="1100" i="0" kern="1200" lang="zh-CN" spc="0" strike="noStrike" u="none">
              <a:solidFill>
                <a:srgbClr val="2D936B"/>
              </a:solidFill>
              <a:latin typeface="Trebuchet MS" pitchFamily="0" charset="0"/>
              <a:ea typeface="宋体" pitchFamily="0" charset="0"/>
              <a:cs typeface="Trebuchet MS" pitchFamily="0" charset="0"/>
            </a:endParaRPr>
          </a:p>
        </p:txBody>
      </p:sp>
      <p:sp>
        <p:nvSpPr>
          <p:cNvPr id="1048693" name="矩形"/>
          <p:cNvSpPr/>
          <p:nvPr/>
        </p:nvSpPr>
        <p:spPr>
          <a:xfrm rot="0">
            <a:off x="228600" y="1972025"/>
            <a:ext cx="10058401" cy="2326640"/>
          </a:xfrm>
          <a:prstGeom prst="rect"/>
          <a:noFill/>
          <a:ln w="12700" cap="flat" cmpd="sng">
            <a:noFill/>
            <a:prstDash val="solid"/>
            <a:round/>
          </a:ln>
        </p:spPr>
        <p:txBody>
          <a:bodyPr anchor="ctr" anchorCtr="0" bIns="45720" lIns="91440" rIns="91440" tIns="45720" vert="horz" wrap="square">
            <a:prstTxWarp prst="textNoShape"/>
            <a:spAutoFit/>
          </a:bodyPr>
          <a:p>
            <a:pPr algn="l" indent="0" marL="0">
              <a:lnSpc>
                <a:spcPct val="100000"/>
              </a:lnSpc>
              <a:spcBef>
                <a:spcPts val="0"/>
              </a:spcBef>
              <a:spcAft>
                <a:spcPts val="0"/>
              </a:spcAft>
              <a:buClrTx/>
              <a:buChar char="•"/>
            </a:pPr>
            <a:r>
              <a:rPr altLang="zh-CN" baseline="0" b="1" cap="none" sz="2000" i="0" kern="1200" lang="en-US" spc="0" strike="noStrike" u="none">
                <a:solidFill>
                  <a:schemeClr val="tx1"/>
                </a:solidFill>
                <a:latin typeface="Arial" pitchFamily="0" charset="0"/>
                <a:ea typeface="宋体" pitchFamily="0" charset="0"/>
                <a:cs typeface="Calibri" pitchFamily="0" charset="0"/>
              </a:rPr>
              <a:t>HR Managers</a:t>
            </a:r>
            <a:r>
              <a:rPr altLang="zh-CN" baseline="0" b="0" cap="none" sz="2000" i="0" kern="1200" lang="en-US" spc="0" strike="noStrike" u="none">
                <a:solidFill>
                  <a:schemeClr val="tx1"/>
                </a:solidFill>
                <a:latin typeface="Arial" pitchFamily="0" charset="0"/>
                <a:ea typeface="宋体" pitchFamily="0" charset="0"/>
                <a:cs typeface="Calibri" pitchFamily="0" charset="0"/>
              </a:rPr>
              <a:t>: They need to monitor attendance to manage staffing levels and address absenteeism issues.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Char char="•"/>
            </a:pPr>
            <a:r>
              <a:rPr altLang="zh-CN" baseline="0" b="1" cap="none" sz="2000" i="0" kern="1200" lang="en-US" spc="0" strike="noStrike" u="none">
                <a:solidFill>
                  <a:schemeClr val="tx1"/>
                </a:solidFill>
                <a:latin typeface="Arial" pitchFamily="0" charset="0"/>
                <a:ea typeface="宋体" pitchFamily="0" charset="0"/>
                <a:cs typeface="Calibri" pitchFamily="0" charset="0"/>
              </a:rPr>
              <a:t>Team Leaders/Supervisors</a:t>
            </a:r>
            <a:r>
              <a:rPr altLang="zh-CN" baseline="0" b="0" cap="none" sz="2000" i="0" kern="1200" lang="en-US" spc="0" strike="noStrike" u="none">
                <a:solidFill>
                  <a:schemeClr val="tx1"/>
                </a:solidFill>
                <a:latin typeface="Arial" pitchFamily="0" charset="0"/>
                <a:ea typeface="宋体" pitchFamily="0" charset="0"/>
                <a:cs typeface="Calibri" pitchFamily="0" charset="0"/>
              </a:rPr>
              <a:t>: They use attendance data to ensure their teams are adequately staffed and to manage daily operations smoothly.</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Char char="•"/>
            </a:pPr>
            <a:r>
              <a:rPr altLang="zh-CN" baseline="0" b="1" cap="none" sz="2000" i="0" kern="1200" lang="en-US" spc="0" strike="noStrike" u="none">
                <a:solidFill>
                  <a:schemeClr val="tx1"/>
                </a:solidFill>
                <a:latin typeface="Arial" pitchFamily="0" charset="0"/>
                <a:ea typeface="宋体" pitchFamily="0" charset="0"/>
                <a:cs typeface="Calibri" pitchFamily="0" charset="0"/>
              </a:rPr>
              <a:t>Employees</a:t>
            </a:r>
            <a:r>
              <a:rPr altLang="zh-CN" baseline="0" b="0" cap="none" sz="2000" i="0" kern="1200" lang="en-US" spc="0" strike="noStrike" u="none">
                <a:solidFill>
                  <a:schemeClr val="tx1"/>
                </a:solidFill>
                <a:latin typeface="Arial" pitchFamily="0" charset="0"/>
                <a:ea typeface="宋体" pitchFamily="0" charset="0"/>
                <a:cs typeface="Calibri" pitchFamily="0" charset="0"/>
              </a:rPr>
              <a:t>: They might view their own attendance records and understand how their punctuality affects their performance evaluations.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Char char="•"/>
            </a:pPr>
            <a:r>
              <a:rPr altLang="zh-CN" baseline="0" b="1" cap="none" sz="2000" i="0" kern="1200" lang="en-US" spc="0" strike="noStrike" u="none">
                <a:solidFill>
                  <a:schemeClr val="tx1"/>
                </a:solidFill>
                <a:latin typeface="Arial" pitchFamily="0" charset="0"/>
                <a:ea typeface="宋体" pitchFamily="0" charset="0"/>
                <a:cs typeface="Calibri" pitchFamily="0" charset="0"/>
              </a:rPr>
              <a:t>Executives</a:t>
            </a:r>
            <a:r>
              <a:rPr altLang="zh-CN" baseline="0" b="0" cap="none" sz="2000" i="0" kern="1200" lang="en-US" spc="0" strike="noStrike" u="none">
                <a:solidFill>
                  <a:schemeClr val="tx1"/>
                </a:solidFill>
                <a:latin typeface="Arial" pitchFamily="0" charset="0"/>
                <a:ea typeface="宋体" pitchFamily="0" charset="0"/>
                <a:cs typeface="Calibri" pitchFamily="0" charset="0"/>
              </a:rPr>
              <a:t>: They use aggregated data to make strategic decisions about workforce management and overall company efficiency. </a:t>
            </a:r>
            <a:endParaRPr altLang="en-US" baseline="0" b="0" cap="none" sz="2000" i="0" kern="1200" lang="zh-CN" spc="0" strike="noStrike" u="none">
              <a:solidFill>
                <a:schemeClr val="tx1"/>
              </a:solidFill>
              <a:latin typeface="Arial"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0"/>
            <a:ext cx="2695579" cy="3248020"/>
          </a:xfrm>
          <a:prstGeom prst="rect"/>
          <a:noFill/>
          <a:ln w="12700" cap="flat" cmpd="sng">
            <a:noFill/>
            <a:prstDash val="solid"/>
            <a:miter/>
          </a:ln>
        </p:spPr>
      </p:pic>
      <p:sp>
        <p:nvSpPr>
          <p:cNvPr id="1048697" name="曲线"/>
          <p:cNvSpPr/>
          <p:nvPr/>
        </p:nvSpPr>
        <p:spPr>
          <a:xfrm rot="0">
            <a:off x="9353554" y="536257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8" name="曲线"/>
          <p:cNvSpPr/>
          <p:nvPr/>
        </p:nvSpPr>
        <p:spPr>
          <a:xfrm rot="0">
            <a:off x="6696079" y="1695454"/>
            <a:ext cx="314324" cy="323853"/>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9" name="曲线"/>
          <p:cNvSpPr/>
          <p:nvPr/>
        </p:nvSpPr>
        <p:spPr>
          <a:xfrm rot="0">
            <a:off x="9353554" y="5895979"/>
            <a:ext cx="180979" cy="18097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0" name="文本框"/>
          <p:cNvSpPr>
            <a:spLocks noGrp="1"/>
          </p:cNvSpPr>
          <p:nvPr>
            <p:ph type="title"/>
          </p:nvPr>
        </p:nvSpPr>
        <p:spPr>
          <a:xfrm rot="0">
            <a:off x="2815893" y="857891"/>
            <a:ext cx="7444386" cy="1121457"/>
          </a:xfrm>
          <a:prstGeom prst="rect"/>
          <a:noFill/>
          <a:ln w="12700" cap="flat" cmpd="sng">
            <a:noFill/>
            <a:prstDash val="solid"/>
            <a:miter/>
          </a:ln>
        </p:spPr>
        <p:txBody>
          <a:bodyPr anchor="t" anchorCtr="0" bIns="0" lIns="0" rIns="0" tIns="13334" vert="horz" wrap="square">
            <a:prstTxWarp prst="textNoShape"/>
            <a:spAutoFit/>
          </a:bodyPr>
          <a:p>
            <a:pPr algn="l" indent="0" marL="12573">
              <a:lnSpc>
                <a:spcPct val="100000"/>
              </a:lnSpc>
              <a:spcBef>
                <a:spcPts val="104"/>
              </a:spcBef>
              <a:spcAft>
                <a:spcPts val="0"/>
              </a:spcAft>
              <a:buNone/>
            </a:pPr>
            <a:r>
              <a:rPr altLang="zh-CN" baseline="0" b="1" cap="none" sz="2400" i="0" kern="0" lang="en-US" spc="0" strike="noStrike" u="sng">
                <a:solidFill>
                  <a:schemeClr val="tx1"/>
                </a:solidFill>
                <a:latin typeface="Trebuchet MS" pitchFamily="0" charset="0"/>
                <a:ea typeface="宋体" pitchFamily="0" charset="0"/>
                <a:cs typeface="Trebuchet MS" pitchFamily="0" charset="0"/>
              </a:rPr>
              <a:t>O</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U</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R</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S</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O</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LU</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T</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I</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O</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N</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A</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N</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D</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I</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T</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S</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V</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A</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LU</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E</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P</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R</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O</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P</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O</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S</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I</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T</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I</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O</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N</a:t>
            </a:r>
            <a:br>
              <a:rPr altLang="en-US" baseline="0" b="1" cap="none" sz="2400" i="0" kern="0" lang="zh-CN" spc="0" strike="noStrike" u="none">
                <a:solidFill>
                  <a:schemeClr val="tx1"/>
                </a:solidFill>
                <a:latin typeface="Trebuchet MS" pitchFamily="0" charset="0"/>
                <a:ea typeface="宋体" pitchFamily="0" charset="0"/>
                <a:cs typeface="Trebuchet MS" pitchFamily="0" charset="0"/>
              </a:rPr>
            </a:br>
            <a:br>
              <a:rPr altLang="en-US" baseline="0" b="1" cap="none" sz="24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24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0" y="6467479"/>
            <a:ext cx="2143125" cy="200024"/>
          </a:xfrm>
          <a:prstGeom prst="rect"/>
          <a:noFill/>
          <a:ln w="12700" cap="flat" cmpd="sng">
            <a:noFill/>
            <a:prstDash val="solid"/>
            <a:miter/>
          </a:ln>
        </p:spPr>
      </p:pic>
      <p:sp>
        <p:nvSpPr>
          <p:cNvPr id="1048701"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r>
              <a:rPr altLang="zh-CN" baseline="0" b="0" cap="none" sz="1100" i="0" kern="1200" lang="en-US" spc="0" strike="noStrike" u="none">
                <a:solidFill>
                  <a:srgbClr val="2D936B"/>
                </a:solidFill>
                <a:latin typeface="Trebuchet MS" pitchFamily="0" charset="0"/>
                <a:ea typeface="宋体" pitchFamily="0" charset="0"/>
                <a:cs typeface="Trebuchet MS" pitchFamily="0" charset="0"/>
              </a:rPr>
              <a:t>7</a:t>
            </a:r>
            <a:endParaRPr altLang="en-US" baseline="0" b="0" cap="none" sz="1100" i="0" kern="1200" lang="zh-CN" spc="0" strike="noStrike" u="none">
              <a:solidFill>
                <a:srgbClr val="2D936B"/>
              </a:solidFill>
              <a:latin typeface="Trebuchet MS" pitchFamily="0" charset="0"/>
              <a:ea typeface="宋体" pitchFamily="0" charset="0"/>
              <a:cs typeface="Trebuchet MS" pitchFamily="0" charset="0"/>
            </a:endParaRPr>
          </a:p>
        </p:txBody>
      </p:sp>
      <p:sp>
        <p:nvSpPr>
          <p:cNvPr id="1048702" name="矩形"/>
          <p:cNvSpPr/>
          <p:nvPr/>
        </p:nvSpPr>
        <p:spPr>
          <a:xfrm rot="0">
            <a:off x="2815893" y="1529836"/>
            <a:ext cx="9299906" cy="3754877"/>
          </a:xfrm>
          <a:prstGeom prst="rect"/>
          <a:noFill/>
          <a:ln w="12700" cap="flat" cmpd="sng">
            <a:noFill/>
            <a:prstDash val="solid"/>
            <a:round/>
          </a:ln>
        </p:spPr>
        <p:txBody>
          <a:bodyPr anchor="ctr"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Arial" pitchFamily="0" charset="0"/>
                <a:ea typeface="宋体" pitchFamily="0" charset="0"/>
                <a:cs typeface="Calibri" pitchFamily="0" charset="0"/>
              </a:rPr>
              <a:t>Solution:</a:t>
            </a:r>
            <a:endParaRPr altLang="zh-CN" baseline="0" b="1"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Arial" pitchFamily="0" charset="0"/>
                <a:ea typeface="宋体" pitchFamily="0" charset="0"/>
                <a:cs typeface="Calibri" pitchFamily="0" charset="0"/>
              </a:rPr>
              <a:t>Automated Attendance Tracking</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Arial" pitchFamily="0" charset="0"/>
                <a:ea typeface="宋体" pitchFamily="0" charset="0"/>
                <a:cs typeface="Calibri" pitchFamily="0" charset="0"/>
              </a:rPr>
              <a:t>Real-Time Data</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Arial" pitchFamily="0" charset="0"/>
                <a:ea typeface="宋体" pitchFamily="0" charset="0"/>
                <a:cs typeface="Calibri" pitchFamily="0" charset="0"/>
              </a:rPr>
              <a:t>Analytics Dashboard</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Arial" pitchFamily="0" charset="0"/>
                <a:ea typeface="宋体" pitchFamily="0" charset="0"/>
                <a:cs typeface="Calibri" pitchFamily="0" charset="0"/>
              </a:rPr>
              <a:t>Integration</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Arial" pitchFamily="0" charset="0"/>
                <a:ea typeface="宋体" pitchFamily="0" charset="0"/>
                <a:cs typeface="Calibri" pitchFamily="0" charset="0"/>
              </a:rPr>
              <a:t>Value Proposition:</a:t>
            </a:r>
            <a:endParaRPr altLang="zh-CN" baseline="0" b="1"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Arial" pitchFamily="0" charset="0"/>
                <a:ea typeface="宋体" pitchFamily="0" charset="0"/>
                <a:cs typeface="Calibri" pitchFamily="0" charset="0"/>
              </a:rPr>
              <a:t>Enhanced Accuracy</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Arial" pitchFamily="0" charset="0"/>
                <a:ea typeface="宋体" pitchFamily="0" charset="0"/>
                <a:cs typeface="Calibri" pitchFamily="0" charset="0"/>
              </a:rPr>
              <a:t>Increased Efficiency</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Arial" pitchFamily="0" charset="0"/>
                <a:ea typeface="宋体" pitchFamily="0" charset="0"/>
                <a:cs typeface="Calibri" pitchFamily="0" charset="0"/>
              </a:rPr>
              <a:t>Improved Decision-Making</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Arial" pitchFamily="0" charset="0"/>
                <a:ea typeface="宋体" pitchFamily="0" charset="0"/>
                <a:cs typeface="Calibri" pitchFamily="0" charset="0"/>
              </a:rPr>
              <a:t>Better Employee Engagement</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Arial"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6" name="文本框"/>
          <p:cNvSpPr>
            <a:spLocks noGrp="1"/>
          </p:cNvSpPr>
          <p:nvPr>
            <p:ph type="title"/>
          </p:nvPr>
        </p:nvSpPr>
        <p:spPr>
          <a:xfrm rot="0">
            <a:off x="761995" y="533395"/>
            <a:ext cx="10681330" cy="4124204"/>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400" i="0" kern="0" lang="en-US" spc="0" strike="noStrike" u="sng">
                <a:solidFill>
                  <a:schemeClr val="tx1"/>
                </a:solidFill>
                <a:latin typeface="Trebuchet MS" pitchFamily="0" charset="0"/>
                <a:ea typeface="宋体" pitchFamily="0" charset="0"/>
                <a:cs typeface="Trebuchet MS" pitchFamily="0" charset="0"/>
              </a:rPr>
              <a:t>Dataset Description</a:t>
            </a:r>
            <a:br>
              <a:rPr altLang="en-US" baseline="0" b="1" cap="none" sz="2400" i="0" kern="0" lang="zh-CN" spc="0" strike="noStrike" u="sng">
                <a:solidFill>
                  <a:schemeClr val="tx1"/>
                </a:solidFill>
                <a:latin typeface="Trebuchet MS" pitchFamily="0" charset="0"/>
                <a:ea typeface="宋体" pitchFamily="0" charset="0"/>
                <a:cs typeface="Trebuchet MS" pitchFamily="0" charset="0"/>
              </a:rPr>
            </a:br>
            <a:br>
              <a:rPr altLang="en-US" baseline="0" b="1" cap="none" sz="2400" i="0" kern="0" lang="zh-CN" spc="0" strike="noStrike" u="sng">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1) Employee ID</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2) Name</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3) Dates</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4) Check-in-time</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5) check-out-time</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6) status</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7)Department</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8) Hours worked</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9) Leave type</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10) Over time hours</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2000" i="0" kern="0" lang="zh-CN" spc="0" strike="noStrike" u="none">
              <a:solidFill>
                <a:schemeClr val="tx1"/>
              </a:solidFill>
              <a:latin typeface="Trebuchet MS" pitchFamily="0" charset="0"/>
              <a:ea typeface="宋体" pitchFamily="0" charset="0"/>
              <a:cs typeface="Trebuchet M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0" name="矩形"/>
          <p:cNvSpPr/>
          <p:nvPr/>
        </p:nvSpPr>
        <p:spPr>
          <a:xfrm rot="0">
            <a:off x="752479" y="6486036"/>
            <a:ext cx="1773561" cy="166371"/>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w</a:t>
            </a:r>
            <a:endParaRPr altLang="en-US" baseline="0" b="1" cap="none" sz="1100" i="0" kern="1200" lang="zh-CN" spc="0" strike="noStrike" u="none">
              <a:solidFill>
                <a:srgbClr val="2D83C3"/>
              </a:solidFill>
              <a:latin typeface="Trebuchet MS" pitchFamily="0" charset="0"/>
              <a:ea typeface="宋体" pitchFamily="0" charset="0"/>
              <a:cs typeface="Trebuchet MS" pitchFamily="0" charset="0"/>
            </a:endParaRPr>
          </a:p>
        </p:txBody>
      </p:sp>
      <p:sp>
        <p:nvSpPr>
          <p:cNvPr id="1048711" name="曲线"/>
          <p:cNvSpPr/>
          <p:nvPr/>
        </p:nvSpPr>
        <p:spPr>
          <a:xfrm rot="0">
            <a:off x="9353554" y="536257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rot="0">
            <a:off x="6696079" y="1695454"/>
            <a:ext cx="314324" cy="323853"/>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rot="0">
            <a:off x="9353554" y="5895979"/>
            <a:ext cx="180979" cy="18097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9" y="3381379"/>
            <a:ext cx="2466979" cy="3419470"/>
          </a:xfrm>
          <a:prstGeom prst="rect"/>
          <a:noFill/>
          <a:ln w="12700" cap="flat" cmpd="sng">
            <a:noFill/>
            <a:prstDash val="solid"/>
            <a:miter/>
          </a:ln>
        </p:spPr>
      </p:pic>
      <p:sp>
        <p:nvSpPr>
          <p:cNvPr id="1048714" name="文本框"/>
          <p:cNvSpPr>
            <a:spLocks noGrp="1"/>
          </p:cNvSpPr>
          <p:nvPr>
            <p:ph type="title"/>
          </p:nvPr>
        </p:nvSpPr>
        <p:spPr>
          <a:xfrm rot="0">
            <a:off x="739768" y="654936"/>
            <a:ext cx="8480426" cy="2717415"/>
          </a:xfrm>
          <a:prstGeom prst="rect"/>
          <a:noFill/>
          <a:ln w="12700" cap="flat" cmpd="sng">
            <a:noFill/>
            <a:prstDash val="solid"/>
            <a:miter/>
          </a:ln>
        </p:spPr>
        <p:txBody>
          <a:bodyPr anchor="t" anchorCtr="0" bIns="0" lIns="0" rIns="0" tIns="16510" vert="horz" wrap="square">
            <a:prstTxWarp prst="textNoShape"/>
            <a:spAutoFit/>
          </a:bodyPr>
          <a:p>
            <a:pPr algn="l" indent="0" marL="12573">
              <a:lnSpc>
                <a:spcPct val="100000"/>
              </a:lnSpc>
              <a:spcBef>
                <a:spcPts val="130"/>
              </a:spcBef>
              <a:spcAft>
                <a:spcPts val="0"/>
              </a:spcAft>
              <a:buNone/>
            </a:pPr>
            <a:r>
              <a:rPr altLang="zh-CN" baseline="0" b="1" cap="none" sz="2400" i="0" kern="0" lang="en-US" spc="0" strike="noStrike" u="sng">
                <a:solidFill>
                  <a:schemeClr val="tx1"/>
                </a:solidFill>
                <a:latin typeface="Trebuchet MS" pitchFamily="0" charset="0"/>
                <a:ea typeface="宋体" pitchFamily="0" charset="0"/>
                <a:cs typeface="Trebuchet MS" pitchFamily="0" charset="0"/>
              </a:rPr>
              <a:t>THE</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WOW</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IN</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OUR</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 </a:t>
            </a:r>
            <a:r>
              <a:rPr altLang="zh-CN" baseline="0" b="1" cap="none" sz="2400" i="0" kern="0" lang="en-US" spc="0" strike="noStrike" u="sng">
                <a:solidFill>
                  <a:schemeClr val="tx1"/>
                </a:solidFill>
                <a:latin typeface="Trebuchet MS" pitchFamily="0" charset="0"/>
                <a:ea typeface="宋体" pitchFamily="0" charset="0"/>
                <a:cs typeface="Trebuchet MS" pitchFamily="0" charset="0"/>
              </a:rPr>
              <a:t>SOLUTION</a:t>
            </a:r>
            <a:br>
              <a:rPr altLang="en-US" baseline="0" b="1" cap="none" sz="2400" i="0" kern="0" lang="zh-CN" spc="0" strike="noStrike" u="sng">
                <a:solidFill>
                  <a:schemeClr val="tx1"/>
                </a:solidFill>
                <a:latin typeface="Trebuchet MS" pitchFamily="0" charset="0"/>
                <a:ea typeface="宋体" pitchFamily="0" charset="0"/>
                <a:cs typeface="Trebuchet MS" pitchFamily="0" charset="0"/>
              </a:rPr>
            </a:br>
            <a:br>
              <a:rPr altLang="en-US" baseline="0" b="1" cap="none" sz="2400" i="0" kern="0" lang="zh-CN" spc="0" strike="noStrike" u="sng">
                <a:solidFill>
                  <a:schemeClr val="tx1"/>
                </a:solidFill>
                <a:latin typeface="Trebuchet MS" pitchFamily="0" charset="0"/>
                <a:ea typeface="宋体" pitchFamily="0" charset="0"/>
                <a:cs typeface="Trebuchet MS" pitchFamily="0" charset="0"/>
              </a:rPr>
            </a:br>
            <a:br>
              <a:rPr altLang="en-US" baseline="0" b="1" cap="none" sz="4250" i="0" kern="0" lang="zh-CN" spc="0" strike="noStrike" u="none">
                <a:solidFill>
                  <a:schemeClr val="tx1"/>
                </a:solidFill>
                <a:latin typeface="Trebuchet MS" pitchFamily="0" charset="0"/>
                <a:ea typeface="宋体" pitchFamily="0" charset="0"/>
                <a:cs typeface="Trebuchet MS" pitchFamily="0" charset="0"/>
              </a:rPr>
            </a:br>
            <a:br>
              <a:rPr altLang="en-US" baseline="0" b="1" cap="none" sz="425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5" name="矩形"/>
          <p:cNvSpPr/>
          <p:nvPr/>
        </p:nvSpPr>
        <p:spPr>
          <a:xfrm rot="0">
            <a:off x="11277218" y="6473339"/>
            <a:ext cx="228600" cy="19176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r>
              <a:rPr altLang="zh-CN" baseline="0" b="0" cap="none" sz="1100" i="0" kern="1200" lang="en-US" spc="0" strike="noStrike" u="none">
                <a:solidFill>
                  <a:srgbClr val="2D936B"/>
                </a:solidFill>
                <a:latin typeface="Trebuchet MS" pitchFamily="0" charset="0"/>
                <a:ea typeface="宋体" pitchFamily="0" charset="0"/>
                <a:cs typeface="Trebuchet MS" pitchFamily="0" charset="0"/>
              </a:rPr>
              <a:t>9</a:t>
            </a:r>
            <a:endParaRPr altLang="en-US" baseline="0" b="0" cap="none" sz="1100" i="0" kern="1200" lang="zh-CN" spc="0" strike="noStrike" u="none">
              <a:solidFill>
                <a:srgbClr val="2D936B"/>
              </a:solidFill>
              <a:latin typeface="Trebuchet MS" pitchFamily="0" charset="0"/>
              <a:ea typeface="宋体" pitchFamily="0" charset="0"/>
              <a:cs typeface="Trebuchet MS" pitchFamily="0" charset="0"/>
            </a:endParaRPr>
          </a:p>
        </p:txBody>
      </p:sp>
      <p:sp>
        <p:nvSpPr>
          <p:cNvPr id="1048716" name="矩形"/>
          <p:cNvSpPr/>
          <p:nvPr/>
        </p:nvSpPr>
        <p:spPr>
          <a:xfrm rot="0">
            <a:off x="2743200" y="2354702"/>
            <a:ext cx="8534019" cy="954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0" charset="0"/>
              <a:buChar char="•"/>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717" name="矩形"/>
          <p:cNvSpPr/>
          <p:nvPr/>
        </p:nvSpPr>
        <p:spPr>
          <a:xfrm rot="0">
            <a:off x="304795" y="1551156"/>
            <a:ext cx="11430001" cy="2215985"/>
          </a:xfrm>
          <a:prstGeom prst="rect"/>
          <a:noFill/>
          <a:ln w="12700" cap="flat" cmpd="sng">
            <a:noFill/>
            <a:prstDash val="solid"/>
            <a:round/>
          </a:ln>
        </p:spPr>
        <p:txBody>
          <a:bodyPr anchor="ctr"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Seamless Integration</a:t>
            </a:r>
            <a:r>
              <a:rPr altLang="zh-CN" baseline="0" b="0" cap="none" sz="2000" i="0" kern="1200" lang="en-US" spc="0" strike="noStrike" u="none">
                <a:solidFill>
                  <a:schemeClr val="tx1"/>
                </a:solidFill>
                <a:latin typeface="Arial" pitchFamily="0" charset="0"/>
                <a:ea typeface="宋体" pitchFamily="0" charset="0"/>
                <a:cs typeface="Calibri" pitchFamily="0" charset="0"/>
              </a:rPr>
              <a:t>: Effortlessly connects with existing systems, minimizing disruption.</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Real-Time Insights</a:t>
            </a:r>
            <a:r>
              <a:rPr altLang="zh-CN" baseline="0" b="0" cap="none" sz="2000" i="0" kern="1200" lang="en-US" spc="0" strike="noStrike" u="none">
                <a:solidFill>
                  <a:schemeClr val="tx1"/>
                </a:solidFill>
                <a:latin typeface="Arial" pitchFamily="0" charset="0"/>
                <a:ea typeface="宋体" pitchFamily="0" charset="0"/>
                <a:cs typeface="Calibri" pitchFamily="0" charset="0"/>
              </a:rPr>
              <a:t>: Provides instant updates and alerts for immediate action.</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User-Friendly Interface</a:t>
            </a:r>
            <a:r>
              <a:rPr altLang="zh-CN" baseline="0" b="0" cap="none" sz="2000" i="0" kern="1200" lang="en-US" spc="0" strike="noStrike" u="none">
                <a:solidFill>
                  <a:schemeClr val="tx1"/>
                </a:solidFill>
                <a:latin typeface="Arial" pitchFamily="0" charset="0"/>
                <a:ea typeface="宋体" pitchFamily="0" charset="0"/>
                <a:cs typeface="Calibri" pitchFamily="0" charset="0"/>
              </a:rPr>
              <a:t>: Intuitive design for easy access and navigation by all users.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Advanced Analytics</a:t>
            </a:r>
            <a:r>
              <a:rPr altLang="zh-CN" baseline="0" b="0" cap="none" sz="2000" i="0" kern="1200" lang="en-US" spc="0" strike="noStrike" u="none">
                <a:solidFill>
                  <a:schemeClr val="tx1"/>
                </a:solidFill>
                <a:latin typeface="Arial" pitchFamily="0" charset="0"/>
                <a:ea typeface="宋体" pitchFamily="0" charset="0"/>
                <a:cs typeface="Calibri" pitchFamily="0" charset="0"/>
              </a:rPr>
              <a:t>: Offers deep insights with interactive visualizations and trends.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2000" i="0" kern="1200" lang="en-US" spc="0" strike="noStrike" u="none">
                <a:solidFill>
                  <a:schemeClr val="tx1"/>
                </a:solidFill>
                <a:latin typeface="Arial" pitchFamily="0" charset="0"/>
                <a:ea typeface="宋体" pitchFamily="0" charset="0"/>
                <a:cs typeface="Calibri" pitchFamily="0" charset="0"/>
              </a:rPr>
              <a:t>Customization Options</a:t>
            </a:r>
            <a:r>
              <a:rPr altLang="zh-CN" baseline="0" b="0" cap="none" sz="2000" i="0" kern="1200" lang="en-US" spc="0" strike="noStrike" u="none">
                <a:solidFill>
                  <a:schemeClr val="tx1"/>
                </a:solidFill>
                <a:latin typeface="Arial" pitchFamily="0" charset="0"/>
                <a:ea typeface="宋体" pitchFamily="0" charset="0"/>
                <a:cs typeface="Calibri" pitchFamily="0" charset="0"/>
              </a:rPr>
              <a:t>: Tailors features and reports to specific organizational needs.</a:t>
            </a:r>
            <a:endParaRPr altLang="zh-CN" baseline="0" b="0" cap="none" sz="2000" i="0" kern="1200" lang="en-US" spc="0" strike="noStrike" u="none">
              <a:solidFill>
                <a:schemeClr val="tx1"/>
              </a:solidFill>
              <a:latin typeface="Arial"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Arial"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2024-03-29T04:07:22Z</dcterms:created>
  <dcterms:modified xsi:type="dcterms:W3CDTF">2024-09-19T05:41:06Z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5710e3ee073b4324b0a5266752370f62</vt:lpwstr>
  </property>
</Properties>
</file>