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8" r:id="rId2"/>
    <p:sldId id="257" r:id="rId3"/>
    <p:sldId id="264" r:id="rId4"/>
    <p:sldId id="259" r:id="rId5"/>
    <p:sldId id="267" r:id="rId6"/>
    <p:sldId id="271" r:id="rId7"/>
    <p:sldId id="272" r:id="rId8"/>
    <p:sldId id="268" r:id="rId9"/>
    <p:sldId id="273" r:id="rId10"/>
    <p:sldId id="274" r:id="rId11"/>
    <p:sldId id="260" r:id="rId12"/>
    <p:sldId id="263" r:id="rId13"/>
    <p:sldId id="282" r:id="rId14"/>
    <p:sldId id="269" r:id="rId15"/>
    <p:sldId id="275" r:id="rId16"/>
    <p:sldId id="276" r:id="rId17"/>
    <p:sldId id="277" r:id="rId18"/>
    <p:sldId id="283" r:id="rId19"/>
    <p:sldId id="279" r:id="rId20"/>
    <p:sldId id="281" r:id="rId21"/>
    <p:sldId id="284" r:id="rId22"/>
    <p:sldId id="286" r:id="rId23"/>
    <p:sldId id="287" r:id="rId24"/>
    <p:sldId id="288" r:id="rId25"/>
    <p:sldId id="289" r:id="rId26"/>
    <p:sldId id="290" r:id="rId27"/>
    <p:sldId id="291" r:id="rId28"/>
    <p:sldId id="292" r:id="rId29"/>
    <p:sldId id="293" r:id="rId30"/>
    <p:sldId id="285" r:id="rId31"/>
    <p:sldId id="278" r:id="rId32"/>
    <p:sldId id="294" r:id="rId33"/>
    <p:sldId id="280" r:id="rId34"/>
    <p:sldId id="295" r:id="rId35"/>
    <p:sldId id="296" r:id="rId36"/>
    <p:sldId id="26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thi kp" initials="ak" lastIdx="1" clrIdx="0">
    <p:extLst>
      <p:ext uri="{19B8F6BF-5375-455C-9EA6-DF929625EA0E}">
        <p15:presenceInfo xmlns:p15="http://schemas.microsoft.com/office/powerpoint/2012/main" userId="0d8360bd55613a8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2F2B40-BC9B-4C7A-88D0-413FDD12A732}" v="94" dt="2020-06-11T04:26:14.3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75" d="100"/>
          <a:sy n="75" d="100"/>
        </p:scale>
        <p:origin x="1236" y="1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kula krishnan" userId="a1ab3ddc93f06887" providerId="Windows Live" clId="Web-{D32F2B40-BC9B-4C7A-88D0-413FDD12A732}"/>
    <pc:docChg chg="addSld delSld modSld">
      <pc:chgData name="Gokula krishnan" userId="a1ab3ddc93f06887" providerId="Windows Live" clId="Web-{D32F2B40-BC9B-4C7A-88D0-413FDD12A732}" dt="2020-06-11T04:26:14.039" v="92" actId="20577"/>
      <pc:docMkLst>
        <pc:docMk/>
      </pc:docMkLst>
      <pc:sldChg chg="add del">
        <pc:chgData name="Gokula krishnan" userId="a1ab3ddc93f06887" providerId="Windows Live" clId="Web-{D32F2B40-BC9B-4C7A-88D0-413FDD12A732}" dt="2020-06-11T04:22:22.024" v="2"/>
        <pc:sldMkLst>
          <pc:docMk/>
          <pc:sldMk cId="0" sldId="266"/>
        </pc:sldMkLst>
      </pc:sldChg>
      <pc:sldChg chg="addSp modSp new">
        <pc:chgData name="Gokula krishnan" userId="a1ab3ddc93f06887" providerId="Windows Live" clId="Web-{D32F2B40-BC9B-4C7A-88D0-413FDD12A732}" dt="2020-06-11T04:26:14.039" v="91" actId="20577"/>
        <pc:sldMkLst>
          <pc:docMk/>
          <pc:sldMk cId="1880890563" sldId="296"/>
        </pc:sldMkLst>
        <pc:spChg chg="add mod">
          <ac:chgData name="Gokula krishnan" userId="a1ab3ddc93f06887" providerId="Windows Live" clId="Web-{D32F2B40-BC9B-4C7A-88D0-413FDD12A732}" dt="2020-06-11T04:25:37.258" v="83" actId="1076"/>
          <ac:spMkLst>
            <pc:docMk/>
            <pc:sldMk cId="1880890563" sldId="296"/>
            <ac:spMk id="2" creationId="{4D7E3424-C17A-4C11-A984-ADE2C7595758}"/>
          </ac:spMkLst>
        </pc:spChg>
        <pc:spChg chg="add mod">
          <ac:chgData name="Gokula krishnan" userId="a1ab3ddc93f06887" providerId="Windows Live" clId="Web-{D32F2B40-BC9B-4C7A-88D0-413FDD12A732}" dt="2020-06-11T04:26:14.039" v="91" actId="20577"/>
          <ac:spMkLst>
            <pc:docMk/>
            <pc:sldMk cId="1880890563" sldId="296"/>
            <ac:spMk id="3" creationId="{8EFD4A35-A655-4F80-BBA4-1E92C8813D20}"/>
          </ac:spMkLst>
        </pc:spChg>
      </pc:sldChg>
      <pc:sldChg chg="new del">
        <pc:chgData name="Gokula krishnan" userId="a1ab3ddc93f06887" providerId="Windows Live" clId="Web-{D32F2B40-BC9B-4C7A-88D0-413FDD12A732}" dt="2020-06-11T04:22:35.258" v="3"/>
        <pc:sldMkLst>
          <pc:docMk/>
          <pc:sldMk cId="3054385679" sldId="29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pPr/>
              <a:t>6/10/2020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82AAB8-209E-40E4-9B0A-72170986B060}" type="datetimeFigureOut">
              <a:rPr lang="en-US" smtClean="0"/>
              <a:pPr/>
              <a:t>6/10/2020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pPr/>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pPr/>
              <a:t>6/10/2020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82AAB8-209E-40E4-9B0A-72170986B060}" type="datetimeFigureOut">
              <a:rPr lang="en-US" smtClean="0"/>
              <a:pPr/>
              <a:t>6/10/2020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pPr/>
              <a:t>6/10/2020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pPr/>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pPr/>
              <a:t>6/10/2020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Gokulhosur/final-review"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uipath.com/blog/uipath-at-work-automating-the-invoice-process" TargetMode="External"/><Relationship Id="rId2" Type="http://schemas.openxmlformats.org/officeDocument/2006/relationships/hyperlink" Target="https://www.searchenginejournal.com/viral-projects-based-on-google-suggest/26457" TargetMode="External"/><Relationship Id="rId1" Type="http://schemas.openxmlformats.org/officeDocument/2006/relationships/slideLayout" Target="../slideLayouts/slideLayout2.xml"/><Relationship Id="rId4" Type="http://schemas.openxmlformats.org/officeDocument/2006/relationships/hyperlink" Target="https://www.image-1.com/document-scanning-service-blog/rpa-for-ap-invoice-processing-automa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eb.stanford.edu/group/fms/fingate/suppliers/getpaid/instruction_invoice.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97ACFC2-3ABD-4C48-81EA-5252427B5D3B}"/>
              </a:ext>
            </a:extLst>
          </p:cNvPr>
          <p:cNvSpPr>
            <a:spLocks noGrp="1"/>
          </p:cNvSpPr>
          <p:nvPr/>
        </p:nvSpPr>
        <p:spPr>
          <a:xfrm>
            <a:off x="646176" y="190500"/>
            <a:ext cx="7851648" cy="1371600"/>
          </a:xfrm>
          <a:prstGeom prst="rect">
            <a:avLst/>
          </a:prstGeom>
          <a:ln>
            <a:noFill/>
          </a:ln>
        </p:spPr>
        <p:txBody>
          <a:bodyPr vert="horz" lIns="0" tIns="0" rIns="18288" bIns="0" anchor="b">
            <a:normAutofit fontScale="90000" lnSpcReduction="10000"/>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ctr"/>
            <a:r>
              <a:rPr lang="en-US" dirty="0">
                <a:ln/>
                <a:solidFill>
                  <a:schemeClr val="tx1"/>
                </a:solidFill>
                <a:effectLst>
                  <a:outerShdw blurRad="38100" dist="19050" dir="2700000" algn="tl" rotWithShape="0">
                    <a:schemeClr val="dk1">
                      <a:alpha val="40000"/>
                    </a:schemeClr>
                  </a:outerShdw>
                </a:effectLst>
                <a:latin typeface="Cambria" panose="02040503050406030204" pitchFamily="18" charset="0"/>
              </a:rPr>
              <a:t>Invoice Processing Using RPA</a:t>
            </a:r>
            <a:endParaRPr lang="en-IN" dirty="0"/>
          </a:p>
        </p:txBody>
      </p:sp>
      <p:sp>
        <p:nvSpPr>
          <p:cNvPr id="13" name="Subtitle 2">
            <a:extLst>
              <a:ext uri="{FF2B5EF4-FFF2-40B4-BE49-F238E27FC236}">
                <a16:creationId xmlns:a16="http://schemas.microsoft.com/office/drawing/2014/main" id="{2E833F19-43B3-45AA-AD32-877A522C61F6}"/>
              </a:ext>
            </a:extLst>
          </p:cNvPr>
          <p:cNvSpPr>
            <a:spLocks noGrp="1"/>
          </p:cNvSpPr>
          <p:nvPr/>
        </p:nvSpPr>
        <p:spPr>
          <a:xfrm>
            <a:off x="457200" y="1790700"/>
            <a:ext cx="7854696" cy="4495800"/>
          </a:xfrm>
          <a:prstGeom prst="rect">
            <a:avLst/>
          </a:prstGeom>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r>
              <a:rPr lang="en-IN" sz="2800" b="1" dirty="0">
                <a:latin typeface="Times New Roman" panose="02020603050405020304" pitchFamily="18" charset="0"/>
                <a:cs typeface="Times New Roman" panose="02020603050405020304" pitchFamily="18" charset="0"/>
              </a:rPr>
              <a:t>Team Members </a:t>
            </a:r>
            <a:r>
              <a:rPr lang="en-IN" dirty="0">
                <a:latin typeface="Times New Roman" panose="02020603050405020304" pitchFamily="18" charset="0"/>
                <a:cs typeface="Times New Roman" panose="02020603050405020304" pitchFamily="18" charset="0"/>
              </a:rPr>
              <a:t>: 	</a:t>
            </a:r>
            <a:r>
              <a:rPr lang="en-US" sz="2800" dirty="0">
                <a:latin typeface="Cambria" panose="02040503050406030204" pitchFamily="18" charset="0"/>
              </a:rPr>
              <a:t>1.</a:t>
            </a:r>
            <a:r>
              <a:rPr lang="en-IN" altLang="en-US" sz="2800" dirty="0">
                <a:latin typeface="Cambria" panose="02040503050406030204" pitchFamily="18" charset="0"/>
              </a:rPr>
              <a:t>K .P. Arthi</a:t>
            </a:r>
            <a:r>
              <a:rPr lang="en-IN" dirty="0">
                <a:latin typeface="Times New Roman" panose="02020603050405020304" pitchFamily="18" charset="0"/>
                <a:cs typeface="Times New Roman" panose="02020603050405020304" pitchFamily="18" charset="0"/>
              </a:rPr>
              <a:t>[711716104010]</a:t>
            </a:r>
          </a:p>
          <a:p>
            <a:pPr algn="l"/>
            <a:r>
              <a:rPr lang="en-IN" dirty="0">
                <a:latin typeface="Times New Roman" panose="02020603050405020304" pitchFamily="18" charset="0"/>
                <a:cs typeface="Times New Roman" panose="02020603050405020304" pitchFamily="18" charset="0"/>
              </a:rPr>
              <a:t> 			</a:t>
            </a:r>
            <a:r>
              <a:rPr lang="en-IN" altLang="en-US" sz="2800" dirty="0">
                <a:latin typeface="Cambria" panose="02040503050406030204" pitchFamily="18" charset="0"/>
              </a:rPr>
              <a:t>2.G.Gokula Krishnan 					 </a:t>
            </a:r>
            <a:r>
              <a:rPr lang="en-IN" dirty="0">
                <a:latin typeface="Times New Roman" panose="02020603050405020304" pitchFamily="18" charset="0"/>
                <a:cs typeface="Times New Roman" panose="02020603050405020304" pitchFamily="18" charset="0"/>
              </a:rPr>
              <a:t>[711716104026]</a:t>
            </a:r>
          </a:p>
          <a:p>
            <a:pPr algn="l"/>
            <a:r>
              <a:rPr lang="en-IN" dirty="0">
                <a:latin typeface="Times New Roman" panose="02020603050405020304" pitchFamily="18" charset="0"/>
                <a:cs typeface="Times New Roman" panose="02020603050405020304" pitchFamily="18" charset="0"/>
              </a:rPr>
              <a:t>                                 3.</a:t>
            </a:r>
            <a:r>
              <a:rPr lang="en-IN" altLang="en-US" sz="2800" dirty="0">
                <a:latin typeface="Cambria" panose="02040503050406030204" pitchFamily="18" charset="0"/>
              </a:rPr>
              <a:t>S.Hari Priya</a:t>
            </a:r>
            <a:r>
              <a:rPr lang="en-IN" dirty="0">
                <a:latin typeface="Times New Roman" panose="02020603050405020304" pitchFamily="18" charset="0"/>
                <a:cs typeface="Times New Roman" panose="02020603050405020304" pitchFamily="18" charset="0"/>
              </a:rPr>
              <a:t>[711716104032]</a:t>
            </a:r>
          </a:p>
          <a:p>
            <a:pPr algn="l"/>
            <a:r>
              <a:rPr lang="en-IN" dirty="0">
                <a:latin typeface="Times New Roman" panose="02020603050405020304" pitchFamily="18" charset="0"/>
                <a:cs typeface="Times New Roman" panose="02020603050405020304" pitchFamily="18" charset="0"/>
              </a:rPr>
              <a:t>			4.</a:t>
            </a:r>
            <a:r>
              <a:rPr lang="en-IN" altLang="en-US" sz="2800" dirty="0">
                <a:latin typeface="Cambria" panose="02040503050406030204" pitchFamily="18" charset="0"/>
              </a:rPr>
              <a:t>H.Iswariya</a:t>
            </a:r>
            <a:r>
              <a:rPr lang="en-IN" dirty="0">
                <a:latin typeface="Times New Roman" panose="02020603050405020304" pitchFamily="18" charset="0"/>
                <a:cs typeface="Times New Roman" panose="02020603050405020304" pitchFamily="18" charset="0"/>
              </a:rPr>
              <a:t>[711716104035]</a:t>
            </a:r>
          </a:p>
          <a:p>
            <a:pPr algn="l"/>
            <a:r>
              <a:rPr lang="en-IN" sz="2800" b="1" dirty="0">
                <a:latin typeface="Times New Roman" panose="02020603050405020304" pitchFamily="18" charset="0"/>
                <a:cs typeface="Times New Roman" panose="02020603050405020304" pitchFamily="18" charset="0"/>
              </a:rPr>
              <a:t>Faculty Guide </a:t>
            </a:r>
            <a:r>
              <a:rPr lang="en-IN" sz="2800" dirty="0">
                <a:latin typeface="Times New Roman" panose="02020603050405020304" pitchFamily="18" charset="0"/>
                <a:cs typeface="Times New Roman" panose="02020603050405020304" pitchFamily="18" charset="0"/>
              </a:rPr>
              <a:t>: </a:t>
            </a:r>
            <a:r>
              <a:rPr lang="en-US" sz="2800" dirty="0">
                <a:latin typeface="Cambria" panose="02040503050406030204" pitchFamily="18" charset="0"/>
              </a:rPr>
              <a:t>Ms. </a:t>
            </a:r>
            <a:r>
              <a:rPr lang="en-IN" altLang="en-US" sz="2800" dirty="0">
                <a:latin typeface="Cambria" panose="02040503050406030204" pitchFamily="18" charset="0"/>
              </a:rPr>
              <a:t>T. N. </a:t>
            </a:r>
            <a:r>
              <a:rPr lang="en-IN" altLang="en-US" sz="2800" dirty="0" err="1">
                <a:latin typeface="Cambria" panose="02040503050406030204" pitchFamily="18" charset="0"/>
              </a:rPr>
              <a:t>Aruna</a:t>
            </a:r>
            <a:endParaRPr lang="en-US" sz="2800" dirty="0">
              <a:latin typeface="Times New Roman" panose="02020603050405020304" pitchFamily="18" charset="0"/>
              <a:cs typeface="Times New Roman" panose="02020603050405020304" pitchFamily="18" charset="0"/>
            </a:endParaRPr>
          </a:p>
          <a:p>
            <a:pPr algn="l" defTabSz="502920">
              <a:lnSpc>
                <a:spcPct val="80000"/>
              </a:lnSpc>
              <a:spcBef>
                <a:spcPts val="300"/>
              </a:spcBef>
              <a:defRPr sz="1320">
                <a:latin typeface="Times New Roman"/>
                <a:ea typeface="Times New Roman"/>
                <a:cs typeface="Times New Roman"/>
                <a:sym typeface="Times New Roman"/>
              </a:defRPr>
            </a:pP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Assistant Professor			</a:t>
            </a:r>
          </a:p>
          <a:p>
            <a:pPr algn="l" defTabSz="502920">
              <a:lnSpc>
                <a:spcPct val="80000"/>
              </a:lnSpc>
              <a:spcBef>
                <a:spcPts val="300"/>
              </a:spcBef>
              <a:defRPr sz="1320">
                <a:latin typeface="Times New Roman"/>
                <a:ea typeface="Times New Roman"/>
                <a:cs typeface="Times New Roman"/>
                <a:sym typeface="Times New Roman"/>
              </a:defRPr>
            </a:pPr>
            <a:r>
              <a:rPr lang="en-US" sz="2800" dirty="0">
                <a:latin typeface="Times New Roman" panose="02020603050405020304" pitchFamily="18" charset="0"/>
                <a:cs typeface="Times New Roman" panose="02020603050405020304" pitchFamily="18" charset="0"/>
              </a:rPr>
              <a:t>                            Department of CSE</a:t>
            </a:r>
          </a:p>
          <a:p>
            <a:pPr algn="l"/>
            <a:r>
              <a:rPr lang="en-IN" sz="2800" b="1" dirty="0">
                <a:latin typeface="Times New Roman" panose="02020603050405020304" pitchFamily="18" charset="0"/>
                <a:cs typeface="Times New Roman" panose="02020603050405020304" pitchFamily="18" charset="0"/>
              </a:rPr>
              <a:t>Industrial Guide  </a:t>
            </a:r>
            <a:r>
              <a:rPr lang="en-IN" sz="2800" dirty="0">
                <a:latin typeface="Times New Roman" panose="02020603050405020304" pitchFamily="18" charset="0"/>
                <a:cs typeface="Times New Roman" panose="02020603050405020304" pitchFamily="18" charset="0"/>
              </a:rPr>
              <a:t>:</a:t>
            </a:r>
            <a:r>
              <a:rPr lang="en-US" sz="2800" dirty="0">
                <a:latin typeface="Cambria" panose="02040503050406030204" pitchFamily="18" charset="0"/>
              </a:rPr>
              <a:t>Mr. Pradeep</a:t>
            </a:r>
          </a:p>
          <a:p>
            <a:pPr algn="l"/>
            <a:endParaRPr lang="en-IN" dirty="0">
              <a:latin typeface="Times New Roman" panose="02020603050405020304" pitchFamily="18" charset="0"/>
              <a:cs typeface="Times New Roman" panose="02020603050405020304" pitchFamily="18" charset="0"/>
            </a:endParaRPr>
          </a:p>
          <a:p>
            <a:endParaRPr lang="en-IN" dirty="0"/>
          </a:p>
        </p:txBody>
      </p:sp>
      <p:sp>
        <p:nvSpPr>
          <p:cNvPr id="14" name="Footer Placeholder 3">
            <a:extLst>
              <a:ext uri="{FF2B5EF4-FFF2-40B4-BE49-F238E27FC236}">
                <a16:creationId xmlns:a16="http://schemas.microsoft.com/office/drawing/2014/main" id="{40116EAF-3907-4746-BC1F-4D2D65B444F4}"/>
              </a:ext>
            </a:extLst>
          </p:cNvPr>
          <p:cNvSpPr>
            <a:spLocks noGrp="1"/>
          </p:cNvSpPr>
          <p:nvPr/>
        </p:nvSpPr>
        <p:spPr>
          <a:xfrm>
            <a:off x="0" y="6210299"/>
            <a:ext cx="9144000" cy="457201"/>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2">
                    <a:shade val="9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bg1"/>
                </a:solidFill>
                <a:latin typeface="Times New Roman" panose="02020603050405020304" pitchFamily="18" charset="0"/>
                <a:cs typeface="Times New Roman" panose="02020603050405020304" pitchFamily="18" charset="0"/>
              </a:rPr>
              <a:t>                            Department of CSE, KGiSL Institute of Technology, Coimbatore</a:t>
            </a:r>
          </a:p>
          <a:p>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7F47-CBFD-4EA2-AAA1-93A788A078E1}"/>
              </a:ext>
            </a:extLst>
          </p:cNvPr>
          <p:cNvSpPr>
            <a:spLocks noGrp="1"/>
          </p:cNvSpPr>
          <p:nvPr>
            <p:ph type="title"/>
          </p:nvPr>
        </p:nvSpPr>
        <p:spPr>
          <a:xfrm>
            <a:off x="457200" y="228600"/>
            <a:ext cx="8229600" cy="667512"/>
          </a:xfrm>
        </p:spPr>
        <p:txBody>
          <a:bodyPr>
            <a:normAutofit fontScale="90000"/>
          </a:bodyPr>
          <a:lstStyle/>
          <a:p>
            <a:r>
              <a:rPr lang="en-IN" dirty="0"/>
              <a:t>Level 1:</a:t>
            </a:r>
          </a:p>
        </p:txBody>
      </p:sp>
      <p:sp>
        <p:nvSpPr>
          <p:cNvPr id="5" name="Oval 4">
            <a:extLst>
              <a:ext uri="{FF2B5EF4-FFF2-40B4-BE49-F238E27FC236}">
                <a16:creationId xmlns:a16="http://schemas.microsoft.com/office/drawing/2014/main" id="{317646DD-E20F-4E87-9AE5-C3F6F04872D3}"/>
              </a:ext>
            </a:extLst>
          </p:cNvPr>
          <p:cNvSpPr/>
          <p:nvPr/>
        </p:nvSpPr>
        <p:spPr>
          <a:xfrm>
            <a:off x="3505200" y="2514600"/>
            <a:ext cx="2209800" cy="121920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FE5ACF3E-F283-44EA-8A23-263DF74E3B2C}"/>
              </a:ext>
            </a:extLst>
          </p:cNvPr>
          <p:cNvSpPr txBox="1"/>
          <p:nvPr/>
        </p:nvSpPr>
        <p:spPr>
          <a:xfrm>
            <a:off x="3505200" y="2801034"/>
            <a:ext cx="2318712" cy="646331"/>
          </a:xfrm>
          <a:prstGeom prst="rect">
            <a:avLst/>
          </a:prstGeom>
          <a:noFill/>
        </p:spPr>
        <p:txBody>
          <a:bodyPr wrap="none" rtlCol="0">
            <a:spAutoFit/>
          </a:bodyPr>
          <a:lstStyle/>
          <a:p>
            <a:r>
              <a:rPr lang="en-IN" dirty="0"/>
              <a:t>Invoice Management </a:t>
            </a:r>
          </a:p>
          <a:p>
            <a:r>
              <a:rPr lang="en-IN" dirty="0"/>
              <a:t>         system</a:t>
            </a:r>
          </a:p>
        </p:txBody>
      </p:sp>
      <p:sp>
        <p:nvSpPr>
          <p:cNvPr id="7" name="Rectangle 6">
            <a:extLst>
              <a:ext uri="{FF2B5EF4-FFF2-40B4-BE49-F238E27FC236}">
                <a16:creationId xmlns:a16="http://schemas.microsoft.com/office/drawing/2014/main" id="{1739A59E-9903-4C5C-95CD-3336B3C68274}"/>
              </a:ext>
            </a:extLst>
          </p:cNvPr>
          <p:cNvSpPr/>
          <p:nvPr/>
        </p:nvSpPr>
        <p:spPr>
          <a:xfrm>
            <a:off x="867190" y="2924475"/>
            <a:ext cx="1676400" cy="9144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6F26221B-5AF0-4D09-AB70-6A5B76DDABAC}"/>
              </a:ext>
            </a:extLst>
          </p:cNvPr>
          <p:cNvSpPr txBox="1"/>
          <p:nvPr/>
        </p:nvSpPr>
        <p:spPr>
          <a:xfrm>
            <a:off x="929530" y="3021487"/>
            <a:ext cx="1554336" cy="646331"/>
          </a:xfrm>
          <a:prstGeom prst="rect">
            <a:avLst/>
          </a:prstGeom>
          <a:noFill/>
        </p:spPr>
        <p:txBody>
          <a:bodyPr wrap="none" rtlCol="0">
            <a:spAutoFit/>
          </a:bodyPr>
          <a:lstStyle/>
          <a:p>
            <a:r>
              <a:rPr lang="en-IN" dirty="0"/>
              <a:t>Payment</a:t>
            </a:r>
          </a:p>
          <a:p>
            <a:r>
              <a:rPr lang="en-IN" dirty="0"/>
              <a:t> Management</a:t>
            </a:r>
          </a:p>
        </p:txBody>
      </p:sp>
      <p:sp>
        <p:nvSpPr>
          <p:cNvPr id="9" name="Rectangle 8">
            <a:extLst>
              <a:ext uri="{FF2B5EF4-FFF2-40B4-BE49-F238E27FC236}">
                <a16:creationId xmlns:a16="http://schemas.microsoft.com/office/drawing/2014/main" id="{0BA18D83-1957-42E3-92F1-41B1F956A83D}"/>
              </a:ext>
            </a:extLst>
          </p:cNvPr>
          <p:cNvSpPr/>
          <p:nvPr/>
        </p:nvSpPr>
        <p:spPr>
          <a:xfrm>
            <a:off x="842319" y="1962751"/>
            <a:ext cx="1676400" cy="9144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3069D8F5-68E7-4BF6-B9B5-7386BDF604CD}"/>
              </a:ext>
            </a:extLst>
          </p:cNvPr>
          <p:cNvSpPr/>
          <p:nvPr/>
        </p:nvSpPr>
        <p:spPr>
          <a:xfrm>
            <a:off x="842319" y="1020974"/>
            <a:ext cx="1676400" cy="9144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BD8B12B2-6023-492B-B3F0-C93256D1A36C}"/>
              </a:ext>
            </a:extLst>
          </p:cNvPr>
          <p:cNvSpPr/>
          <p:nvPr/>
        </p:nvSpPr>
        <p:spPr>
          <a:xfrm>
            <a:off x="893054" y="3892376"/>
            <a:ext cx="1676400" cy="9144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DF700B3C-5D53-4695-9926-C5D7515B2962}"/>
              </a:ext>
            </a:extLst>
          </p:cNvPr>
          <p:cNvSpPr/>
          <p:nvPr/>
        </p:nvSpPr>
        <p:spPr>
          <a:xfrm>
            <a:off x="893054" y="4840334"/>
            <a:ext cx="1676400" cy="9144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8227D6E-D1A3-43B7-B7B5-57F3A548265C}"/>
              </a:ext>
            </a:extLst>
          </p:cNvPr>
          <p:cNvSpPr/>
          <p:nvPr/>
        </p:nvSpPr>
        <p:spPr>
          <a:xfrm>
            <a:off x="893054" y="5837026"/>
            <a:ext cx="1676400" cy="9144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20F8360D-1EA0-4ED9-B069-7C29E72A7C57}"/>
              </a:ext>
            </a:extLst>
          </p:cNvPr>
          <p:cNvSpPr txBox="1"/>
          <p:nvPr/>
        </p:nvSpPr>
        <p:spPr>
          <a:xfrm>
            <a:off x="954086" y="2098157"/>
            <a:ext cx="1554336" cy="923330"/>
          </a:xfrm>
          <a:prstGeom prst="rect">
            <a:avLst/>
          </a:prstGeom>
          <a:noFill/>
        </p:spPr>
        <p:txBody>
          <a:bodyPr wrap="none" rtlCol="0">
            <a:spAutoFit/>
          </a:bodyPr>
          <a:lstStyle/>
          <a:p>
            <a:r>
              <a:rPr lang="en-IN" dirty="0"/>
              <a:t>Product</a:t>
            </a:r>
          </a:p>
          <a:p>
            <a:r>
              <a:rPr lang="en-IN" dirty="0"/>
              <a:t> Management</a:t>
            </a:r>
          </a:p>
          <a:p>
            <a:endParaRPr lang="en-IN" dirty="0"/>
          </a:p>
        </p:txBody>
      </p:sp>
      <p:sp>
        <p:nvSpPr>
          <p:cNvPr id="15" name="TextBox 14">
            <a:extLst>
              <a:ext uri="{FF2B5EF4-FFF2-40B4-BE49-F238E27FC236}">
                <a16:creationId xmlns:a16="http://schemas.microsoft.com/office/drawing/2014/main" id="{CCEC10EC-A17B-4775-9EA6-A28E19DFDADC}"/>
              </a:ext>
            </a:extLst>
          </p:cNvPr>
          <p:cNvSpPr txBox="1"/>
          <p:nvPr/>
        </p:nvSpPr>
        <p:spPr>
          <a:xfrm>
            <a:off x="928222" y="1092709"/>
            <a:ext cx="1554336" cy="923330"/>
          </a:xfrm>
          <a:prstGeom prst="rect">
            <a:avLst/>
          </a:prstGeom>
          <a:noFill/>
        </p:spPr>
        <p:txBody>
          <a:bodyPr wrap="none" rtlCol="0">
            <a:spAutoFit/>
          </a:bodyPr>
          <a:lstStyle/>
          <a:p>
            <a:r>
              <a:rPr lang="en-IN" dirty="0"/>
              <a:t>Client</a:t>
            </a:r>
          </a:p>
          <a:p>
            <a:r>
              <a:rPr lang="en-IN" dirty="0"/>
              <a:t> Management</a:t>
            </a:r>
          </a:p>
          <a:p>
            <a:endParaRPr lang="en-IN" dirty="0"/>
          </a:p>
        </p:txBody>
      </p:sp>
      <p:sp>
        <p:nvSpPr>
          <p:cNvPr id="16" name="TextBox 15">
            <a:extLst>
              <a:ext uri="{FF2B5EF4-FFF2-40B4-BE49-F238E27FC236}">
                <a16:creationId xmlns:a16="http://schemas.microsoft.com/office/drawing/2014/main" id="{859489F5-A392-4025-B44D-5642A4D34B2A}"/>
              </a:ext>
            </a:extLst>
          </p:cNvPr>
          <p:cNvSpPr txBox="1"/>
          <p:nvPr/>
        </p:nvSpPr>
        <p:spPr>
          <a:xfrm>
            <a:off x="1015118" y="3980517"/>
            <a:ext cx="1554336" cy="923330"/>
          </a:xfrm>
          <a:prstGeom prst="rect">
            <a:avLst/>
          </a:prstGeom>
          <a:noFill/>
        </p:spPr>
        <p:txBody>
          <a:bodyPr wrap="none" rtlCol="0">
            <a:spAutoFit/>
          </a:bodyPr>
          <a:lstStyle/>
          <a:p>
            <a:r>
              <a:rPr lang="en-IN" dirty="0"/>
              <a:t>Supplier</a:t>
            </a:r>
          </a:p>
          <a:p>
            <a:r>
              <a:rPr lang="en-IN" dirty="0"/>
              <a:t> Management</a:t>
            </a:r>
          </a:p>
          <a:p>
            <a:endParaRPr lang="en-IN" dirty="0"/>
          </a:p>
        </p:txBody>
      </p:sp>
      <p:sp>
        <p:nvSpPr>
          <p:cNvPr id="17" name="TextBox 16">
            <a:extLst>
              <a:ext uri="{FF2B5EF4-FFF2-40B4-BE49-F238E27FC236}">
                <a16:creationId xmlns:a16="http://schemas.microsoft.com/office/drawing/2014/main" id="{B2396024-40CF-4ADE-92B7-626BC2D69B28}"/>
              </a:ext>
            </a:extLst>
          </p:cNvPr>
          <p:cNvSpPr txBox="1"/>
          <p:nvPr/>
        </p:nvSpPr>
        <p:spPr>
          <a:xfrm>
            <a:off x="989254" y="4880507"/>
            <a:ext cx="1554336" cy="923330"/>
          </a:xfrm>
          <a:prstGeom prst="rect">
            <a:avLst/>
          </a:prstGeom>
          <a:noFill/>
        </p:spPr>
        <p:txBody>
          <a:bodyPr wrap="none" rtlCol="0">
            <a:spAutoFit/>
          </a:bodyPr>
          <a:lstStyle/>
          <a:p>
            <a:r>
              <a:rPr lang="en-IN" dirty="0"/>
              <a:t>Login</a:t>
            </a:r>
          </a:p>
          <a:p>
            <a:r>
              <a:rPr lang="en-IN" dirty="0"/>
              <a:t> Management</a:t>
            </a:r>
          </a:p>
          <a:p>
            <a:endParaRPr lang="en-IN" dirty="0"/>
          </a:p>
        </p:txBody>
      </p:sp>
      <p:sp>
        <p:nvSpPr>
          <p:cNvPr id="18" name="TextBox 17">
            <a:extLst>
              <a:ext uri="{FF2B5EF4-FFF2-40B4-BE49-F238E27FC236}">
                <a16:creationId xmlns:a16="http://schemas.microsoft.com/office/drawing/2014/main" id="{0D07D8EA-84B0-473A-9F5F-3B21E8AD77A0}"/>
              </a:ext>
            </a:extLst>
          </p:cNvPr>
          <p:cNvSpPr txBox="1"/>
          <p:nvPr/>
        </p:nvSpPr>
        <p:spPr>
          <a:xfrm>
            <a:off x="917768" y="5922739"/>
            <a:ext cx="1554336" cy="923330"/>
          </a:xfrm>
          <a:prstGeom prst="rect">
            <a:avLst/>
          </a:prstGeom>
          <a:noFill/>
        </p:spPr>
        <p:txBody>
          <a:bodyPr wrap="none" rtlCol="0">
            <a:spAutoFit/>
          </a:bodyPr>
          <a:lstStyle/>
          <a:p>
            <a:r>
              <a:rPr lang="en-IN" dirty="0"/>
              <a:t>System User</a:t>
            </a:r>
          </a:p>
          <a:p>
            <a:r>
              <a:rPr lang="en-IN" dirty="0"/>
              <a:t> Management</a:t>
            </a:r>
          </a:p>
          <a:p>
            <a:endParaRPr lang="en-IN" dirty="0"/>
          </a:p>
        </p:txBody>
      </p:sp>
      <p:sp>
        <p:nvSpPr>
          <p:cNvPr id="19" name="Rectangle 18">
            <a:extLst>
              <a:ext uri="{FF2B5EF4-FFF2-40B4-BE49-F238E27FC236}">
                <a16:creationId xmlns:a16="http://schemas.microsoft.com/office/drawing/2014/main" id="{42BADA46-737E-4B4B-8CF8-29CB01D923AD}"/>
              </a:ext>
            </a:extLst>
          </p:cNvPr>
          <p:cNvSpPr/>
          <p:nvPr/>
        </p:nvSpPr>
        <p:spPr>
          <a:xfrm>
            <a:off x="6539378" y="721769"/>
            <a:ext cx="1676400" cy="9144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44936F8E-33EE-479A-9ADD-DB55E949F3FA}"/>
              </a:ext>
            </a:extLst>
          </p:cNvPr>
          <p:cNvSpPr/>
          <p:nvPr/>
        </p:nvSpPr>
        <p:spPr>
          <a:xfrm>
            <a:off x="6513514" y="1762185"/>
            <a:ext cx="1745799" cy="9144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6E46FB5A-C010-4D2A-A0AD-07CCBA69EB88}"/>
              </a:ext>
            </a:extLst>
          </p:cNvPr>
          <p:cNvSpPr/>
          <p:nvPr/>
        </p:nvSpPr>
        <p:spPr>
          <a:xfrm>
            <a:off x="6505276" y="2753418"/>
            <a:ext cx="1676400" cy="9144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37C78EB6-A4A1-400A-8B2A-EEF7F64A0A02}"/>
              </a:ext>
            </a:extLst>
          </p:cNvPr>
          <p:cNvSpPr/>
          <p:nvPr/>
        </p:nvSpPr>
        <p:spPr>
          <a:xfrm>
            <a:off x="6505276" y="3717166"/>
            <a:ext cx="1676400" cy="9144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697E470C-011B-4CA8-995F-4F4B54811212}"/>
              </a:ext>
            </a:extLst>
          </p:cNvPr>
          <p:cNvSpPr/>
          <p:nvPr/>
        </p:nvSpPr>
        <p:spPr>
          <a:xfrm>
            <a:off x="6499098" y="4690499"/>
            <a:ext cx="1676400" cy="9144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B76162CC-BAB2-4A97-9D5D-0B19B714D59C}"/>
              </a:ext>
            </a:extLst>
          </p:cNvPr>
          <p:cNvSpPr/>
          <p:nvPr/>
        </p:nvSpPr>
        <p:spPr>
          <a:xfrm>
            <a:off x="6513514" y="5713180"/>
            <a:ext cx="1676400" cy="9144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EB8D135A-C451-4838-8D98-428E61BBECE3}"/>
              </a:ext>
            </a:extLst>
          </p:cNvPr>
          <p:cNvSpPr txBox="1"/>
          <p:nvPr/>
        </p:nvSpPr>
        <p:spPr>
          <a:xfrm>
            <a:off x="6537319" y="813874"/>
            <a:ext cx="1138260" cy="1200329"/>
          </a:xfrm>
          <a:prstGeom prst="rect">
            <a:avLst/>
          </a:prstGeom>
          <a:noFill/>
        </p:spPr>
        <p:txBody>
          <a:bodyPr wrap="none" rtlCol="0">
            <a:spAutoFit/>
          </a:bodyPr>
          <a:lstStyle/>
          <a:p>
            <a:r>
              <a:rPr lang="en-IN" dirty="0"/>
              <a:t>Generate </a:t>
            </a:r>
          </a:p>
          <a:p>
            <a:r>
              <a:rPr lang="en-IN" dirty="0"/>
              <a:t>Client</a:t>
            </a:r>
          </a:p>
          <a:p>
            <a:r>
              <a:rPr lang="en-IN" dirty="0"/>
              <a:t> Report</a:t>
            </a:r>
          </a:p>
          <a:p>
            <a:endParaRPr lang="en-IN" dirty="0"/>
          </a:p>
        </p:txBody>
      </p:sp>
      <p:sp>
        <p:nvSpPr>
          <p:cNvPr id="26" name="TextBox 25">
            <a:extLst>
              <a:ext uri="{FF2B5EF4-FFF2-40B4-BE49-F238E27FC236}">
                <a16:creationId xmlns:a16="http://schemas.microsoft.com/office/drawing/2014/main" id="{73BDE1FF-1ABD-40DB-809E-529B6F2F861E}"/>
              </a:ext>
            </a:extLst>
          </p:cNvPr>
          <p:cNvSpPr txBox="1"/>
          <p:nvPr/>
        </p:nvSpPr>
        <p:spPr>
          <a:xfrm>
            <a:off x="6576448" y="1830540"/>
            <a:ext cx="1515207" cy="1200329"/>
          </a:xfrm>
          <a:prstGeom prst="rect">
            <a:avLst/>
          </a:prstGeom>
          <a:noFill/>
        </p:spPr>
        <p:txBody>
          <a:bodyPr wrap="square" rtlCol="0">
            <a:spAutoFit/>
          </a:bodyPr>
          <a:lstStyle/>
          <a:p>
            <a:r>
              <a:rPr lang="en-IN" dirty="0"/>
              <a:t>Generate product</a:t>
            </a:r>
          </a:p>
          <a:p>
            <a:r>
              <a:rPr lang="en-IN" dirty="0"/>
              <a:t> Report</a:t>
            </a:r>
          </a:p>
          <a:p>
            <a:endParaRPr lang="en-IN" dirty="0"/>
          </a:p>
        </p:txBody>
      </p:sp>
      <p:sp>
        <p:nvSpPr>
          <p:cNvPr id="27" name="TextBox 26">
            <a:extLst>
              <a:ext uri="{FF2B5EF4-FFF2-40B4-BE49-F238E27FC236}">
                <a16:creationId xmlns:a16="http://schemas.microsoft.com/office/drawing/2014/main" id="{376E0C2C-CD6E-4B00-B7BE-008188797E56}"/>
              </a:ext>
            </a:extLst>
          </p:cNvPr>
          <p:cNvSpPr txBox="1"/>
          <p:nvPr/>
        </p:nvSpPr>
        <p:spPr>
          <a:xfrm>
            <a:off x="6576447" y="2798629"/>
            <a:ext cx="1975077" cy="1200329"/>
          </a:xfrm>
          <a:prstGeom prst="rect">
            <a:avLst/>
          </a:prstGeom>
          <a:noFill/>
        </p:spPr>
        <p:txBody>
          <a:bodyPr wrap="square" rtlCol="0">
            <a:spAutoFit/>
          </a:bodyPr>
          <a:lstStyle/>
          <a:p>
            <a:r>
              <a:rPr lang="en-IN" dirty="0"/>
              <a:t>Generate Payment</a:t>
            </a:r>
          </a:p>
          <a:p>
            <a:r>
              <a:rPr lang="en-IN" dirty="0"/>
              <a:t> Report</a:t>
            </a:r>
          </a:p>
          <a:p>
            <a:endParaRPr lang="en-IN" dirty="0"/>
          </a:p>
        </p:txBody>
      </p:sp>
      <p:sp>
        <p:nvSpPr>
          <p:cNvPr id="28" name="TextBox 27">
            <a:extLst>
              <a:ext uri="{FF2B5EF4-FFF2-40B4-BE49-F238E27FC236}">
                <a16:creationId xmlns:a16="http://schemas.microsoft.com/office/drawing/2014/main" id="{CDA71F43-B959-4DD1-A216-B1DCB492360D}"/>
              </a:ext>
            </a:extLst>
          </p:cNvPr>
          <p:cNvSpPr txBox="1"/>
          <p:nvPr/>
        </p:nvSpPr>
        <p:spPr>
          <a:xfrm>
            <a:off x="6539378" y="3733326"/>
            <a:ext cx="1552277" cy="1200329"/>
          </a:xfrm>
          <a:prstGeom prst="rect">
            <a:avLst/>
          </a:prstGeom>
          <a:noFill/>
        </p:spPr>
        <p:txBody>
          <a:bodyPr wrap="square" rtlCol="0">
            <a:spAutoFit/>
          </a:bodyPr>
          <a:lstStyle/>
          <a:p>
            <a:r>
              <a:rPr lang="en-IN" dirty="0"/>
              <a:t>Generate Supplier</a:t>
            </a:r>
          </a:p>
          <a:p>
            <a:r>
              <a:rPr lang="en-IN" dirty="0"/>
              <a:t> Report</a:t>
            </a:r>
          </a:p>
          <a:p>
            <a:endParaRPr lang="en-IN" dirty="0"/>
          </a:p>
        </p:txBody>
      </p:sp>
      <p:sp>
        <p:nvSpPr>
          <p:cNvPr id="29" name="TextBox 28">
            <a:extLst>
              <a:ext uri="{FF2B5EF4-FFF2-40B4-BE49-F238E27FC236}">
                <a16:creationId xmlns:a16="http://schemas.microsoft.com/office/drawing/2014/main" id="{C6210865-01D4-413A-B0FC-CCBA540F9851}"/>
              </a:ext>
            </a:extLst>
          </p:cNvPr>
          <p:cNvSpPr txBox="1"/>
          <p:nvPr/>
        </p:nvSpPr>
        <p:spPr>
          <a:xfrm>
            <a:off x="6520843" y="4760659"/>
            <a:ext cx="1570812" cy="923330"/>
          </a:xfrm>
          <a:prstGeom prst="rect">
            <a:avLst/>
          </a:prstGeom>
          <a:noFill/>
        </p:spPr>
        <p:txBody>
          <a:bodyPr wrap="square" rtlCol="0">
            <a:spAutoFit/>
          </a:bodyPr>
          <a:lstStyle/>
          <a:p>
            <a:r>
              <a:rPr lang="en-IN" dirty="0"/>
              <a:t>Check user Login Details</a:t>
            </a:r>
          </a:p>
          <a:p>
            <a:endParaRPr lang="en-IN" dirty="0"/>
          </a:p>
        </p:txBody>
      </p:sp>
      <p:sp>
        <p:nvSpPr>
          <p:cNvPr id="30" name="TextBox 29">
            <a:extLst>
              <a:ext uri="{FF2B5EF4-FFF2-40B4-BE49-F238E27FC236}">
                <a16:creationId xmlns:a16="http://schemas.microsoft.com/office/drawing/2014/main" id="{C22D5F2B-9C4F-4DD4-9E97-989E8361E31A}"/>
              </a:ext>
            </a:extLst>
          </p:cNvPr>
          <p:cNvSpPr txBox="1"/>
          <p:nvPr/>
        </p:nvSpPr>
        <p:spPr>
          <a:xfrm>
            <a:off x="6537319" y="5753598"/>
            <a:ext cx="1554336" cy="1200329"/>
          </a:xfrm>
          <a:prstGeom prst="rect">
            <a:avLst/>
          </a:prstGeom>
          <a:noFill/>
        </p:spPr>
        <p:txBody>
          <a:bodyPr wrap="square" rtlCol="0">
            <a:spAutoFit/>
          </a:bodyPr>
          <a:lstStyle/>
          <a:p>
            <a:r>
              <a:rPr lang="en-IN" dirty="0"/>
              <a:t>Generate System User </a:t>
            </a:r>
          </a:p>
          <a:p>
            <a:r>
              <a:rPr lang="en-IN" dirty="0"/>
              <a:t> Report</a:t>
            </a:r>
          </a:p>
          <a:p>
            <a:endParaRPr lang="en-IN" dirty="0"/>
          </a:p>
        </p:txBody>
      </p:sp>
      <p:cxnSp>
        <p:nvCxnSpPr>
          <p:cNvPr id="31" name="Straight Arrow Connector 30">
            <a:extLst>
              <a:ext uri="{FF2B5EF4-FFF2-40B4-BE49-F238E27FC236}">
                <a16:creationId xmlns:a16="http://schemas.microsoft.com/office/drawing/2014/main" id="{8A8C7048-D9A1-4F39-A6D6-D48B117DD177}"/>
              </a:ext>
            </a:extLst>
          </p:cNvPr>
          <p:cNvCxnSpPr>
            <a:cxnSpLocks/>
            <a:stCxn id="15" idx="3"/>
          </p:cNvCxnSpPr>
          <p:nvPr/>
        </p:nvCxnSpPr>
        <p:spPr>
          <a:xfrm>
            <a:off x="2482558" y="1554374"/>
            <a:ext cx="1327442" cy="1199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DDF4B30-6E29-40A2-A032-D9AD2011FFDB}"/>
              </a:ext>
            </a:extLst>
          </p:cNvPr>
          <p:cNvCxnSpPr>
            <a:cxnSpLocks/>
            <a:stCxn id="14" idx="3"/>
          </p:cNvCxnSpPr>
          <p:nvPr/>
        </p:nvCxnSpPr>
        <p:spPr>
          <a:xfrm>
            <a:off x="2508422" y="2559822"/>
            <a:ext cx="1149178" cy="277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15D1A96-139A-40F2-A313-EFEF7EB0F9D2}"/>
              </a:ext>
            </a:extLst>
          </p:cNvPr>
          <p:cNvCxnSpPr>
            <a:cxnSpLocks/>
            <a:stCxn id="7" idx="3"/>
            <a:endCxn id="6" idx="1"/>
          </p:cNvCxnSpPr>
          <p:nvPr/>
        </p:nvCxnSpPr>
        <p:spPr>
          <a:xfrm flipV="1">
            <a:off x="2543590" y="3124200"/>
            <a:ext cx="961610" cy="257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CA9C3A9-AEB9-48DC-87D1-6DE235ED68DB}"/>
              </a:ext>
            </a:extLst>
          </p:cNvPr>
          <p:cNvCxnSpPr>
            <a:cxnSpLocks/>
          </p:cNvCxnSpPr>
          <p:nvPr/>
        </p:nvCxnSpPr>
        <p:spPr>
          <a:xfrm flipV="1">
            <a:off x="2562125" y="3336925"/>
            <a:ext cx="1095475" cy="102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EBB1DE9-10E4-41F5-86CE-888002CCC065}"/>
              </a:ext>
            </a:extLst>
          </p:cNvPr>
          <p:cNvCxnSpPr>
            <a:cxnSpLocks/>
            <a:stCxn id="17" idx="3"/>
            <a:endCxn id="5" idx="3"/>
          </p:cNvCxnSpPr>
          <p:nvPr/>
        </p:nvCxnSpPr>
        <p:spPr>
          <a:xfrm flipV="1">
            <a:off x="2543590" y="3555252"/>
            <a:ext cx="1285228" cy="1786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22151C5-DE9D-4344-BB31-6E7BBAD5FED7}"/>
              </a:ext>
            </a:extLst>
          </p:cNvPr>
          <p:cNvCxnSpPr>
            <a:cxnSpLocks/>
            <a:stCxn id="13" idx="3"/>
          </p:cNvCxnSpPr>
          <p:nvPr/>
        </p:nvCxnSpPr>
        <p:spPr>
          <a:xfrm flipV="1">
            <a:off x="2569454" y="3620942"/>
            <a:ext cx="1373063" cy="2673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99941D2-94B0-41A9-89B1-BF233B8AB6D9}"/>
              </a:ext>
            </a:extLst>
          </p:cNvPr>
          <p:cNvCxnSpPr>
            <a:cxnSpLocks/>
            <a:endCxn id="25" idx="1"/>
          </p:cNvCxnSpPr>
          <p:nvPr/>
        </p:nvCxnSpPr>
        <p:spPr>
          <a:xfrm flipV="1">
            <a:off x="5383154" y="1414039"/>
            <a:ext cx="1154165" cy="1339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04BEC9C-71CB-4EFA-8BC5-6F1466099DF0}"/>
              </a:ext>
            </a:extLst>
          </p:cNvPr>
          <p:cNvCxnSpPr>
            <a:cxnSpLocks/>
          </p:cNvCxnSpPr>
          <p:nvPr/>
        </p:nvCxnSpPr>
        <p:spPr>
          <a:xfrm flipV="1">
            <a:off x="5642687" y="2147509"/>
            <a:ext cx="843740" cy="792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C58DE31-E1D9-40AA-852D-4B1094CE8404}"/>
              </a:ext>
            </a:extLst>
          </p:cNvPr>
          <p:cNvCxnSpPr>
            <a:cxnSpLocks/>
            <a:endCxn id="21" idx="1"/>
          </p:cNvCxnSpPr>
          <p:nvPr/>
        </p:nvCxnSpPr>
        <p:spPr>
          <a:xfrm>
            <a:off x="5727042" y="3197071"/>
            <a:ext cx="778234" cy="13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49050C4-6B24-4FE8-B2A0-0B0D877F10D8}"/>
              </a:ext>
            </a:extLst>
          </p:cNvPr>
          <p:cNvCxnSpPr>
            <a:cxnSpLocks/>
            <a:endCxn id="22" idx="1"/>
          </p:cNvCxnSpPr>
          <p:nvPr/>
        </p:nvCxnSpPr>
        <p:spPr>
          <a:xfrm>
            <a:off x="5502774" y="3537099"/>
            <a:ext cx="1002502" cy="637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FF13672-2BE8-426C-9802-630E05F03FCC}"/>
              </a:ext>
            </a:extLst>
          </p:cNvPr>
          <p:cNvCxnSpPr>
            <a:cxnSpLocks/>
            <a:stCxn id="5" idx="5"/>
            <a:endCxn id="23" idx="1"/>
          </p:cNvCxnSpPr>
          <p:nvPr/>
        </p:nvCxnSpPr>
        <p:spPr>
          <a:xfrm>
            <a:off x="5391382" y="3555252"/>
            <a:ext cx="1107716" cy="1592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EA80C4A-A913-47D1-A188-FEEFBB1C8029}"/>
              </a:ext>
            </a:extLst>
          </p:cNvPr>
          <p:cNvCxnSpPr>
            <a:cxnSpLocks/>
          </p:cNvCxnSpPr>
          <p:nvPr/>
        </p:nvCxnSpPr>
        <p:spPr>
          <a:xfrm>
            <a:off x="5146772" y="3717167"/>
            <a:ext cx="1319375" cy="2378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289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515112"/>
          </a:xfrm>
        </p:spPr>
        <p:txBody>
          <a:bodyPr>
            <a:normAutofit fontScale="90000"/>
          </a:bodyPr>
          <a:lstStyle/>
          <a:p>
            <a:r>
              <a:rPr lang="en-US" sz="4400" dirty="0">
                <a:latin typeface="Cambria" panose="02040503050406030204" pitchFamily="18" charset="0"/>
              </a:rPr>
              <a:t>Proposed System</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5" name="Rectangle 4"/>
          <p:cNvSpPr/>
          <p:nvPr/>
        </p:nvSpPr>
        <p:spPr>
          <a:xfrm>
            <a:off x="538797" y="1804635"/>
            <a:ext cx="7914005" cy="4031873"/>
          </a:xfrm>
          <a:prstGeom prst="rect">
            <a:avLst/>
          </a:prstGeom>
        </p:spPr>
        <p:txBody>
          <a:bodyPr wrap="square">
            <a:spAutoFit/>
          </a:bodyPr>
          <a:lstStyle/>
          <a:p>
            <a:pPr marL="457200" indent="-457200">
              <a:buFont typeface="Arial" panose="020B0604020202020204" pitchFamily="34" charset="0"/>
              <a:buChar char="•"/>
            </a:pPr>
            <a:r>
              <a:rPr lang="en-IN" altLang="en-US" sz="2200" dirty="0">
                <a:latin typeface="Cambria" panose="02040503050406030204" pitchFamily="18" charset="0"/>
              </a:rPr>
              <a:t>T</a:t>
            </a:r>
            <a:r>
              <a:rPr lang="en-US" sz="2200" dirty="0">
                <a:latin typeface="Cambria" panose="02040503050406030204" pitchFamily="18" charset="0"/>
              </a:rPr>
              <a:t>his new AI activity will enable UiPath Robots to read invoices and help automate </a:t>
            </a:r>
            <a:r>
              <a:rPr lang="en-IN" altLang="en-US" sz="2200" dirty="0">
                <a:latin typeface="Cambria" panose="02040503050406030204" pitchFamily="18" charset="0"/>
              </a:rPr>
              <a:t>customers</a:t>
            </a:r>
            <a:r>
              <a:rPr lang="en-US" sz="2200" dirty="0">
                <a:latin typeface="Cambria" panose="02040503050406030204" pitchFamily="18" charset="0"/>
              </a:rPr>
              <a:t> accounts payable and expense compliance processes</a:t>
            </a:r>
          </a:p>
          <a:p>
            <a:pPr marL="457200" indent="-457200">
              <a:buFont typeface="Arial" panose="020B0604020202020204" pitchFamily="34" charset="0"/>
              <a:buChar char="•"/>
            </a:pPr>
            <a:r>
              <a:rPr lang="en-US" sz="2200" dirty="0">
                <a:latin typeface="Cambria" panose="02040503050406030204" pitchFamily="18" charset="0"/>
              </a:rPr>
              <a:t>It is no longer necessary to create multiple layouts manually</a:t>
            </a:r>
          </a:p>
          <a:p>
            <a:pPr marL="457200" indent="-457200">
              <a:buFont typeface="Arial" panose="020B0604020202020204" pitchFamily="34" charset="0"/>
              <a:buChar char="•"/>
            </a:pPr>
            <a:r>
              <a:rPr lang="en-US" sz="2200" dirty="0">
                <a:latin typeface="Cambria" panose="02040503050406030204" pitchFamily="18" charset="0"/>
              </a:rPr>
              <a:t>This Invoice AI is also trained to understand real world documents </a:t>
            </a:r>
            <a:r>
              <a:rPr lang="en-IN" altLang="en-US" sz="2200" dirty="0">
                <a:latin typeface="Cambria" panose="02040503050406030204" pitchFamily="18" charset="0"/>
              </a:rPr>
              <a:t>e</a:t>
            </a:r>
            <a:r>
              <a:rPr lang="en-US" sz="2200" dirty="0">
                <a:latin typeface="Cambria" panose="02040503050406030204" pitchFamily="18" charset="0"/>
              </a:rPr>
              <a:t>ven if document includes ‘noise’</a:t>
            </a:r>
          </a:p>
          <a:p>
            <a:pPr marL="457200" indent="-457200">
              <a:buFont typeface="Arial" panose="020B0604020202020204" pitchFamily="34" charset="0"/>
              <a:buChar char="•"/>
            </a:pPr>
            <a:endParaRPr lang="en-US" sz="2000" dirty="0">
              <a:latin typeface="Cambria" panose="02040503050406030204" pitchFamily="18" charset="0"/>
            </a:endParaRPr>
          </a:p>
          <a:p>
            <a:r>
              <a:rPr lang="en-US" sz="3600" dirty="0">
                <a:solidFill>
                  <a:schemeClr val="accent1">
                    <a:lumMod val="75000"/>
                  </a:schemeClr>
                </a:solidFill>
                <a:latin typeface="Cambria" panose="02040503050406030204" pitchFamily="18" charset="0"/>
              </a:rPr>
              <a:t>Advantages Over Existing System </a:t>
            </a:r>
          </a:p>
          <a:p>
            <a:pPr marL="342900" indent="-342900">
              <a:buFont typeface="Arial" panose="020B0604020202020204" pitchFamily="34" charset="0"/>
              <a:buChar char="•"/>
            </a:pPr>
            <a:r>
              <a:rPr lang="en-IN" altLang="en-US" sz="2200" dirty="0">
                <a:latin typeface="Cambria" panose="02040503050406030204" pitchFamily="18" charset="0"/>
              </a:rPr>
              <a:t> </a:t>
            </a:r>
            <a:r>
              <a:rPr lang="en-US" altLang="en-US" sz="2200" dirty="0" err="1">
                <a:latin typeface="Cambria" panose="02040503050406030204" pitchFamily="18" charset="0"/>
              </a:rPr>
              <a:t>T</a:t>
            </a:r>
            <a:r>
              <a:rPr lang="en-US" sz="2200" dirty="0" err="1">
                <a:latin typeface="Cambria" panose="02040503050406030204" pitchFamily="18" charset="0"/>
              </a:rPr>
              <a:t>emplateless</a:t>
            </a:r>
            <a:r>
              <a:rPr lang="en-US" sz="2200" dirty="0">
                <a:latin typeface="Cambria" panose="02040503050406030204" pitchFamily="18" charset="0"/>
              </a:rPr>
              <a:t> approach to </a:t>
            </a:r>
            <a:r>
              <a:rPr lang="en-US" sz="2200" dirty="0" err="1">
                <a:latin typeface="Cambria" panose="02040503050406030204" pitchFamily="18" charset="0"/>
              </a:rPr>
              <a:t>proces</a:t>
            </a:r>
            <a:r>
              <a:rPr lang="en-IN" altLang="en-US" sz="2200" dirty="0">
                <a:latin typeface="Cambria" panose="02040503050406030204" pitchFamily="18" charset="0"/>
              </a:rPr>
              <a:t>s</a:t>
            </a:r>
            <a:r>
              <a:rPr lang="en-US" sz="2200" dirty="0">
                <a:latin typeface="Cambria" panose="02040503050406030204" pitchFamily="18" charset="0"/>
              </a:rPr>
              <a:t> invoices </a:t>
            </a:r>
            <a:endParaRPr lang="en-US" sz="2200" dirty="0">
              <a:latin typeface="Cambria" panose="02040503050406030204" pitchFamily="18" charset="0"/>
              <a:sym typeface="+mn-ea"/>
            </a:endParaRPr>
          </a:p>
          <a:p>
            <a:pPr marL="342900" indent="-342900">
              <a:buFont typeface="Arial" panose="020B0604020202020204" pitchFamily="34" charset="0"/>
              <a:buChar char="•"/>
            </a:pPr>
            <a:r>
              <a:rPr lang="en-IN" sz="2200" dirty="0">
                <a:latin typeface="Cambria" panose="02040503050406030204" pitchFamily="18" charset="0"/>
                <a:sym typeface="+mn-ea"/>
              </a:rPr>
              <a:t>A</a:t>
            </a:r>
            <a:r>
              <a:rPr lang="en-IN" altLang="en-US" sz="2200" dirty="0">
                <a:latin typeface="Cambria" panose="02040503050406030204" pitchFamily="18" charset="0"/>
                <a:sym typeface="+mn-ea"/>
              </a:rPr>
              <a:t>ddress</a:t>
            </a:r>
            <a:r>
              <a:rPr lang="en-US" sz="2200" dirty="0">
                <a:latin typeface="Cambria" panose="02040503050406030204" pitchFamily="18" charset="0"/>
                <a:sym typeface="+mn-ea"/>
              </a:rPr>
              <a:t> complexities found in real world documents</a:t>
            </a:r>
            <a:br>
              <a:rPr lang="en-US" sz="2000" dirty="0">
                <a:latin typeface="Cambria" panose="02040503050406030204" pitchFamily="18" charset="0"/>
              </a:rPr>
            </a:br>
            <a:endParaRPr lang="en-US" sz="2000" dirty="0">
              <a:latin typeface="Cambria" panose="02040503050406030204" pitchFamily="18" charset="0"/>
            </a:endParaRPr>
          </a:p>
        </p:txBody>
      </p:sp>
    </p:spTree>
    <p:extLst>
      <p:ext uri="{BB962C8B-B14F-4D97-AF65-F5344CB8AC3E}">
        <p14:creationId xmlns:p14="http://schemas.microsoft.com/office/powerpoint/2010/main" val="389022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828800"/>
            <a:ext cx="8153400" cy="3962400"/>
          </a:xfrm>
        </p:spPr>
        <p:txBody>
          <a:bodyPr>
            <a:noAutofit/>
          </a:bodyPr>
          <a:lstStyle/>
          <a:p>
            <a:br>
              <a:rPr lang="en-US" sz="1050" dirty="0">
                <a:latin typeface="Cambria" panose="02040503050406030204" pitchFamily="18" charset="0"/>
              </a:rPr>
            </a:br>
            <a:br>
              <a:rPr lang="en-US" sz="1050" dirty="0">
                <a:latin typeface="Cambria" panose="02040503050406030204" pitchFamily="18" charset="0"/>
              </a:rPr>
            </a:br>
            <a:br>
              <a:rPr lang="en-US" sz="1050" dirty="0">
                <a:latin typeface="Cambria" panose="02040503050406030204" pitchFamily="18" charset="0"/>
              </a:rPr>
            </a:br>
            <a:br>
              <a:rPr lang="en-US" sz="1050" dirty="0">
                <a:latin typeface="Cambria" panose="02040503050406030204" pitchFamily="18" charset="0"/>
              </a:rPr>
            </a:br>
            <a:br>
              <a:rPr lang="en-US" sz="1050" dirty="0">
                <a:latin typeface="Cambria" panose="02040503050406030204" pitchFamily="18" charset="0"/>
              </a:rPr>
            </a:br>
            <a:br>
              <a:rPr lang="en-US" sz="1050" dirty="0">
                <a:latin typeface="Cambria" panose="02040503050406030204" pitchFamily="18" charset="0"/>
              </a:rPr>
            </a:br>
            <a:br>
              <a:rPr lang="en-US" sz="1050" dirty="0">
                <a:latin typeface="Cambria" panose="02040503050406030204" pitchFamily="18" charset="0"/>
              </a:rPr>
            </a:br>
            <a:br>
              <a:rPr lang="en-US" sz="1050" dirty="0">
                <a:latin typeface="Cambria" panose="02040503050406030204" pitchFamily="18" charset="0"/>
              </a:rPr>
            </a:br>
            <a:br>
              <a:rPr lang="en-US" sz="1050" dirty="0">
                <a:latin typeface="Cambria" panose="02040503050406030204" pitchFamily="18" charset="0"/>
              </a:rPr>
            </a:br>
            <a:br>
              <a:rPr lang="en-US" sz="1050" dirty="0">
                <a:latin typeface="Cambria" panose="02040503050406030204" pitchFamily="18" charset="0"/>
              </a:rPr>
            </a:br>
            <a:br>
              <a:rPr lang="en-US" sz="1050" dirty="0">
                <a:latin typeface="Cambria" panose="02040503050406030204" pitchFamily="18" charset="0"/>
              </a:rPr>
            </a:br>
            <a:br>
              <a:rPr lang="en-US" sz="1050" dirty="0">
                <a:latin typeface="Cambria" panose="02040503050406030204" pitchFamily="18" charset="0"/>
              </a:rPr>
            </a:br>
            <a:br>
              <a:rPr lang="en-US" sz="1050" dirty="0">
                <a:latin typeface="Cambria" panose="02040503050406030204" pitchFamily="18" charset="0"/>
              </a:rPr>
            </a:br>
            <a:br>
              <a:rPr lang="en-US" sz="1050" dirty="0">
                <a:latin typeface="Cambria" panose="02040503050406030204" pitchFamily="18" charset="0"/>
              </a:rPr>
            </a:br>
            <a:r>
              <a:rPr lang="en-US" sz="3600" dirty="0">
                <a:latin typeface="Cambria" panose="02040503050406030204" pitchFamily="18" charset="0"/>
              </a:rPr>
              <a:t>Module Split up</a:t>
            </a:r>
            <a:br>
              <a:rPr lang="en-US" sz="1050" dirty="0">
                <a:latin typeface="Cambria" panose="02040503050406030204" pitchFamily="18" charset="0"/>
              </a:rPr>
            </a:br>
            <a:br>
              <a:rPr lang="en-US" sz="1050" dirty="0">
                <a:latin typeface="Cambria" panose="02040503050406030204" pitchFamily="18" charset="0"/>
              </a:rPr>
            </a:br>
            <a:br>
              <a:rPr lang="en-US" sz="2000" dirty="0">
                <a:latin typeface="Cambria" panose="02040503050406030204" pitchFamily="18" charset="0"/>
              </a:rPr>
            </a:br>
            <a:r>
              <a:rPr lang="en-US" sz="2400" b="1" dirty="0">
                <a:solidFill>
                  <a:schemeClr val="tx1"/>
                </a:solidFill>
                <a:latin typeface="Cambria" panose="02040503050406030204" pitchFamily="18" charset="0"/>
              </a:rPr>
              <a:t>Module 1</a:t>
            </a:r>
            <a:r>
              <a:rPr lang="en-US" sz="2400" dirty="0">
                <a:solidFill>
                  <a:schemeClr val="tx1"/>
                </a:solidFill>
                <a:latin typeface="Cambria" panose="02040503050406030204" pitchFamily="18" charset="0"/>
              </a:rPr>
              <a:t>:  Retrieving emails, downloading attachments into a defined folder</a:t>
            </a:r>
            <a:br>
              <a:rPr lang="en-US" sz="2400" dirty="0">
                <a:solidFill>
                  <a:schemeClr val="tx1"/>
                </a:solidFill>
                <a:latin typeface="Cambria" panose="02040503050406030204" pitchFamily="18" charset="0"/>
              </a:rPr>
            </a:br>
            <a:br>
              <a:rPr lang="en-US" sz="2400" dirty="0">
                <a:solidFill>
                  <a:schemeClr val="tx1"/>
                </a:solidFill>
                <a:latin typeface="Cambria" panose="02040503050406030204" pitchFamily="18" charset="0"/>
              </a:rPr>
            </a:br>
            <a:r>
              <a:rPr lang="en-US" sz="2400" b="1" dirty="0">
                <a:solidFill>
                  <a:schemeClr val="tx1"/>
                </a:solidFill>
                <a:latin typeface="Cambria" panose="02040503050406030204" pitchFamily="18" charset="0"/>
              </a:rPr>
              <a:t>Module 2</a:t>
            </a:r>
            <a:r>
              <a:rPr lang="en-US" sz="2400" dirty="0">
                <a:solidFill>
                  <a:schemeClr val="tx1"/>
                </a:solidFill>
                <a:latin typeface="Cambria" panose="02040503050406030204" pitchFamily="18" charset="0"/>
              </a:rPr>
              <a:t>: R</a:t>
            </a:r>
            <a:r>
              <a:rPr lang="en-IN" altLang="en-US" sz="2400" dirty="0" err="1">
                <a:solidFill>
                  <a:schemeClr val="tx1"/>
                </a:solidFill>
                <a:latin typeface="Cambria" panose="02040503050406030204" pitchFamily="18" charset="0"/>
              </a:rPr>
              <a:t>eading</a:t>
            </a:r>
            <a:r>
              <a:rPr lang="en-IN" altLang="en-US" sz="2400" dirty="0">
                <a:solidFill>
                  <a:schemeClr val="tx1"/>
                </a:solidFill>
                <a:latin typeface="Cambria" panose="02040503050406030204" pitchFamily="18" charset="0"/>
              </a:rPr>
              <a:t> invoices using AI and Extracting Key Information</a:t>
            </a:r>
            <a:br>
              <a:rPr lang="en-US" sz="2400" dirty="0">
                <a:solidFill>
                  <a:schemeClr val="tx1"/>
                </a:solidFill>
                <a:latin typeface="Cambria" panose="02040503050406030204" pitchFamily="18" charset="0"/>
              </a:rPr>
            </a:br>
            <a:br>
              <a:rPr lang="en-US" sz="2400" dirty="0">
                <a:solidFill>
                  <a:schemeClr val="tx1"/>
                </a:solidFill>
                <a:latin typeface="Cambria" panose="02040503050406030204" pitchFamily="18" charset="0"/>
              </a:rPr>
            </a:br>
            <a:r>
              <a:rPr lang="en-US" sz="2400" b="1" dirty="0">
                <a:solidFill>
                  <a:schemeClr val="tx1"/>
                </a:solidFill>
                <a:latin typeface="Cambria" panose="02040503050406030204" pitchFamily="18" charset="0"/>
              </a:rPr>
              <a:t>Module 3</a:t>
            </a:r>
            <a:r>
              <a:rPr lang="en-US" sz="2400" dirty="0">
                <a:solidFill>
                  <a:schemeClr val="tx1"/>
                </a:solidFill>
                <a:latin typeface="Cambria" panose="02040503050406030204" pitchFamily="18" charset="0"/>
              </a:rPr>
              <a:t>: </a:t>
            </a:r>
            <a:r>
              <a:rPr lang="en-IN" altLang="en-US" sz="2400" dirty="0">
                <a:solidFill>
                  <a:schemeClr val="tx1"/>
                </a:solidFill>
                <a:latin typeface="Cambria" panose="02040503050406030204" pitchFamily="18" charset="0"/>
              </a:rPr>
              <a:t>Opening and Filling invoices details in Excel and sending email Notifications, as well as other background activities</a:t>
            </a:r>
            <a:br>
              <a:rPr lang="en-US" sz="1050" dirty="0">
                <a:solidFill>
                  <a:schemeClr val="tx1"/>
                </a:solidFill>
                <a:latin typeface="Cambria" panose="02040503050406030204" pitchFamily="18" charset="0"/>
              </a:rPr>
            </a:br>
            <a:br>
              <a:rPr lang="en-US" sz="1050" dirty="0">
                <a:latin typeface="Cambria" panose="02040503050406030204" pitchFamily="18" charset="0"/>
              </a:rPr>
            </a:br>
            <a:br>
              <a:rPr lang="en-US" sz="1050" dirty="0">
                <a:latin typeface="Cambria" panose="02040503050406030204" pitchFamily="18" charset="0"/>
              </a:rPr>
            </a:br>
            <a:br>
              <a:rPr lang="en-US" sz="1050" dirty="0">
                <a:latin typeface="Cambria" panose="02040503050406030204" pitchFamily="18" charset="0"/>
              </a:rPr>
            </a:br>
            <a:r>
              <a:rPr lang="en-US" sz="1050" dirty="0">
                <a:latin typeface="Cambria" panose="02040503050406030204" pitchFamily="18" charset="0"/>
              </a:rPr>
              <a:t> </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extLst>
      <p:ext uri="{BB962C8B-B14F-4D97-AF65-F5344CB8AC3E}">
        <p14:creationId xmlns:p14="http://schemas.microsoft.com/office/powerpoint/2010/main" val="507169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98A11-DB39-4DBF-9D68-FBCD8C0D5A26}"/>
              </a:ext>
            </a:extLst>
          </p:cNvPr>
          <p:cNvSpPr>
            <a:spLocks noGrp="1"/>
          </p:cNvSpPr>
          <p:nvPr>
            <p:ph type="title"/>
          </p:nvPr>
        </p:nvSpPr>
        <p:spPr>
          <a:xfrm>
            <a:off x="457200" y="704088"/>
            <a:ext cx="8229600" cy="743712"/>
          </a:xfrm>
        </p:spPr>
        <p:txBody>
          <a:bodyPr>
            <a:normAutofit fontScale="90000"/>
          </a:bodyPr>
          <a:lstStyle/>
          <a:p>
            <a:r>
              <a:rPr lang="en-US" sz="4800" dirty="0">
                <a:latin typeface="Times New Roman" panose="02020603050405020304" pitchFamily="18" charset="0"/>
                <a:cs typeface="Times New Roman" panose="02020603050405020304" pitchFamily="18" charset="0"/>
              </a:rPr>
              <a:t>Screen shots of modules under progress</a:t>
            </a:r>
            <a:r>
              <a:rPr lang="en-US" sz="4400" dirty="0">
                <a:latin typeface="Times New Roman" panose="02020603050405020304" pitchFamily="18" charset="0"/>
                <a:cs typeface="Times New Roman" panose="02020603050405020304" pitchFamily="18" charset="0"/>
              </a:rPr>
              <a:t>.</a:t>
            </a:r>
            <a:endParaRPr lang="en-IN" sz="45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BA7B9C4-E9C9-4D50-B213-E3906697B318}"/>
              </a:ext>
            </a:extLst>
          </p:cNvPr>
          <p:cNvSpPr txBox="1"/>
          <p:nvPr/>
        </p:nvSpPr>
        <p:spPr>
          <a:xfrm>
            <a:off x="0" y="6473102"/>
            <a:ext cx="9144000" cy="400110"/>
          </a:xfrm>
          <a:prstGeom prst="rect">
            <a:avLst/>
          </a:prstGeom>
          <a:solidFill>
            <a:schemeClr val="bg2">
              <a:lumMod val="75000"/>
            </a:schemeClr>
          </a:solidFill>
          <a:ln>
            <a:solidFill>
              <a:schemeClr val="accent1"/>
            </a:solidFill>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Department of CSE, KGiSL Institute of Technology, Coimbatore</a:t>
            </a:r>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057400"/>
            <a:ext cx="78486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id="{0A77D2CD-2BB2-44EA-9CC0-B0A38D6F6235}"/>
              </a:ext>
            </a:extLst>
          </p:cNvPr>
          <p:cNvSpPr/>
          <p:nvPr/>
        </p:nvSpPr>
        <p:spPr>
          <a:xfrm>
            <a:off x="650788" y="1579371"/>
            <a:ext cx="2244811" cy="400110"/>
          </a:xfrm>
          <a:prstGeom prst="rect">
            <a:avLst/>
          </a:prstGeom>
        </p:spPr>
        <p:txBody>
          <a:bodyPr wrap="square">
            <a:spAutoFit/>
          </a:bodyPr>
          <a:lstStyle/>
          <a:p>
            <a:r>
              <a:rPr lang="en-IN" sz="2000" dirty="0" err="1">
                <a:latin typeface="Times New Roman" panose="02020603050405020304" pitchFamily="18" charset="0"/>
                <a:cs typeface="Times New Roman" panose="02020603050405020304" pitchFamily="18" charset="0"/>
              </a:rPr>
              <a:t>Uipath</a:t>
            </a:r>
            <a:r>
              <a:rPr lang="en-IN" sz="2000" dirty="0">
                <a:latin typeface="Times New Roman" panose="02020603050405020304" pitchFamily="18" charset="0"/>
                <a:cs typeface="Times New Roman" panose="02020603050405020304" pitchFamily="18" charset="0"/>
              </a:rPr>
              <a:t> studio</a:t>
            </a:r>
            <a:endParaRPr lang="en-IN" dirty="0"/>
          </a:p>
        </p:txBody>
      </p:sp>
    </p:spTree>
    <p:extLst>
      <p:ext uri="{BB962C8B-B14F-4D97-AF65-F5344CB8AC3E}">
        <p14:creationId xmlns:p14="http://schemas.microsoft.com/office/powerpoint/2010/main" val="47641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935D4231-9D16-44E9-809D-A4FC30C3BCE7}"/>
              </a:ext>
            </a:extLst>
          </p:cNvPr>
          <p:cNvSpPr>
            <a:spLocks noGrp="1"/>
          </p:cNvSpPr>
          <p:nvPr>
            <p:ph idx="1"/>
          </p:nvPr>
        </p:nvSpPr>
        <p:spPr>
          <a:xfrm>
            <a:off x="457200" y="990600"/>
            <a:ext cx="8229600" cy="4389120"/>
          </a:xfrm>
        </p:spPr>
        <p:txBody>
          <a:bodyPr/>
          <a:lstStyle/>
          <a:p>
            <a:r>
              <a:rPr lang="en-US" dirty="0"/>
              <a:t>Flowchart start for Downloading E-mails </a:t>
            </a:r>
          </a:p>
          <a:p>
            <a:pPr marL="0" indent="0">
              <a:buNone/>
            </a:pPr>
            <a:endParaRPr lang="en-US" dirty="0"/>
          </a:p>
          <a:p>
            <a:endParaRPr lang="en-US" dirty="0"/>
          </a:p>
          <a:p>
            <a:endParaRPr lang="en-US" dirty="0"/>
          </a:p>
          <a:p>
            <a:pPr marL="2194560" lvl="8" indent="0">
              <a:buNone/>
            </a:pPr>
            <a:endParaRPr lang="en-US" dirty="0"/>
          </a:p>
        </p:txBody>
      </p:sp>
      <p:sp>
        <p:nvSpPr>
          <p:cNvPr id="6" name="TextBox 5">
            <a:extLst>
              <a:ext uri="{FF2B5EF4-FFF2-40B4-BE49-F238E27FC236}">
                <a16:creationId xmlns:a16="http://schemas.microsoft.com/office/drawing/2014/main" id="{05192343-CBCB-44BB-9795-1ED64DC235E3}"/>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2" name="Picture 1">
            <a:extLst>
              <a:ext uri="{FF2B5EF4-FFF2-40B4-BE49-F238E27FC236}">
                <a16:creationId xmlns:a16="http://schemas.microsoft.com/office/drawing/2014/main" id="{402C7F19-2F6E-4E4C-888A-3F67B9AB19C4}"/>
              </a:ext>
            </a:extLst>
          </p:cNvPr>
          <p:cNvPicPr>
            <a:picLocks noChangeAspect="1"/>
          </p:cNvPicPr>
          <p:nvPr/>
        </p:nvPicPr>
        <p:blipFill>
          <a:blip r:embed="rId2"/>
          <a:stretch>
            <a:fillRect/>
          </a:stretch>
        </p:blipFill>
        <p:spPr>
          <a:xfrm>
            <a:off x="1371600" y="2209800"/>
            <a:ext cx="6096000" cy="3495675"/>
          </a:xfrm>
          <a:prstGeom prst="rect">
            <a:avLst/>
          </a:prstGeom>
        </p:spPr>
      </p:pic>
    </p:spTree>
    <p:extLst>
      <p:ext uri="{BB962C8B-B14F-4D97-AF65-F5344CB8AC3E}">
        <p14:creationId xmlns:p14="http://schemas.microsoft.com/office/powerpoint/2010/main" val="400890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A0EDB-923B-4DFD-86B8-474F8EBB0190}"/>
              </a:ext>
            </a:extLst>
          </p:cNvPr>
          <p:cNvSpPr>
            <a:spLocks noGrp="1"/>
          </p:cNvSpPr>
          <p:nvPr>
            <p:ph type="title"/>
          </p:nvPr>
        </p:nvSpPr>
        <p:spPr/>
        <p:txBody>
          <a:bodyPr/>
          <a:lstStyle/>
          <a:p>
            <a:r>
              <a:rPr lang="en-IN" dirty="0"/>
              <a:t>Variable assigning</a:t>
            </a:r>
          </a:p>
        </p:txBody>
      </p:sp>
      <p:pic>
        <p:nvPicPr>
          <p:cNvPr id="4" name="Content Placeholder 3">
            <a:extLst>
              <a:ext uri="{FF2B5EF4-FFF2-40B4-BE49-F238E27FC236}">
                <a16:creationId xmlns:a16="http://schemas.microsoft.com/office/drawing/2014/main" id="{C65CC909-33CE-450A-A903-DDF201B2AF49}"/>
              </a:ext>
            </a:extLst>
          </p:cNvPr>
          <p:cNvPicPr>
            <a:picLocks noGrp="1" noChangeAspect="1"/>
          </p:cNvPicPr>
          <p:nvPr>
            <p:ph idx="1"/>
          </p:nvPr>
        </p:nvPicPr>
        <p:blipFill>
          <a:blip r:embed="rId2"/>
          <a:stretch>
            <a:fillRect/>
          </a:stretch>
        </p:blipFill>
        <p:spPr>
          <a:xfrm>
            <a:off x="1517487" y="2590800"/>
            <a:ext cx="6109025" cy="2165224"/>
          </a:xfrm>
          <a:prstGeom prst="rect">
            <a:avLst/>
          </a:prstGeom>
        </p:spPr>
      </p:pic>
    </p:spTree>
    <p:extLst>
      <p:ext uri="{BB962C8B-B14F-4D97-AF65-F5344CB8AC3E}">
        <p14:creationId xmlns:p14="http://schemas.microsoft.com/office/powerpoint/2010/main" val="1274081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5178A-8435-4058-8F3C-E0471AB881BC}"/>
              </a:ext>
            </a:extLst>
          </p:cNvPr>
          <p:cNvSpPr>
            <a:spLocks noGrp="1"/>
          </p:cNvSpPr>
          <p:nvPr>
            <p:ph type="title"/>
          </p:nvPr>
        </p:nvSpPr>
        <p:spPr>
          <a:xfrm>
            <a:off x="457200" y="304800"/>
            <a:ext cx="8229600" cy="1143000"/>
          </a:xfrm>
        </p:spPr>
        <p:txBody>
          <a:bodyPr/>
          <a:lstStyle/>
          <a:p>
            <a:r>
              <a:rPr lang="en-IN" dirty="0"/>
              <a:t>Opening mail</a:t>
            </a:r>
          </a:p>
        </p:txBody>
      </p:sp>
      <p:pic>
        <p:nvPicPr>
          <p:cNvPr id="4" name="Content Placeholder 3">
            <a:extLst>
              <a:ext uri="{FF2B5EF4-FFF2-40B4-BE49-F238E27FC236}">
                <a16:creationId xmlns:a16="http://schemas.microsoft.com/office/drawing/2014/main" id="{12C3A481-656B-42E7-A1E3-40B0EBEFBED3}"/>
              </a:ext>
            </a:extLst>
          </p:cNvPr>
          <p:cNvPicPr>
            <a:picLocks noGrp="1" noChangeAspect="1"/>
          </p:cNvPicPr>
          <p:nvPr>
            <p:ph idx="1"/>
          </p:nvPr>
        </p:nvPicPr>
        <p:blipFill>
          <a:blip r:embed="rId2"/>
          <a:stretch>
            <a:fillRect/>
          </a:stretch>
        </p:blipFill>
        <p:spPr>
          <a:xfrm>
            <a:off x="685800" y="1752600"/>
            <a:ext cx="4142469" cy="2451894"/>
          </a:xfrm>
          <a:prstGeom prst="rect">
            <a:avLst/>
          </a:prstGeom>
        </p:spPr>
      </p:pic>
      <p:pic>
        <p:nvPicPr>
          <p:cNvPr id="3" name="Picture 2">
            <a:extLst>
              <a:ext uri="{FF2B5EF4-FFF2-40B4-BE49-F238E27FC236}">
                <a16:creationId xmlns:a16="http://schemas.microsoft.com/office/drawing/2014/main" id="{E39DAC61-B01F-4EDC-AC87-7194DCDF9978}"/>
              </a:ext>
            </a:extLst>
          </p:cNvPr>
          <p:cNvPicPr>
            <a:picLocks noChangeAspect="1"/>
          </p:cNvPicPr>
          <p:nvPr/>
        </p:nvPicPr>
        <p:blipFill>
          <a:blip r:embed="rId3"/>
          <a:stretch>
            <a:fillRect/>
          </a:stretch>
        </p:blipFill>
        <p:spPr>
          <a:xfrm>
            <a:off x="5334000" y="1295400"/>
            <a:ext cx="2886075" cy="4953000"/>
          </a:xfrm>
          <a:prstGeom prst="rect">
            <a:avLst/>
          </a:prstGeom>
        </p:spPr>
      </p:pic>
      <p:sp>
        <p:nvSpPr>
          <p:cNvPr id="5" name="Rectangle 4">
            <a:extLst>
              <a:ext uri="{FF2B5EF4-FFF2-40B4-BE49-F238E27FC236}">
                <a16:creationId xmlns:a16="http://schemas.microsoft.com/office/drawing/2014/main" id="{131BCFCE-6BA7-428F-807D-7B53C32A31BD}"/>
              </a:ext>
            </a:extLst>
          </p:cNvPr>
          <p:cNvSpPr>
            <a:spLocks noChangeArrowheads="1"/>
          </p:cNvSpPr>
          <p:nvPr/>
        </p:nvSpPr>
        <p:spPr bwMode="auto">
          <a:xfrm>
            <a:off x="5410200" y="4648200"/>
            <a:ext cx="2143125" cy="533400"/>
          </a:xfrm>
          <a:prstGeom prst="rect">
            <a:avLst/>
          </a:prstGeom>
          <a:noFill/>
          <a:ln w="38100">
            <a:solidFill>
              <a:srgbClr val="FF0000"/>
            </a:solidFill>
            <a:miter lim="800000"/>
            <a:headEnd/>
            <a:tailEnd/>
          </a:ln>
          <a:effectLst>
            <a:outerShdw dist="28398" dir="3806097" algn="ctr" rotWithShape="0">
              <a:schemeClr val="accent2">
                <a:lumMod val="50000"/>
                <a:lumOff val="0"/>
                <a:alpha val="50000"/>
              </a:schemeClr>
            </a:outerShdw>
          </a:effectLst>
        </p:spPr>
        <p:txBody>
          <a:bodyPr rot="0" vert="horz" wrap="square" lIns="91440" tIns="45720" rIns="91440" bIns="45720" anchor="t" anchorCtr="0" upright="1">
            <a:noAutofit/>
          </a:bodyPr>
          <a:lstStyle/>
          <a:p>
            <a:endParaRPr lang="en-IN"/>
          </a:p>
        </p:txBody>
      </p:sp>
    </p:spTree>
    <p:extLst>
      <p:ext uri="{BB962C8B-B14F-4D97-AF65-F5344CB8AC3E}">
        <p14:creationId xmlns:p14="http://schemas.microsoft.com/office/powerpoint/2010/main" val="678753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A7656-1EBF-4A82-A017-37442A19A76A}"/>
              </a:ext>
            </a:extLst>
          </p:cNvPr>
          <p:cNvSpPr>
            <a:spLocks noGrp="1"/>
          </p:cNvSpPr>
          <p:nvPr>
            <p:ph type="title"/>
          </p:nvPr>
        </p:nvSpPr>
        <p:spPr/>
        <p:txBody>
          <a:bodyPr/>
          <a:lstStyle/>
          <a:p>
            <a:r>
              <a:rPr lang="en-IN" dirty="0"/>
              <a:t>Save in a defined folder</a:t>
            </a:r>
          </a:p>
        </p:txBody>
      </p:sp>
      <p:pic>
        <p:nvPicPr>
          <p:cNvPr id="4" name="Content Placeholder 3">
            <a:extLst>
              <a:ext uri="{FF2B5EF4-FFF2-40B4-BE49-F238E27FC236}">
                <a16:creationId xmlns:a16="http://schemas.microsoft.com/office/drawing/2014/main" id="{9986673D-3F89-4508-88D7-7ADAE72D00A4}"/>
              </a:ext>
            </a:extLst>
          </p:cNvPr>
          <p:cNvPicPr>
            <a:picLocks noGrp="1" noChangeAspect="1"/>
          </p:cNvPicPr>
          <p:nvPr>
            <p:ph idx="1"/>
          </p:nvPr>
        </p:nvPicPr>
        <p:blipFill>
          <a:blip r:embed="rId2"/>
          <a:stretch>
            <a:fillRect/>
          </a:stretch>
        </p:blipFill>
        <p:spPr>
          <a:xfrm>
            <a:off x="1843309" y="1935163"/>
            <a:ext cx="5457382" cy="4389437"/>
          </a:xfrm>
          <a:prstGeom prst="rect">
            <a:avLst/>
          </a:prstGeom>
        </p:spPr>
      </p:pic>
    </p:spTree>
    <p:extLst>
      <p:ext uri="{BB962C8B-B14F-4D97-AF65-F5344CB8AC3E}">
        <p14:creationId xmlns:p14="http://schemas.microsoft.com/office/powerpoint/2010/main" val="3041204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2F5E124-3CBD-4F05-8772-30B3214869F1}"/>
              </a:ext>
            </a:extLst>
          </p:cNvPr>
          <p:cNvPicPr>
            <a:picLocks noGrp="1" noChangeAspect="1"/>
          </p:cNvPicPr>
          <p:nvPr>
            <p:ph idx="1"/>
          </p:nvPr>
        </p:nvPicPr>
        <p:blipFill>
          <a:blip r:embed="rId2"/>
          <a:stretch>
            <a:fillRect/>
          </a:stretch>
        </p:blipFill>
        <p:spPr>
          <a:xfrm>
            <a:off x="668373" y="762001"/>
            <a:ext cx="7807253" cy="5638800"/>
          </a:xfrm>
          <a:prstGeom prst="rect">
            <a:avLst/>
          </a:prstGeom>
        </p:spPr>
      </p:pic>
    </p:spTree>
    <p:extLst>
      <p:ext uri="{BB962C8B-B14F-4D97-AF65-F5344CB8AC3E}">
        <p14:creationId xmlns:p14="http://schemas.microsoft.com/office/powerpoint/2010/main" val="3896755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2F02-5BF1-4F98-BF63-A841B279ADAB}"/>
              </a:ext>
            </a:extLst>
          </p:cNvPr>
          <p:cNvSpPr>
            <a:spLocks noGrp="1"/>
          </p:cNvSpPr>
          <p:nvPr>
            <p:ph type="title"/>
          </p:nvPr>
        </p:nvSpPr>
        <p:spPr>
          <a:xfrm>
            <a:off x="457200" y="704088"/>
            <a:ext cx="8229600" cy="819912"/>
          </a:xfrm>
        </p:spPr>
        <p:txBody>
          <a:bodyPr/>
          <a:lstStyle/>
          <a:p>
            <a:r>
              <a:rPr lang="en-IN" dirty="0"/>
              <a:t>Folder:</a:t>
            </a:r>
          </a:p>
        </p:txBody>
      </p:sp>
      <p:pic>
        <p:nvPicPr>
          <p:cNvPr id="6" name="Picture 5">
            <a:extLst>
              <a:ext uri="{FF2B5EF4-FFF2-40B4-BE49-F238E27FC236}">
                <a16:creationId xmlns:a16="http://schemas.microsoft.com/office/drawing/2014/main" id="{0DCAD934-6E0D-41AC-83C0-81856E53BF97}"/>
              </a:ext>
            </a:extLst>
          </p:cNvPr>
          <p:cNvPicPr/>
          <p:nvPr/>
        </p:nvPicPr>
        <p:blipFill rotWithShape="1">
          <a:blip r:embed="rId2"/>
          <a:srcRect b="54778"/>
          <a:stretch/>
        </p:blipFill>
        <p:spPr bwMode="auto">
          <a:xfrm>
            <a:off x="762000" y="2057400"/>
            <a:ext cx="7162799" cy="2895600"/>
          </a:xfrm>
          <a:prstGeom prst="rect">
            <a:avLst/>
          </a:prstGeom>
          <a:ln>
            <a:noFill/>
          </a:ln>
          <a:extLst>
            <a:ext uri="{53640926-AAD7-44D8-BBD7-CCE9431645EC}">
              <a14:shadowObscured xmlns:a14="http://schemas.microsoft.com/office/drawing/2010/main"/>
            </a:ext>
          </a:extLst>
        </p:spPr>
      </p:pic>
      <p:sp>
        <p:nvSpPr>
          <p:cNvPr id="4" name="Rectangle 3">
            <a:extLst>
              <a:ext uri="{FF2B5EF4-FFF2-40B4-BE49-F238E27FC236}">
                <a16:creationId xmlns:a16="http://schemas.microsoft.com/office/drawing/2014/main" id="{10496F54-6996-48A2-9471-33D80A694F3A}"/>
              </a:ext>
            </a:extLst>
          </p:cNvPr>
          <p:cNvSpPr>
            <a:spLocks noChangeArrowheads="1"/>
          </p:cNvSpPr>
          <p:nvPr/>
        </p:nvSpPr>
        <p:spPr bwMode="auto">
          <a:xfrm>
            <a:off x="1828800" y="3886201"/>
            <a:ext cx="5029200" cy="228599"/>
          </a:xfrm>
          <a:prstGeom prst="rect">
            <a:avLst/>
          </a:prstGeom>
          <a:noFill/>
          <a:ln w="38100">
            <a:solidFill>
              <a:srgbClr val="FF0000"/>
            </a:solidFill>
            <a:miter lim="800000"/>
            <a:headEnd/>
            <a:tailEnd/>
          </a:ln>
          <a:effectLst>
            <a:outerShdw dist="28398" dir="3806097" algn="ctr" rotWithShape="0">
              <a:schemeClr val="accent2">
                <a:lumMod val="50000"/>
                <a:lumOff val="0"/>
                <a:alpha val="50000"/>
              </a:schemeClr>
            </a:outerShdw>
          </a:effectLst>
        </p:spPr>
        <p:txBody>
          <a:bodyPr rot="0" vert="horz" wrap="square" lIns="91440" tIns="45720" rIns="91440" bIns="45720" anchor="t" anchorCtr="0" upright="1">
            <a:noAutofit/>
          </a:bodyPr>
          <a:lstStyle/>
          <a:p>
            <a:endParaRPr lang="en-IN"/>
          </a:p>
        </p:txBody>
      </p:sp>
    </p:spTree>
    <p:extLst>
      <p:ext uri="{BB962C8B-B14F-4D97-AF65-F5344CB8AC3E}">
        <p14:creationId xmlns:p14="http://schemas.microsoft.com/office/powerpoint/2010/main" val="962747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8229600" cy="4876800"/>
          </a:xfrm>
        </p:spPr>
        <p:txBody>
          <a:bodyPr>
            <a:normAutofit fontScale="90000"/>
          </a:bodyPr>
          <a:lstStyle/>
          <a:p>
            <a:pPr algn="just"/>
            <a:r>
              <a:rPr lang="en-US" sz="4400" dirty="0"/>
              <a:t>Abstract</a:t>
            </a:r>
            <a:br>
              <a:rPr lang="en-US" sz="4400" dirty="0"/>
            </a:br>
            <a:r>
              <a:rPr lang="en-IN" sz="3600" dirty="0">
                <a:solidFill>
                  <a:schemeClr val="tx1"/>
                </a:solidFill>
                <a:latin typeface="Cambria" panose="02040503050406030204" pitchFamily="18" charset="0"/>
              </a:rPr>
              <a:t>In RPA our</a:t>
            </a:r>
            <a:r>
              <a:rPr lang="en-US" sz="3600" dirty="0">
                <a:solidFill>
                  <a:schemeClr val="tx1"/>
                </a:solidFill>
                <a:latin typeface="Cambria" panose="02040503050406030204" pitchFamily="18" charset="0"/>
              </a:rPr>
              <a:t> focus is on pragmatic artificial intelligence (AI) </a:t>
            </a:r>
            <a:r>
              <a:rPr lang="en-IN" altLang="en-US" sz="3600" dirty="0">
                <a:solidFill>
                  <a:schemeClr val="tx1"/>
                </a:solidFill>
                <a:latin typeface="Cambria" panose="02040503050406030204" pitchFamily="18" charset="0"/>
              </a:rPr>
              <a:t>and</a:t>
            </a:r>
            <a:r>
              <a:rPr lang="en-US" sz="3600" dirty="0">
                <a:solidFill>
                  <a:schemeClr val="tx1"/>
                </a:solidFill>
                <a:latin typeface="Cambria" panose="02040503050406030204" pitchFamily="18" charset="0"/>
              </a:rPr>
              <a:t> solve specific customer problems</a:t>
            </a:r>
            <a:r>
              <a:rPr lang="en-IN" altLang="en-US" sz="3600" dirty="0">
                <a:solidFill>
                  <a:schemeClr val="tx1"/>
                </a:solidFill>
                <a:latin typeface="Cambria" panose="02040503050406030204" pitchFamily="18" charset="0"/>
              </a:rPr>
              <a:t>. Using AI to Automate Invoices Processing. A</a:t>
            </a:r>
            <a:r>
              <a:rPr lang="en-US" sz="3600" dirty="0">
                <a:solidFill>
                  <a:schemeClr val="tx1"/>
                </a:solidFill>
                <a:latin typeface="Cambria" panose="02040503050406030204" pitchFamily="18" charset="0"/>
              </a:rPr>
              <a:t>utomating</a:t>
            </a:r>
            <a:r>
              <a:rPr lang="en-US" sz="3600" dirty="0">
                <a:solidFill>
                  <a:schemeClr val="tx1"/>
                </a:solidFill>
                <a:latin typeface="Cambria" panose="02040503050406030204" pitchFamily="18" charset="0"/>
                <a:sym typeface="+mn-ea"/>
              </a:rPr>
              <a:t> manual process aggravatio</a:t>
            </a:r>
            <a:r>
              <a:rPr lang="en-IN" altLang="en-US" sz="3600" dirty="0">
                <a:solidFill>
                  <a:schemeClr val="tx1"/>
                </a:solidFill>
                <a:latin typeface="Cambria" panose="02040503050406030204" pitchFamily="18" charset="0"/>
                <a:sym typeface="+mn-ea"/>
              </a:rPr>
              <a:t>n</a:t>
            </a:r>
            <a:r>
              <a:rPr lang="en-US" sz="3600" dirty="0">
                <a:solidFill>
                  <a:schemeClr val="tx1"/>
                </a:solidFill>
                <a:latin typeface="Cambria" panose="02040503050406030204" pitchFamily="18" charset="0"/>
              </a:rPr>
              <a:t>, will enable organization to streamline </a:t>
            </a:r>
            <a:r>
              <a:rPr lang="en-IN" altLang="en-US" sz="3600" dirty="0">
                <a:solidFill>
                  <a:schemeClr val="tx1"/>
                </a:solidFill>
                <a:latin typeface="Cambria" panose="02040503050406030204" pitchFamily="18" charset="0"/>
              </a:rPr>
              <a:t>their</a:t>
            </a:r>
            <a:r>
              <a:rPr lang="en-US" sz="3600" dirty="0">
                <a:solidFill>
                  <a:schemeClr val="tx1"/>
                </a:solidFill>
                <a:latin typeface="Cambria" panose="02040503050406030204" pitchFamily="18" charset="0"/>
              </a:rPr>
              <a:t> accounts payable and expense management process with AI.</a:t>
            </a:r>
            <a:br>
              <a:rPr lang="en-US" sz="3600" dirty="0">
                <a:solidFill>
                  <a:schemeClr val="tx1"/>
                </a:solidFill>
                <a:latin typeface="Cambria" panose="02040503050406030204" pitchFamily="18" charset="0"/>
              </a:rPr>
            </a:br>
            <a:r>
              <a:rPr lang="en-US" sz="4400" dirty="0"/>
              <a:t> </a:t>
            </a:r>
            <a:endParaRPr lang="en-US" sz="4400" dirty="0">
              <a:latin typeface="Cambria" panose="02040503050406030204" pitchFamily="18" charset="0"/>
            </a:endParaRPr>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15">
            <a:extLst>
              <a:ext uri="{FF2B5EF4-FFF2-40B4-BE49-F238E27FC236}">
                <a16:creationId xmlns:a16="http://schemas.microsoft.com/office/drawing/2014/main" id="{5BAAB9F0-27EE-4BEC-9828-371F362DD6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 b="12460"/>
          <a:stretch>
            <a:fillRect/>
          </a:stretch>
        </p:blipFill>
        <p:spPr bwMode="auto">
          <a:xfrm>
            <a:off x="1143000" y="1231901"/>
            <a:ext cx="6324600" cy="518159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2609426D-BFD1-40EF-AF1F-1B7632A238FD}"/>
              </a:ext>
            </a:extLst>
          </p:cNvPr>
          <p:cNvSpPr>
            <a:spLocks noChangeArrowheads="1"/>
          </p:cNvSpPr>
          <p:nvPr/>
        </p:nvSpPr>
        <p:spPr bwMode="auto">
          <a:xfrm>
            <a:off x="3429000" y="3162300"/>
            <a:ext cx="619125" cy="266700"/>
          </a:xfrm>
          <a:prstGeom prst="rect">
            <a:avLst/>
          </a:prstGeom>
          <a:noFill/>
          <a:ln w="38100">
            <a:solidFill>
              <a:srgbClr val="FF0000"/>
            </a:solidFill>
            <a:miter lim="800000"/>
            <a:headEnd/>
            <a:tailEnd/>
          </a:ln>
          <a:effectLst>
            <a:outerShdw dist="28398" dir="3806097" algn="ctr" rotWithShape="0">
              <a:schemeClr val="accent2">
                <a:lumMod val="50000"/>
                <a:lumOff val="0"/>
                <a:alpha val="50000"/>
              </a:schemeClr>
            </a:outerShdw>
          </a:effectLst>
        </p:spPr>
        <p:txBody>
          <a:bodyPr rot="0" vert="horz" wrap="square" lIns="91440" tIns="45720" rIns="91440" bIns="45720" anchor="t" anchorCtr="0" upright="1">
            <a:noAutofit/>
          </a:bodyPr>
          <a:lstStyle/>
          <a:p>
            <a:endParaRPr lang="en-IN"/>
          </a:p>
        </p:txBody>
      </p:sp>
      <p:sp>
        <p:nvSpPr>
          <p:cNvPr id="11" name="Rectangle 10">
            <a:extLst>
              <a:ext uri="{FF2B5EF4-FFF2-40B4-BE49-F238E27FC236}">
                <a16:creationId xmlns:a16="http://schemas.microsoft.com/office/drawing/2014/main" id="{40A023FF-B322-4FAC-8366-5D76B211A2E5}"/>
              </a:ext>
            </a:extLst>
          </p:cNvPr>
          <p:cNvSpPr>
            <a:spLocks noChangeArrowheads="1"/>
          </p:cNvSpPr>
          <p:nvPr/>
        </p:nvSpPr>
        <p:spPr bwMode="auto">
          <a:xfrm>
            <a:off x="933450" y="7924800"/>
            <a:ext cx="904875" cy="266700"/>
          </a:xfrm>
          <a:prstGeom prst="rect">
            <a:avLst/>
          </a:prstGeom>
          <a:noFill/>
          <a:ln w="38100">
            <a:solidFill>
              <a:srgbClr val="FF0000"/>
            </a:solidFill>
            <a:miter lim="800000"/>
            <a:headEnd/>
            <a:tailEnd/>
          </a:ln>
          <a:effectLst>
            <a:outerShdw dist="28398" dir="3806097" algn="ctr" rotWithShape="0">
              <a:schemeClr val="accent2">
                <a:lumMod val="50000"/>
                <a:lumOff val="0"/>
                <a:alpha val="50000"/>
              </a:schemeClr>
            </a:outerShdw>
          </a:effectLst>
        </p:spPr>
        <p:txBody>
          <a:bodyPr rot="0" vert="horz" wrap="square" lIns="91440" tIns="45720" rIns="91440" bIns="45720" anchor="t" anchorCtr="0" upright="1">
            <a:noAutofit/>
          </a:bodyPr>
          <a:lstStyle/>
          <a:p>
            <a:endParaRPr lang="en-IN"/>
          </a:p>
        </p:txBody>
      </p:sp>
      <p:sp>
        <p:nvSpPr>
          <p:cNvPr id="8" name="Rectangle 10">
            <a:extLst>
              <a:ext uri="{FF2B5EF4-FFF2-40B4-BE49-F238E27FC236}">
                <a16:creationId xmlns:a16="http://schemas.microsoft.com/office/drawing/2014/main" id="{B012BF35-E04D-48C5-8C7A-0031597AEED9}"/>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11">
            <a:extLst>
              <a:ext uri="{FF2B5EF4-FFF2-40B4-BE49-F238E27FC236}">
                <a16:creationId xmlns:a16="http://schemas.microsoft.com/office/drawing/2014/main" id="{1A05AF22-2E91-4FA9-B8BD-AF2686812B8F}"/>
              </a:ext>
            </a:extLst>
          </p:cNvPr>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12">
            <a:extLst>
              <a:ext uri="{FF2B5EF4-FFF2-40B4-BE49-F238E27FC236}">
                <a16:creationId xmlns:a16="http://schemas.microsoft.com/office/drawing/2014/main" id="{ECDCD9BA-7F6F-4862-8BE5-8F1C8D2544A5}"/>
              </a:ext>
            </a:extLst>
          </p:cNvPr>
          <p:cNvSpPr>
            <a:spLocks noChangeArrowheads="1"/>
          </p:cNvSpPr>
          <p:nvPr/>
        </p:nvSpPr>
        <p:spPr bwMode="auto">
          <a:xfrm>
            <a:off x="0" y="3067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Title 1">
            <a:extLst>
              <a:ext uri="{FF2B5EF4-FFF2-40B4-BE49-F238E27FC236}">
                <a16:creationId xmlns:a16="http://schemas.microsoft.com/office/drawing/2014/main" id="{E6FD2C86-6523-4A98-9176-6E285A1AC752}"/>
              </a:ext>
            </a:extLst>
          </p:cNvPr>
          <p:cNvSpPr>
            <a:spLocks noGrp="1"/>
          </p:cNvSpPr>
          <p:nvPr>
            <p:ph type="title"/>
          </p:nvPr>
        </p:nvSpPr>
        <p:spPr>
          <a:xfrm>
            <a:off x="457200" y="323470"/>
            <a:ext cx="8229600" cy="819912"/>
          </a:xfrm>
        </p:spPr>
        <p:txBody>
          <a:bodyPr/>
          <a:lstStyle/>
          <a:p>
            <a:r>
              <a:rPr lang="en-IN" dirty="0"/>
              <a:t>Generation of API Key:</a:t>
            </a:r>
          </a:p>
        </p:txBody>
      </p:sp>
    </p:spTree>
    <p:extLst>
      <p:ext uri="{BB962C8B-B14F-4D97-AF65-F5344CB8AC3E}">
        <p14:creationId xmlns:p14="http://schemas.microsoft.com/office/powerpoint/2010/main" val="337984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9BE2AD9-AB02-4BEF-AED5-9F8ABF841E2A}"/>
              </a:ext>
            </a:extLst>
          </p:cNvPr>
          <p:cNvPicPr>
            <a:picLocks noGrp="1"/>
          </p:cNvPicPr>
          <p:nvPr>
            <p:ph idx="1"/>
          </p:nvPr>
        </p:nvPicPr>
        <p:blipFill>
          <a:blip r:embed="rId2"/>
          <a:stretch>
            <a:fillRect/>
          </a:stretch>
        </p:blipFill>
        <p:spPr>
          <a:xfrm>
            <a:off x="668373" y="990601"/>
            <a:ext cx="7807253" cy="5334000"/>
          </a:xfrm>
          <a:prstGeom prst="rect">
            <a:avLst/>
          </a:prstGeom>
        </p:spPr>
      </p:pic>
      <p:sp>
        <p:nvSpPr>
          <p:cNvPr id="5" name="Rectangle 4">
            <a:extLst>
              <a:ext uri="{FF2B5EF4-FFF2-40B4-BE49-F238E27FC236}">
                <a16:creationId xmlns:a16="http://schemas.microsoft.com/office/drawing/2014/main" id="{41B46542-35E3-4F43-8628-08592C90CBE3}"/>
              </a:ext>
            </a:extLst>
          </p:cNvPr>
          <p:cNvSpPr>
            <a:spLocks noChangeArrowheads="1"/>
          </p:cNvSpPr>
          <p:nvPr/>
        </p:nvSpPr>
        <p:spPr bwMode="auto">
          <a:xfrm>
            <a:off x="5257800" y="4038600"/>
            <a:ext cx="2057400" cy="762000"/>
          </a:xfrm>
          <a:prstGeom prst="rect">
            <a:avLst/>
          </a:prstGeom>
          <a:noFill/>
          <a:ln w="38100">
            <a:solidFill>
              <a:srgbClr val="FF0000"/>
            </a:solidFill>
            <a:miter lim="800000"/>
            <a:headEnd/>
            <a:tailEnd/>
          </a:ln>
          <a:effectLst>
            <a:outerShdw dist="28398" dir="3806097" algn="ctr" rotWithShape="0">
              <a:schemeClr val="accent2">
                <a:lumMod val="50000"/>
                <a:lumOff val="0"/>
                <a:alpha val="50000"/>
              </a:schemeClr>
            </a:outerShdw>
          </a:effectLst>
        </p:spPr>
        <p:txBody>
          <a:bodyPr rot="0" vert="horz" wrap="square" lIns="91440" tIns="45720" rIns="91440" bIns="45720" anchor="t" anchorCtr="0" upright="1">
            <a:noAutofit/>
          </a:bodyPr>
          <a:lstStyle/>
          <a:p>
            <a:endParaRPr lang="en-IN"/>
          </a:p>
        </p:txBody>
      </p:sp>
    </p:spTree>
    <p:extLst>
      <p:ext uri="{BB962C8B-B14F-4D97-AF65-F5344CB8AC3E}">
        <p14:creationId xmlns:p14="http://schemas.microsoft.com/office/powerpoint/2010/main" val="468199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8D466-06A8-4B7F-B8CB-050907805AF7}"/>
              </a:ext>
            </a:extLst>
          </p:cNvPr>
          <p:cNvSpPr>
            <a:spLocks noGrp="1"/>
          </p:cNvSpPr>
          <p:nvPr>
            <p:ph type="title"/>
          </p:nvPr>
        </p:nvSpPr>
        <p:spPr>
          <a:xfrm>
            <a:off x="457200" y="533400"/>
            <a:ext cx="8229600" cy="704088"/>
          </a:xfrm>
        </p:spPr>
        <p:txBody>
          <a:bodyPr>
            <a:normAutofit fontScale="90000"/>
          </a:bodyPr>
          <a:lstStyle/>
          <a:p>
            <a:r>
              <a:rPr lang="en-IN" dirty="0"/>
              <a:t>AI Extraction:</a:t>
            </a:r>
          </a:p>
        </p:txBody>
      </p:sp>
      <p:pic>
        <p:nvPicPr>
          <p:cNvPr id="4" name="Content Placeholder 3">
            <a:extLst>
              <a:ext uri="{FF2B5EF4-FFF2-40B4-BE49-F238E27FC236}">
                <a16:creationId xmlns:a16="http://schemas.microsoft.com/office/drawing/2014/main" id="{E0375D5A-C28C-4E8A-8C94-0A057B07EA7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4917" y="1935163"/>
            <a:ext cx="7834165" cy="4389437"/>
          </a:xfrm>
          <a:prstGeom prst="rect">
            <a:avLst/>
          </a:prstGeom>
          <a:noFill/>
          <a:ln>
            <a:noFill/>
          </a:ln>
        </p:spPr>
      </p:pic>
      <p:sp>
        <p:nvSpPr>
          <p:cNvPr id="5" name="Rectangle 4">
            <a:extLst>
              <a:ext uri="{FF2B5EF4-FFF2-40B4-BE49-F238E27FC236}">
                <a16:creationId xmlns:a16="http://schemas.microsoft.com/office/drawing/2014/main" id="{2D81BE83-A33C-4F99-B8E6-D3485198E71D}"/>
              </a:ext>
            </a:extLst>
          </p:cNvPr>
          <p:cNvSpPr>
            <a:spLocks noChangeArrowheads="1"/>
          </p:cNvSpPr>
          <p:nvPr/>
        </p:nvSpPr>
        <p:spPr bwMode="auto">
          <a:xfrm>
            <a:off x="2990849" y="4267200"/>
            <a:ext cx="1581150" cy="504825"/>
          </a:xfrm>
          <a:prstGeom prst="rect">
            <a:avLst/>
          </a:prstGeom>
          <a:noFill/>
          <a:ln w="38100">
            <a:solidFill>
              <a:srgbClr val="FF0000"/>
            </a:solidFill>
            <a:miter lim="800000"/>
            <a:headEnd/>
            <a:tailEnd/>
          </a:ln>
          <a:effectLst>
            <a:outerShdw dist="28398" dir="3806097" algn="ctr" rotWithShape="0">
              <a:schemeClr val="accent2">
                <a:lumMod val="50000"/>
                <a:lumOff val="0"/>
                <a:alpha val="50000"/>
              </a:schemeClr>
            </a:outerShdw>
          </a:effectLst>
        </p:spPr>
        <p:txBody>
          <a:bodyPr rot="0" vert="horz" wrap="square" lIns="91440" tIns="45720" rIns="91440" bIns="45720" anchor="t" anchorCtr="0" upright="1">
            <a:noAutofit/>
          </a:bodyPr>
          <a:lstStyle/>
          <a:p>
            <a:endParaRPr lang="en-IN"/>
          </a:p>
        </p:txBody>
      </p:sp>
    </p:spTree>
    <p:extLst>
      <p:ext uri="{BB962C8B-B14F-4D97-AF65-F5344CB8AC3E}">
        <p14:creationId xmlns:p14="http://schemas.microsoft.com/office/powerpoint/2010/main" val="1935559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7D512C-03BE-4219-8C77-839F272999E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95400"/>
            <a:ext cx="6934200" cy="4571999"/>
          </a:xfrm>
          <a:prstGeom prst="rect">
            <a:avLst/>
          </a:prstGeom>
          <a:noFill/>
          <a:ln>
            <a:noFill/>
          </a:ln>
        </p:spPr>
      </p:pic>
    </p:spTree>
    <p:extLst>
      <p:ext uri="{BB962C8B-B14F-4D97-AF65-F5344CB8AC3E}">
        <p14:creationId xmlns:p14="http://schemas.microsoft.com/office/powerpoint/2010/main" val="144588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70097B2-8724-43D7-99ED-D580625DAB7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4917" y="1447801"/>
            <a:ext cx="7834165" cy="4876800"/>
          </a:xfrm>
          <a:prstGeom prst="rect">
            <a:avLst/>
          </a:prstGeom>
          <a:noFill/>
          <a:ln>
            <a:noFill/>
          </a:ln>
        </p:spPr>
      </p:pic>
    </p:spTree>
    <p:extLst>
      <p:ext uri="{BB962C8B-B14F-4D97-AF65-F5344CB8AC3E}">
        <p14:creationId xmlns:p14="http://schemas.microsoft.com/office/powerpoint/2010/main" val="3975688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DECB763-5C95-4D4A-8A47-D0D7D43C03B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8229600" cy="5092130"/>
          </a:xfrm>
          <a:prstGeom prst="rect">
            <a:avLst/>
          </a:prstGeom>
          <a:noFill/>
          <a:ln>
            <a:noFill/>
          </a:ln>
        </p:spPr>
      </p:pic>
      <p:sp>
        <p:nvSpPr>
          <p:cNvPr id="5" name="Rectangle 4">
            <a:extLst>
              <a:ext uri="{FF2B5EF4-FFF2-40B4-BE49-F238E27FC236}">
                <a16:creationId xmlns:a16="http://schemas.microsoft.com/office/drawing/2014/main" id="{62C29657-9F38-48CD-B693-DCAC69F7D20F}"/>
              </a:ext>
            </a:extLst>
          </p:cNvPr>
          <p:cNvSpPr>
            <a:spLocks noChangeArrowheads="1"/>
          </p:cNvSpPr>
          <p:nvPr/>
        </p:nvSpPr>
        <p:spPr bwMode="auto">
          <a:xfrm>
            <a:off x="2209800" y="4572000"/>
            <a:ext cx="1581150" cy="504825"/>
          </a:xfrm>
          <a:prstGeom prst="rect">
            <a:avLst/>
          </a:prstGeom>
          <a:noFill/>
          <a:ln w="38100">
            <a:solidFill>
              <a:srgbClr val="FF0000"/>
            </a:solidFill>
            <a:miter lim="800000"/>
            <a:headEnd/>
            <a:tailEnd/>
          </a:ln>
          <a:effectLst>
            <a:outerShdw dist="28398" dir="3806097" algn="ctr" rotWithShape="0">
              <a:schemeClr val="accent2">
                <a:lumMod val="50000"/>
                <a:lumOff val="0"/>
                <a:alpha val="50000"/>
              </a:schemeClr>
            </a:outerShdw>
          </a:effectLst>
        </p:spPr>
        <p:txBody>
          <a:bodyPr rot="0" vert="horz" wrap="square" lIns="91440" tIns="45720" rIns="91440" bIns="45720" anchor="t" anchorCtr="0" upright="1">
            <a:noAutofit/>
          </a:bodyPr>
          <a:lstStyle/>
          <a:p>
            <a:endParaRPr lang="en-IN"/>
          </a:p>
        </p:txBody>
      </p:sp>
      <p:sp>
        <p:nvSpPr>
          <p:cNvPr id="6" name="Rectangle 5">
            <a:extLst>
              <a:ext uri="{FF2B5EF4-FFF2-40B4-BE49-F238E27FC236}">
                <a16:creationId xmlns:a16="http://schemas.microsoft.com/office/drawing/2014/main" id="{A51963ED-2E71-4D4C-A127-7F0EAE22BF91}"/>
              </a:ext>
            </a:extLst>
          </p:cNvPr>
          <p:cNvSpPr>
            <a:spLocks noChangeArrowheads="1"/>
          </p:cNvSpPr>
          <p:nvPr/>
        </p:nvSpPr>
        <p:spPr bwMode="auto">
          <a:xfrm>
            <a:off x="3867150" y="4572000"/>
            <a:ext cx="1581150" cy="504825"/>
          </a:xfrm>
          <a:prstGeom prst="rect">
            <a:avLst/>
          </a:prstGeom>
          <a:noFill/>
          <a:ln w="38100">
            <a:solidFill>
              <a:srgbClr val="FF0000"/>
            </a:solidFill>
            <a:miter lim="800000"/>
            <a:headEnd/>
            <a:tailEnd/>
          </a:ln>
          <a:effectLst>
            <a:outerShdw dist="28398" dir="3806097" algn="ctr" rotWithShape="0">
              <a:schemeClr val="accent2">
                <a:lumMod val="50000"/>
                <a:lumOff val="0"/>
                <a:alpha val="50000"/>
              </a:schemeClr>
            </a:outerShdw>
          </a:effectLst>
        </p:spPr>
        <p:txBody>
          <a:bodyPr rot="0" vert="horz" wrap="square" lIns="91440" tIns="45720" rIns="91440" bIns="45720" anchor="t" anchorCtr="0" upright="1">
            <a:noAutofit/>
          </a:bodyPr>
          <a:lstStyle/>
          <a:p>
            <a:endParaRPr lang="en-IN"/>
          </a:p>
        </p:txBody>
      </p:sp>
    </p:spTree>
    <p:extLst>
      <p:ext uri="{BB962C8B-B14F-4D97-AF65-F5344CB8AC3E}">
        <p14:creationId xmlns:p14="http://schemas.microsoft.com/office/powerpoint/2010/main" val="4242726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E73B790-E253-4141-97A8-50D4ECB8BA8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4917" y="1066801"/>
            <a:ext cx="7834165" cy="5257800"/>
          </a:xfrm>
          <a:prstGeom prst="rect">
            <a:avLst/>
          </a:prstGeom>
          <a:noFill/>
          <a:ln>
            <a:noFill/>
          </a:ln>
        </p:spPr>
      </p:pic>
    </p:spTree>
    <p:extLst>
      <p:ext uri="{BB962C8B-B14F-4D97-AF65-F5344CB8AC3E}">
        <p14:creationId xmlns:p14="http://schemas.microsoft.com/office/powerpoint/2010/main" val="2356680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D687B56-F5F2-42C7-A422-F92F8E6D971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4917" y="1219201"/>
            <a:ext cx="7834165" cy="5105400"/>
          </a:xfrm>
          <a:prstGeom prst="rect">
            <a:avLst/>
          </a:prstGeom>
          <a:noFill/>
          <a:ln>
            <a:noFill/>
          </a:ln>
        </p:spPr>
      </p:pic>
    </p:spTree>
    <p:extLst>
      <p:ext uri="{BB962C8B-B14F-4D97-AF65-F5344CB8AC3E}">
        <p14:creationId xmlns:p14="http://schemas.microsoft.com/office/powerpoint/2010/main" val="1895893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E6555EC-A3A9-414C-B21E-795D76ABA0C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143000"/>
            <a:ext cx="8229600" cy="5168330"/>
          </a:xfrm>
          <a:prstGeom prst="rect">
            <a:avLst/>
          </a:prstGeom>
          <a:noFill/>
          <a:ln>
            <a:noFill/>
          </a:ln>
        </p:spPr>
      </p:pic>
    </p:spTree>
    <p:extLst>
      <p:ext uri="{BB962C8B-B14F-4D97-AF65-F5344CB8AC3E}">
        <p14:creationId xmlns:p14="http://schemas.microsoft.com/office/powerpoint/2010/main" val="35314334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3E96E8B-3414-4BF5-A681-DF2C6A2C02D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8229600" cy="5092130"/>
          </a:xfrm>
          <a:prstGeom prst="rect">
            <a:avLst/>
          </a:prstGeom>
          <a:noFill/>
          <a:ln>
            <a:noFill/>
          </a:ln>
        </p:spPr>
      </p:pic>
      <p:sp>
        <p:nvSpPr>
          <p:cNvPr id="5" name="Rectangle 4">
            <a:extLst>
              <a:ext uri="{FF2B5EF4-FFF2-40B4-BE49-F238E27FC236}">
                <a16:creationId xmlns:a16="http://schemas.microsoft.com/office/drawing/2014/main" id="{CEF32BC0-6432-484D-B922-541670527940}"/>
              </a:ext>
            </a:extLst>
          </p:cNvPr>
          <p:cNvSpPr>
            <a:spLocks noChangeArrowheads="1"/>
          </p:cNvSpPr>
          <p:nvPr/>
        </p:nvSpPr>
        <p:spPr bwMode="auto">
          <a:xfrm>
            <a:off x="3581400" y="3657600"/>
            <a:ext cx="2286000" cy="1066800"/>
          </a:xfrm>
          <a:prstGeom prst="rect">
            <a:avLst/>
          </a:prstGeom>
          <a:noFill/>
          <a:ln w="38100">
            <a:solidFill>
              <a:srgbClr val="FF0000"/>
            </a:solidFill>
            <a:miter lim="800000"/>
            <a:headEnd/>
            <a:tailEnd/>
          </a:ln>
          <a:effectLst>
            <a:outerShdw dist="28398" dir="3806097" algn="ctr" rotWithShape="0">
              <a:schemeClr val="accent2">
                <a:lumMod val="50000"/>
                <a:lumOff val="0"/>
                <a:alpha val="50000"/>
              </a:schemeClr>
            </a:outerShdw>
          </a:effectLst>
        </p:spPr>
        <p:txBody>
          <a:bodyPr rot="0" vert="horz" wrap="square" lIns="91440" tIns="45720" rIns="91440" bIns="45720" anchor="t" anchorCtr="0" upright="1">
            <a:noAutofit/>
          </a:bodyPr>
          <a:lstStyle/>
          <a:p>
            <a:endParaRPr lang="en-IN"/>
          </a:p>
        </p:txBody>
      </p:sp>
    </p:spTree>
    <p:extLst>
      <p:ext uri="{BB962C8B-B14F-4D97-AF65-F5344CB8AC3E}">
        <p14:creationId xmlns:p14="http://schemas.microsoft.com/office/powerpoint/2010/main" val="2759595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F0C33-8DA8-44E0-83F5-9951D7942EB9}"/>
              </a:ext>
            </a:extLst>
          </p:cNvPr>
          <p:cNvSpPr>
            <a:spLocks noGrp="1"/>
          </p:cNvSpPr>
          <p:nvPr>
            <p:ph type="title"/>
          </p:nvPr>
        </p:nvSpPr>
        <p:spPr>
          <a:xfrm>
            <a:off x="444843" y="381000"/>
            <a:ext cx="8229600" cy="1143000"/>
          </a:xfrm>
        </p:spPr>
        <p:txBody>
          <a:bodyPr>
            <a:normAutofit/>
          </a:bodyPr>
          <a:lstStyle/>
          <a:p>
            <a:r>
              <a:rPr lang="en-IN" dirty="0">
                <a:latin typeface="Times New Roman" panose="02020603050405020304" pitchFamily="18" charset="0"/>
                <a:cs typeface="Times New Roman" panose="02020603050405020304" pitchFamily="18" charset="0"/>
              </a:rPr>
              <a:t>Objective &amp; Outcome</a:t>
            </a:r>
          </a:p>
        </p:txBody>
      </p:sp>
      <p:sp>
        <p:nvSpPr>
          <p:cNvPr id="3" name="Content Placeholder 2">
            <a:extLst>
              <a:ext uri="{FF2B5EF4-FFF2-40B4-BE49-F238E27FC236}">
                <a16:creationId xmlns:a16="http://schemas.microsoft.com/office/drawing/2014/main" id="{3F13D755-EECC-4C2F-BE50-358F1937D20E}"/>
              </a:ext>
            </a:extLst>
          </p:cNvPr>
          <p:cNvSpPr>
            <a:spLocks noGrp="1"/>
          </p:cNvSpPr>
          <p:nvPr>
            <p:ph idx="1"/>
          </p:nvPr>
        </p:nvSpPr>
        <p:spPr>
          <a:xfrm>
            <a:off x="416011" y="1721296"/>
            <a:ext cx="8229600" cy="4389120"/>
          </a:xfrm>
        </p:spPr>
        <p:txBody>
          <a:bodyPr/>
          <a:lstStyle/>
          <a:p>
            <a:pPr marL="0" indent="0" algn="just">
              <a:buNone/>
            </a:pPr>
            <a:r>
              <a:rPr lang="en-IN" b="1" dirty="0">
                <a:latin typeface="Times New Roman" panose="02020603050405020304" pitchFamily="18" charset="0"/>
                <a:cs typeface="Times New Roman" panose="02020603050405020304" pitchFamily="18" charset="0"/>
              </a:rPr>
              <a:t>Objective:</a:t>
            </a:r>
          </a:p>
          <a:p>
            <a:pPr marL="0" indent="0" algn="just">
              <a:buNone/>
            </a:pPr>
            <a:r>
              <a:rPr lang="en-IN" dirty="0">
                <a:latin typeface="Times New Roman" panose="02020603050405020304" pitchFamily="18" charset="0"/>
                <a:cs typeface="Times New Roman" panose="02020603050405020304" pitchFamily="18" charset="0"/>
              </a:rPr>
              <a:t>                The Objective of the project is to develop a system that automates the invoice and produce required information for the user.</a:t>
            </a:r>
          </a:p>
          <a:p>
            <a:pPr marL="0" indent="0" algn="just">
              <a:buNone/>
            </a:pPr>
            <a:endParaRPr lang="en-IN" b="1" dirty="0">
              <a:latin typeface="Times New Roman" panose="02020603050405020304" pitchFamily="18" charset="0"/>
              <a:cs typeface="Times New Roman" panose="02020603050405020304" pitchFamily="18" charset="0"/>
            </a:endParaRPr>
          </a:p>
          <a:p>
            <a:pPr marL="0" indent="0" algn="just">
              <a:buNone/>
            </a:pPr>
            <a:r>
              <a:rPr lang="en-IN" b="1" dirty="0">
                <a:latin typeface="Times New Roman" panose="02020603050405020304" pitchFamily="18" charset="0"/>
                <a:cs typeface="Times New Roman" panose="02020603050405020304" pitchFamily="18" charset="0"/>
              </a:rPr>
              <a:t>Outcome:</a:t>
            </a:r>
          </a:p>
          <a:p>
            <a:pPr marL="0" indent="0" algn="just">
              <a:buNone/>
            </a:pPr>
            <a:r>
              <a:rPr lang="en-IN" dirty="0">
                <a:latin typeface="Times New Roman" panose="02020603050405020304" pitchFamily="18" charset="0"/>
                <a:cs typeface="Times New Roman" panose="02020603050405020304" pitchFamily="18" charset="0"/>
              </a:rPr>
              <a:t>               Company can handle accounts payable process and reduce the time for the financial team. </a:t>
            </a:r>
          </a:p>
        </p:txBody>
      </p:sp>
      <p:sp>
        <p:nvSpPr>
          <p:cNvPr id="6" name="TextBox 4">
            <a:extLst>
              <a:ext uri="{FF2B5EF4-FFF2-40B4-BE49-F238E27FC236}">
                <a16:creationId xmlns:a16="http://schemas.microsoft.com/office/drawing/2014/main" id="{FA9B1F21-57B9-41B6-85F5-945ECBDF535F}"/>
              </a:ext>
            </a:extLst>
          </p:cNvPr>
          <p:cNvSpPr txBox="1"/>
          <p:nvPr/>
        </p:nvSpPr>
        <p:spPr>
          <a:xfrm>
            <a:off x="0" y="6477000"/>
            <a:ext cx="9144000" cy="400110"/>
          </a:xfrm>
          <a:prstGeom prst="rect">
            <a:avLst/>
          </a:prstGeom>
          <a:solidFill>
            <a:schemeClr val="bg2">
              <a:lumMod val="75000"/>
            </a:schemeClr>
          </a:solidFill>
          <a:ln>
            <a:solidFill>
              <a:schemeClr val="accent1"/>
            </a:solidFill>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Department of CSE, KGiSL Institute of Technology, Coimbatore</a:t>
            </a:r>
          </a:p>
        </p:txBody>
      </p:sp>
    </p:spTree>
    <p:extLst>
      <p:ext uri="{BB962C8B-B14F-4D97-AF65-F5344CB8AC3E}">
        <p14:creationId xmlns:p14="http://schemas.microsoft.com/office/powerpoint/2010/main" val="41259212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F3975-AECC-4AFD-A8E3-8BD0616E1160}"/>
              </a:ext>
            </a:extLst>
          </p:cNvPr>
          <p:cNvSpPr>
            <a:spLocks noGrp="1"/>
          </p:cNvSpPr>
          <p:nvPr>
            <p:ph type="title"/>
          </p:nvPr>
        </p:nvSpPr>
        <p:spPr>
          <a:xfrm>
            <a:off x="457200" y="704088"/>
            <a:ext cx="8229600" cy="972312"/>
          </a:xfrm>
        </p:spPr>
        <p:txBody>
          <a:bodyPr/>
          <a:lstStyle/>
          <a:p>
            <a:r>
              <a:rPr lang="en-IN" dirty="0"/>
              <a:t>Output:</a:t>
            </a:r>
          </a:p>
        </p:txBody>
      </p:sp>
      <p:pic>
        <p:nvPicPr>
          <p:cNvPr id="4" name="Content Placeholder 3">
            <a:extLst>
              <a:ext uri="{FF2B5EF4-FFF2-40B4-BE49-F238E27FC236}">
                <a16:creationId xmlns:a16="http://schemas.microsoft.com/office/drawing/2014/main" id="{21C84A6D-BB08-48CC-9BF2-5BF5DE7AB725}"/>
              </a:ext>
            </a:extLst>
          </p:cNvPr>
          <p:cNvPicPr>
            <a:picLocks noGrp="1"/>
          </p:cNvPicPr>
          <p:nvPr>
            <p:ph idx="1"/>
          </p:nvPr>
        </p:nvPicPr>
        <p:blipFill rotWithShape="1">
          <a:blip r:embed="rId2"/>
          <a:srcRect b="46502"/>
          <a:stretch/>
        </p:blipFill>
        <p:spPr bwMode="auto">
          <a:xfrm>
            <a:off x="457200" y="2133600"/>
            <a:ext cx="8229600" cy="3233928"/>
          </a:xfrm>
          <a:prstGeom prst="rect">
            <a:avLst/>
          </a:prstGeom>
          <a:ln>
            <a:noFill/>
          </a:ln>
          <a:extLst>
            <a:ext uri="{53640926-AAD7-44D8-BBD7-CCE9431645EC}">
              <a14:shadowObscured xmlns:a14="http://schemas.microsoft.com/office/drawing/2010/main"/>
            </a:ext>
          </a:extLst>
        </p:spPr>
      </p:pic>
      <p:sp>
        <p:nvSpPr>
          <p:cNvPr id="5" name="Rectangle 4">
            <a:extLst>
              <a:ext uri="{FF2B5EF4-FFF2-40B4-BE49-F238E27FC236}">
                <a16:creationId xmlns:a16="http://schemas.microsoft.com/office/drawing/2014/main" id="{EE7469ED-9758-4169-B25D-2003D2E1931B}"/>
              </a:ext>
            </a:extLst>
          </p:cNvPr>
          <p:cNvSpPr>
            <a:spLocks noChangeArrowheads="1"/>
          </p:cNvSpPr>
          <p:nvPr/>
        </p:nvSpPr>
        <p:spPr bwMode="auto">
          <a:xfrm>
            <a:off x="1752600" y="4343400"/>
            <a:ext cx="6019800" cy="304799"/>
          </a:xfrm>
          <a:prstGeom prst="rect">
            <a:avLst/>
          </a:prstGeom>
          <a:noFill/>
          <a:ln w="38100">
            <a:solidFill>
              <a:srgbClr val="FF0000"/>
            </a:solidFill>
            <a:miter lim="800000"/>
            <a:headEnd/>
            <a:tailEnd/>
          </a:ln>
          <a:effectLst>
            <a:outerShdw dist="28398" dir="3806097" algn="ctr" rotWithShape="0">
              <a:schemeClr val="accent2">
                <a:lumMod val="50000"/>
                <a:lumOff val="0"/>
                <a:alpha val="50000"/>
              </a:schemeClr>
            </a:outerShdw>
          </a:effectLst>
        </p:spPr>
        <p:txBody>
          <a:bodyPr rot="0" vert="horz" wrap="square" lIns="91440" tIns="45720" rIns="91440" bIns="45720" anchor="t" anchorCtr="0" upright="1">
            <a:noAutofit/>
          </a:bodyPr>
          <a:lstStyle/>
          <a:p>
            <a:endParaRPr lang="en-IN"/>
          </a:p>
        </p:txBody>
      </p:sp>
    </p:spTree>
    <p:extLst>
      <p:ext uri="{BB962C8B-B14F-4D97-AF65-F5344CB8AC3E}">
        <p14:creationId xmlns:p14="http://schemas.microsoft.com/office/powerpoint/2010/main" val="3175597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B5D92-054E-4582-A3A4-84A7D03EB7B3}"/>
              </a:ext>
            </a:extLst>
          </p:cNvPr>
          <p:cNvSpPr>
            <a:spLocks noGrp="1"/>
          </p:cNvSpPr>
          <p:nvPr>
            <p:ph type="title"/>
          </p:nvPr>
        </p:nvSpPr>
        <p:spPr>
          <a:xfrm>
            <a:off x="457200" y="704088"/>
            <a:ext cx="8229600" cy="743712"/>
          </a:xfrm>
        </p:spPr>
        <p:txBody>
          <a:bodyPr>
            <a:normAutofit fontScale="90000"/>
          </a:bodyPr>
          <a:lstStyle/>
          <a:p>
            <a:r>
              <a:rPr lang="en-IN" dirty="0"/>
              <a:t>Notification:</a:t>
            </a:r>
          </a:p>
        </p:txBody>
      </p:sp>
      <p:pic>
        <p:nvPicPr>
          <p:cNvPr id="7" name="Content Placeholder 3">
            <a:extLst>
              <a:ext uri="{FF2B5EF4-FFF2-40B4-BE49-F238E27FC236}">
                <a16:creationId xmlns:a16="http://schemas.microsoft.com/office/drawing/2014/main" id="{62E0EC9B-7390-4BF2-843D-439BE56E90B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4917" y="1935163"/>
            <a:ext cx="7834165" cy="4389437"/>
          </a:xfrm>
          <a:prstGeom prst="rect">
            <a:avLst/>
          </a:prstGeom>
          <a:noFill/>
          <a:ln>
            <a:noFill/>
          </a:ln>
        </p:spPr>
      </p:pic>
      <p:sp>
        <p:nvSpPr>
          <p:cNvPr id="8" name="Rectangle 7">
            <a:extLst>
              <a:ext uri="{FF2B5EF4-FFF2-40B4-BE49-F238E27FC236}">
                <a16:creationId xmlns:a16="http://schemas.microsoft.com/office/drawing/2014/main" id="{19CE8B31-0719-4FB0-8B5C-F820780C8CB0}"/>
              </a:ext>
            </a:extLst>
          </p:cNvPr>
          <p:cNvSpPr>
            <a:spLocks noChangeArrowheads="1"/>
          </p:cNvSpPr>
          <p:nvPr/>
        </p:nvSpPr>
        <p:spPr bwMode="auto">
          <a:xfrm>
            <a:off x="2971800" y="4800600"/>
            <a:ext cx="1600200" cy="838200"/>
          </a:xfrm>
          <a:prstGeom prst="rect">
            <a:avLst/>
          </a:prstGeom>
          <a:noFill/>
          <a:ln w="38100">
            <a:solidFill>
              <a:srgbClr val="FF0000"/>
            </a:solidFill>
            <a:miter lim="800000"/>
            <a:headEnd/>
            <a:tailEnd/>
          </a:ln>
          <a:effectLst>
            <a:outerShdw dist="28398" dir="3806097" algn="ctr" rotWithShape="0">
              <a:schemeClr val="accent2">
                <a:lumMod val="50000"/>
                <a:lumOff val="0"/>
                <a:alpha val="50000"/>
              </a:schemeClr>
            </a:outerShdw>
          </a:effectLst>
        </p:spPr>
        <p:txBody>
          <a:bodyPr rot="0" vert="horz" wrap="square" lIns="91440" tIns="45720" rIns="91440" bIns="45720" anchor="t" anchorCtr="0" upright="1">
            <a:noAutofit/>
          </a:bodyPr>
          <a:lstStyle/>
          <a:p>
            <a:endParaRPr lang="en-IN"/>
          </a:p>
        </p:txBody>
      </p:sp>
    </p:spTree>
    <p:extLst>
      <p:ext uri="{BB962C8B-B14F-4D97-AF65-F5344CB8AC3E}">
        <p14:creationId xmlns:p14="http://schemas.microsoft.com/office/powerpoint/2010/main" val="574814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988B9A7-B9E9-42DA-BB22-A60E474AC8A6}"/>
              </a:ext>
            </a:extLst>
          </p:cNvPr>
          <p:cNvPicPr>
            <a:picLocks noGrp="1"/>
          </p:cNvPicPr>
          <p:nvPr>
            <p:ph idx="1"/>
          </p:nvPr>
        </p:nvPicPr>
        <p:blipFill>
          <a:blip r:embed="rId2"/>
          <a:stretch>
            <a:fillRect/>
          </a:stretch>
        </p:blipFill>
        <p:spPr>
          <a:xfrm>
            <a:off x="668373" y="1600201"/>
            <a:ext cx="7807253" cy="4724400"/>
          </a:xfrm>
          <a:prstGeom prst="rect">
            <a:avLst/>
          </a:prstGeom>
        </p:spPr>
      </p:pic>
    </p:spTree>
    <p:extLst>
      <p:ext uri="{BB962C8B-B14F-4D97-AF65-F5344CB8AC3E}">
        <p14:creationId xmlns:p14="http://schemas.microsoft.com/office/powerpoint/2010/main" val="3806697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430D1B5-F2D2-4E76-B8DC-D11E12A60CDF}"/>
              </a:ext>
            </a:extLst>
          </p:cNvPr>
          <p:cNvPicPr/>
          <p:nvPr/>
        </p:nvPicPr>
        <p:blipFill>
          <a:blip r:embed="rId2"/>
          <a:stretch>
            <a:fillRect/>
          </a:stretch>
        </p:blipFill>
        <p:spPr>
          <a:xfrm>
            <a:off x="533400" y="1447800"/>
            <a:ext cx="7924799" cy="4724399"/>
          </a:xfrm>
          <a:prstGeom prst="rect">
            <a:avLst/>
          </a:prstGeom>
        </p:spPr>
      </p:pic>
    </p:spTree>
    <p:extLst>
      <p:ext uri="{BB962C8B-B14F-4D97-AF65-F5344CB8AC3E}">
        <p14:creationId xmlns:p14="http://schemas.microsoft.com/office/powerpoint/2010/main" val="3649868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AE79C-C96A-4B76-A196-074E56CD4DBE}"/>
              </a:ext>
            </a:extLst>
          </p:cNvPr>
          <p:cNvSpPr>
            <a:spLocks noGrp="1"/>
          </p:cNvSpPr>
          <p:nvPr>
            <p:ph type="title"/>
          </p:nvPr>
        </p:nvSpPr>
        <p:spPr>
          <a:xfrm>
            <a:off x="444500" y="533400"/>
            <a:ext cx="8229600" cy="780288"/>
          </a:xfrm>
        </p:spPr>
        <p:txBody>
          <a:bodyPr>
            <a:normAutofit fontScale="90000"/>
          </a:bodyPr>
          <a:lstStyle/>
          <a:p>
            <a:r>
              <a:rPr lang="en-IN" dirty="0"/>
              <a:t>Output:</a:t>
            </a:r>
          </a:p>
        </p:txBody>
      </p:sp>
      <p:pic>
        <p:nvPicPr>
          <p:cNvPr id="5" name="Content Placeholder 4">
            <a:extLst>
              <a:ext uri="{FF2B5EF4-FFF2-40B4-BE49-F238E27FC236}">
                <a16:creationId xmlns:a16="http://schemas.microsoft.com/office/drawing/2014/main" id="{73798A9E-5592-4D9B-96DC-6DA2F1B1E8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47800"/>
            <a:ext cx="8229600" cy="4362898"/>
          </a:xfrm>
        </p:spPr>
      </p:pic>
    </p:spTree>
    <p:extLst>
      <p:ext uri="{BB962C8B-B14F-4D97-AF65-F5344CB8AC3E}">
        <p14:creationId xmlns:p14="http://schemas.microsoft.com/office/powerpoint/2010/main" val="33956195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7E3424-C17A-4C11-A984-ADE2C7595758}"/>
              </a:ext>
            </a:extLst>
          </p:cNvPr>
          <p:cNvSpPr txBox="1"/>
          <p:nvPr/>
        </p:nvSpPr>
        <p:spPr>
          <a:xfrm>
            <a:off x="1259457" y="3085382"/>
            <a:ext cx="748772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b="1" dirty="0">
                <a:solidFill>
                  <a:schemeClr val="tx1">
                    <a:lumMod val="95000"/>
                    <a:lumOff val="5000"/>
                  </a:schemeClr>
                </a:solidFill>
                <a:ea typeface="+mn-lt"/>
                <a:cs typeface="+mn-lt"/>
                <a:hlinkClick r:id="rId2"/>
              </a:rPr>
              <a:t>https://github.com/Gokulhosur/final-review</a:t>
            </a:r>
            <a:endParaRPr lang="en-US"/>
          </a:p>
        </p:txBody>
      </p:sp>
      <p:sp>
        <p:nvSpPr>
          <p:cNvPr id="3" name="TextBox 2">
            <a:extLst>
              <a:ext uri="{FF2B5EF4-FFF2-40B4-BE49-F238E27FC236}">
                <a16:creationId xmlns:a16="http://schemas.microsoft.com/office/drawing/2014/main" id="{8EFD4A35-A655-4F80-BBA4-1E92C8813D20}"/>
              </a:ext>
            </a:extLst>
          </p:cNvPr>
          <p:cNvSpPr txBox="1"/>
          <p:nvPr/>
        </p:nvSpPr>
        <p:spPr>
          <a:xfrm>
            <a:off x="2452777" y="900022"/>
            <a:ext cx="392214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err="1">
                <a:cs typeface="Segoe UI"/>
              </a:rPr>
              <a:t>Github</a:t>
            </a:r>
            <a:r>
              <a:rPr lang="en-US" sz="4800" b="1" dirty="0">
                <a:cs typeface="Segoe UI"/>
              </a:rPr>
              <a:t> link</a:t>
            </a:r>
          </a:p>
        </p:txBody>
      </p:sp>
    </p:spTree>
    <p:extLst>
      <p:ext uri="{BB962C8B-B14F-4D97-AF65-F5344CB8AC3E}">
        <p14:creationId xmlns:p14="http://schemas.microsoft.com/office/powerpoint/2010/main" val="18808905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67512"/>
          </a:xfrm>
        </p:spPr>
        <p:txBody>
          <a:bodyPr>
            <a:normAutofit fontScale="90000"/>
          </a:bodyPr>
          <a:lstStyle/>
          <a:p>
            <a:r>
              <a:rPr lang="en-US" sz="4400" dirty="0">
                <a:latin typeface="Cambria" panose="02040503050406030204" pitchFamily="18" charset="0"/>
              </a:rPr>
              <a:t>   Project Planner / </a:t>
            </a:r>
            <a:r>
              <a:rPr lang="en-US" sz="4000" dirty="0">
                <a:latin typeface="Cambria" panose="02040503050406030204" pitchFamily="18" charset="0"/>
              </a:rPr>
              <a:t>Timeline chart)    </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graphicFrame>
        <p:nvGraphicFramePr>
          <p:cNvPr id="5" name="Table 4">
            <a:extLst>
              <a:ext uri="{FF2B5EF4-FFF2-40B4-BE49-F238E27FC236}">
                <a16:creationId xmlns:a16="http://schemas.microsoft.com/office/drawing/2014/main" id="{E11146D3-C680-433A-BD3F-EF59E24C3212}"/>
              </a:ext>
            </a:extLst>
          </p:cNvPr>
          <p:cNvGraphicFramePr>
            <a:graphicFrameLocks noGrp="1"/>
          </p:cNvGraphicFramePr>
          <p:nvPr>
            <p:extLst>
              <p:ext uri="{D42A27DB-BD31-4B8C-83A1-F6EECF244321}">
                <p14:modId xmlns:p14="http://schemas.microsoft.com/office/powerpoint/2010/main" val="4020024652"/>
              </p:ext>
            </p:extLst>
          </p:nvPr>
        </p:nvGraphicFramePr>
        <p:xfrm>
          <a:off x="1143000" y="1828800"/>
          <a:ext cx="6934200" cy="4038595"/>
        </p:xfrm>
        <a:graphic>
          <a:graphicData uri="http://schemas.openxmlformats.org/drawingml/2006/table">
            <a:tbl>
              <a:tblPr/>
              <a:tblGrid>
                <a:gridCol w="838457">
                  <a:extLst>
                    <a:ext uri="{9D8B030D-6E8A-4147-A177-3AD203B41FA5}">
                      <a16:colId xmlns:a16="http://schemas.microsoft.com/office/drawing/2014/main" val="20000"/>
                    </a:ext>
                  </a:extLst>
                </a:gridCol>
                <a:gridCol w="369230">
                  <a:extLst>
                    <a:ext uri="{9D8B030D-6E8A-4147-A177-3AD203B41FA5}">
                      <a16:colId xmlns:a16="http://schemas.microsoft.com/office/drawing/2014/main" val="20001"/>
                    </a:ext>
                  </a:extLst>
                </a:gridCol>
                <a:gridCol w="369230">
                  <a:extLst>
                    <a:ext uri="{9D8B030D-6E8A-4147-A177-3AD203B41FA5}">
                      <a16:colId xmlns:a16="http://schemas.microsoft.com/office/drawing/2014/main" val="20002"/>
                    </a:ext>
                  </a:extLst>
                </a:gridCol>
                <a:gridCol w="369230">
                  <a:extLst>
                    <a:ext uri="{9D8B030D-6E8A-4147-A177-3AD203B41FA5}">
                      <a16:colId xmlns:a16="http://schemas.microsoft.com/office/drawing/2014/main" val="20003"/>
                    </a:ext>
                  </a:extLst>
                </a:gridCol>
                <a:gridCol w="369230">
                  <a:extLst>
                    <a:ext uri="{9D8B030D-6E8A-4147-A177-3AD203B41FA5}">
                      <a16:colId xmlns:a16="http://schemas.microsoft.com/office/drawing/2014/main" val="20004"/>
                    </a:ext>
                  </a:extLst>
                </a:gridCol>
                <a:gridCol w="369230">
                  <a:extLst>
                    <a:ext uri="{9D8B030D-6E8A-4147-A177-3AD203B41FA5}">
                      <a16:colId xmlns:a16="http://schemas.microsoft.com/office/drawing/2014/main" val="20005"/>
                    </a:ext>
                  </a:extLst>
                </a:gridCol>
                <a:gridCol w="369230">
                  <a:extLst>
                    <a:ext uri="{9D8B030D-6E8A-4147-A177-3AD203B41FA5}">
                      <a16:colId xmlns:a16="http://schemas.microsoft.com/office/drawing/2014/main" val="20006"/>
                    </a:ext>
                  </a:extLst>
                </a:gridCol>
                <a:gridCol w="369230">
                  <a:extLst>
                    <a:ext uri="{9D8B030D-6E8A-4147-A177-3AD203B41FA5}">
                      <a16:colId xmlns:a16="http://schemas.microsoft.com/office/drawing/2014/main" val="20007"/>
                    </a:ext>
                  </a:extLst>
                </a:gridCol>
                <a:gridCol w="369230">
                  <a:extLst>
                    <a:ext uri="{9D8B030D-6E8A-4147-A177-3AD203B41FA5}">
                      <a16:colId xmlns:a16="http://schemas.microsoft.com/office/drawing/2014/main" val="20008"/>
                    </a:ext>
                  </a:extLst>
                </a:gridCol>
                <a:gridCol w="369230">
                  <a:extLst>
                    <a:ext uri="{9D8B030D-6E8A-4147-A177-3AD203B41FA5}">
                      <a16:colId xmlns:a16="http://schemas.microsoft.com/office/drawing/2014/main" val="20009"/>
                    </a:ext>
                  </a:extLst>
                </a:gridCol>
                <a:gridCol w="369230">
                  <a:extLst>
                    <a:ext uri="{9D8B030D-6E8A-4147-A177-3AD203B41FA5}">
                      <a16:colId xmlns:a16="http://schemas.microsoft.com/office/drawing/2014/main" val="20010"/>
                    </a:ext>
                  </a:extLst>
                </a:gridCol>
                <a:gridCol w="369230">
                  <a:extLst>
                    <a:ext uri="{9D8B030D-6E8A-4147-A177-3AD203B41FA5}">
                      <a16:colId xmlns:a16="http://schemas.microsoft.com/office/drawing/2014/main" val="20011"/>
                    </a:ext>
                  </a:extLst>
                </a:gridCol>
                <a:gridCol w="369230">
                  <a:extLst>
                    <a:ext uri="{9D8B030D-6E8A-4147-A177-3AD203B41FA5}">
                      <a16:colId xmlns:a16="http://schemas.microsoft.com/office/drawing/2014/main" val="20012"/>
                    </a:ext>
                  </a:extLst>
                </a:gridCol>
                <a:gridCol w="445783">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gridCol w="457200">
                  <a:extLst>
                    <a:ext uri="{9D8B030D-6E8A-4147-A177-3AD203B41FA5}">
                      <a16:colId xmlns:a16="http://schemas.microsoft.com/office/drawing/2014/main" val="20016"/>
                    </a:ext>
                  </a:extLst>
                </a:gridCol>
              </a:tblGrid>
              <a:tr h="367145">
                <a:tc rowSpan="2">
                  <a:txBody>
                    <a:bodyPr/>
                    <a:lstStyle/>
                    <a:p>
                      <a:pPr algn="ctr" fontAlgn="ctr"/>
                      <a:r>
                        <a:rPr lang="en-US" sz="1000" b="1" i="0" u="none" strike="noStrike" dirty="0">
                          <a:solidFill>
                            <a:srgbClr val="000000"/>
                          </a:solidFill>
                          <a:latin typeface="Cambria"/>
                        </a:rPr>
                        <a:t>Particulars</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en-US" sz="1000" b="1" i="0" u="none" strike="noStrike" dirty="0">
                          <a:solidFill>
                            <a:srgbClr val="000000"/>
                          </a:solidFill>
                          <a:latin typeface="Cambria"/>
                        </a:rPr>
                        <a:t>Dec</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000" b="1" i="0" u="none" strike="noStrike" dirty="0">
                          <a:solidFill>
                            <a:srgbClr val="000000"/>
                          </a:solidFill>
                          <a:latin typeface="Cambria"/>
                        </a:rPr>
                        <a:t>Jan</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000" b="1" i="0" u="none" strike="noStrike" dirty="0">
                          <a:solidFill>
                            <a:srgbClr val="000000"/>
                          </a:solidFill>
                          <a:latin typeface="Cambria"/>
                        </a:rPr>
                        <a:t>FEb</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000" b="1" i="0" u="none" strike="noStrike" dirty="0">
                          <a:solidFill>
                            <a:srgbClr val="000000"/>
                          </a:solidFill>
                          <a:latin typeface="Cambria"/>
                        </a:rPr>
                        <a:t>Mar</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67145">
                <a:tc vMerge="1">
                  <a:txBody>
                    <a:bodyPr/>
                    <a:lstStyle/>
                    <a:p>
                      <a:endParaRPr lang="en-US"/>
                    </a:p>
                  </a:txBody>
                  <a:tcPr/>
                </a:tc>
                <a:tc>
                  <a:txBody>
                    <a:bodyPr/>
                    <a:lstStyle/>
                    <a:p>
                      <a:pPr algn="ctr" fontAlgn="ctr"/>
                      <a:r>
                        <a:rPr lang="en-US" sz="1000" b="1" i="0" u="none" strike="noStrike" dirty="0">
                          <a:solidFill>
                            <a:srgbClr val="000000"/>
                          </a:solidFill>
                          <a:latin typeface="Cambria"/>
                        </a:rPr>
                        <a:t>Wk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7145">
                <a:tc>
                  <a:txBody>
                    <a:bodyPr/>
                    <a:lstStyle/>
                    <a:p>
                      <a:pPr lvl="0" algn="ctr" fontAlgn="ctr"/>
                      <a:r>
                        <a:rPr lang="en-US" sz="1000" b="1" i="0" u="none" strike="noStrike" dirty="0">
                          <a:solidFill>
                            <a:srgbClr val="000000"/>
                          </a:solidFill>
                          <a:latin typeface="Cambria"/>
                        </a:rPr>
                        <a:t>Problem Identification</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C00000"/>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000" b="0" i="0" u="none" strike="noStrike" dirty="0">
                          <a:solidFill>
                            <a:srgbClr val="C00000"/>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rgbClr val="C00000"/>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7145">
                <a:tc>
                  <a:txBody>
                    <a:bodyPr/>
                    <a:lstStyle/>
                    <a:p>
                      <a:pPr lvl="0" algn="ctr" fontAlgn="ctr"/>
                      <a:r>
                        <a:rPr lang="en-US" sz="1000" b="1" i="0" u="none" strike="noStrike" dirty="0">
                          <a:solidFill>
                            <a:srgbClr val="000000"/>
                          </a:solidFill>
                          <a:latin typeface="Cambria"/>
                        </a:rPr>
                        <a:t>Literature Survey</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7145">
                <a:tc>
                  <a:txBody>
                    <a:bodyPr/>
                    <a:lstStyle/>
                    <a:p>
                      <a:pPr lvl="0" algn="ctr" fontAlgn="ctr"/>
                      <a:r>
                        <a:rPr lang="en-US" sz="1000" b="1" i="0" u="none" strike="noStrike" dirty="0">
                          <a:solidFill>
                            <a:srgbClr val="000000"/>
                          </a:solidFill>
                          <a:latin typeface="Cambria"/>
                        </a:rPr>
                        <a:t>Module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67145">
                <a:tc>
                  <a:txBody>
                    <a:bodyPr/>
                    <a:lstStyle/>
                    <a:p>
                      <a:pPr lvl="0" algn="ctr" fontAlgn="ctr"/>
                      <a:r>
                        <a:rPr lang="en-US" sz="1000" b="1" i="0" u="none" strike="noStrike" dirty="0">
                          <a:solidFill>
                            <a:srgbClr val="000000"/>
                          </a:solidFill>
                          <a:latin typeface="Cambria"/>
                        </a:rPr>
                        <a:t>Module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67145">
                <a:tc>
                  <a:txBody>
                    <a:bodyPr/>
                    <a:lstStyle/>
                    <a:p>
                      <a:pPr lvl="0" algn="ctr" fontAlgn="ctr"/>
                      <a:r>
                        <a:rPr lang="en-US" sz="1000" b="1" i="0" u="none" strike="noStrike" dirty="0">
                          <a:solidFill>
                            <a:srgbClr val="000000"/>
                          </a:solidFill>
                          <a:latin typeface="Cambria"/>
                        </a:rPr>
                        <a:t>Module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67145">
                <a:tc>
                  <a:txBody>
                    <a:bodyPr/>
                    <a:lstStyle/>
                    <a:p>
                      <a:pPr lvl="0" algn="ctr" fontAlgn="ctr"/>
                      <a:r>
                        <a:rPr lang="en-US" sz="1000" b="1" i="0" u="none" strike="noStrike" dirty="0">
                          <a:solidFill>
                            <a:srgbClr val="000000"/>
                          </a:solidFill>
                          <a:latin typeface="Cambria"/>
                        </a:rPr>
                        <a:t>Module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67145">
                <a:tc>
                  <a:txBody>
                    <a:bodyPr/>
                    <a:lstStyle/>
                    <a:p>
                      <a:pPr lvl="0" algn="ctr" fontAlgn="ctr"/>
                      <a:r>
                        <a:rPr lang="en-US" sz="1000" b="1" i="0" u="none" strike="noStrike" dirty="0">
                          <a:solidFill>
                            <a:srgbClr val="000000"/>
                          </a:solidFill>
                          <a:latin typeface="Cambria"/>
                        </a:rPr>
                        <a:t>Thesis Draft</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67145">
                <a:tc>
                  <a:txBody>
                    <a:bodyPr/>
                    <a:lstStyle/>
                    <a:p>
                      <a:pPr lvl="0" algn="ctr" fontAlgn="ctr"/>
                      <a:r>
                        <a:rPr lang="en-US" sz="1000" b="1" i="0" u="none" strike="noStrike" dirty="0">
                          <a:solidFill>
                            <a:srgbClr val="000000"/>
                          </a:solidFill>
                          <a:latin typeface="Cambria"/>
                        </a:rPr>
                        <a:t>Final Thesis</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67145">
                <a:tc>
                  <a:txBody>
                    <a:bodyPr/>
                    <a:lstStyle/>
                    <a:p>
                      <a:pPr lvl="0" algn="ctr" fontAlgn="ctr"/>
                      <a:r>
                        <a:rPr lang="en-US" sz="1000" b="1" i="0" u="none" strike="noStrike" dirty="0">
                          <a:solidFill>
                            <a:srgbClr val="000000"/>
                          </a:solidFill>
                          <a:latin typeface="Cambria"/>
                        </a:rPr>
                        <a:t>Viva</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endParaRPr lang="en-US" dirty="0"/>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endParaRPr lang="en-US" dirty="0"/>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endParaRPr lang="en-US" dirty="0"/>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914400"/>
            <a:ext cx="8305800" cy="6248400"/>
          </a:xfrm>
        </p:spPr>
        <p:txBody>
          <a:bodyPr>
            <a:normAutofit fontScale="90000"/>
          </a:bodyPr>
          <a:lstStyle/>
          <a:p>
            <a:pPr marL="0" indent="0">
              <a:buFont typeface="Arial" panose="020B0604020202020204" pitchFamily="34" charset="0"/>
            </a:pPr>
            <a:r>
              <a:rPr lang="en-US" sz="4400" dirty="0">
                <a:latin typeface="Cambria" panose="02040503050406030204" pitchFamily="18" charset="0"/>
              </a:rPr>
              <a:t>Area Introduction</a:t>
            </a:r>
            <a:br>
              <a:rPr lang="en-US" sz="4400" dirty="0">
                <a:latin typeface="Cambria" panose="02040503050406030204" pitchFamily="18" charset="0"/>
              </a:rPr>
            </a:br>
            <a:r>
              <a:rPr lang="en-US" sz="3200" dirty="0">
                <a:solidFill>
                  <a:schemeClr val="tx1"/>
                </a:solidFill>
                <a:latin typeface="Cambria" panose="02040503050406030204" pitchFamily="18" charset="0"/>
              </a:rPr>
              <a:t>Robotic Process automation (RPA) is an emerging form of business process automation technology based on the notation of software robots.</a:t>
            </a:r>
            <a:r>
              <a:rPr lang="en-US" sz="3200" dirty="0">
                <a:solidFill>
                  <a:schemeClr val="tx1"/>
                </a:solidFill>
                <a:latin typeface="Times New Roman" panose="02020603050405020304" pitchFamily="18" charset="0"/>
                <a:cs typeface="Times New Roman" panose="02020603050405020304" pitchFamily="18" charset="0"/>
              </a:rPr>
              <a:t> </a:t>
            </a:r>
            <a:br>
              <a:rPr lang="en-US" sz="3200" dirty="0">
                <a:solidFill>
                  <a:schemeClr val="tx1"/>
                </a:solidFill>
                <a:latin typeface="Times New Roman" panose="02020603050405020304" pitchFamily="18" charset="0"/>
                <a:cs typeface="Times New Roman" panose="02020603050405020304" pitchFamily="18" charset="0"/>
              </a:rPr>
            </a:br>
            <a:br>
              <a:rPr lang="en-US" sz="3200" dirty="0">
                <a:solidFill>
                  <a:schemeClr val="tx1"/>
                </a:solidFill>
                <a:latin typeface="Times New Roman" panose="02020603050405020304" pitchFamily="18" charset="0"/>
                <a:cs typeface="Times New Roman" panose="02020603050405020304" pitchFamily="18" charset="0"/>
              </a:rPr>
            </a:br>
            <a:r>
              <a:rPr lang="en-US" sz="3200" dirty="0">
                <a:solidFill>
                  <a:schemeClr val="tx1"/>
                </a:solidFill>
                <a:latin typeface="Times New Roman" panose="02020603050405020304" pitchFamily="18" charset="0"/>
                <a:cs typeface="Times New Roman" panose="02020603050405020304" pitchFamily="18" charset="0"/>
              </a:rPr>
              <a:t>RPA captures data, runs applications, triggers responses, and communicates with other systems to perform a variety of tasks - </a:t>
            </a:r>
            <a:r>
              <a:rPr lang="en-US" sz="3200" dirty="0" err="1">
                <a:solidFill>
                  <a:schemeClr val="tx1"/>
                </a:solidFill>
                <a:latin typeface="Times New Roman" panose="02020603050405020304" pitchFamily="18" charset="0"/>
                <a:cs typeface="Times New Roman" panose="02020603050405020304" pitchFamily="18" charset="0"/>
              </a:rPr>
              <a:t>Uipath</a:t>
            </a:r>
            <a:r>
              <a:rPr lang="en-US" sz="3200" dirty="0">
                <a:solidFill>
                  <a:schemeClr val="tx1"/>
                </a:solidFill>
                <a:latin typeface="Times New Roman" panose="02020603050405020304" pitchFamily="18" charset="0"/>
                <a:cs typeface="Times New Roman" panose="02020603050405020304" pitchFamily="18" charset="0"/>
              </a:rPr>
              <a:t>.</a:t>
            </a:r>
            <a:br>
              <a:rPr lang="en-US" sz="3600" dirty="0">
                <a:latin typeface="Cambria" panose="02040503050406030204" pitchFamily="18" charset="0"/>
              </a:rPr>
            </a:br>
            <a:br>
              <a:rPr lang="en-US" sz="3600" dirty="0">
                <a:latin typeface="Cambria" panose="02040503050406030204" pitchFamily="18" charset="0"/>
              </a:rPr>
            </a:br>
            <a:r>
              <a:rPr lang="en-US" sz="4400" dirty="0">
                <a:latin typeface="Cambria" panose="02040503050406030204" pitchFamily="18" charset="0"/>
              </a:rPr>
              <a:t>Existing system </a:t>
            </a:r>
            <a:br>
              <a:rPr lang="en-US" sz="4400" dirty="0">
                <a:latin typeface="Cambria" panose="02040503050406030204" pitchFamily="18" charset="0"/>
              </a:rPr>
            </a:br>
            <a:r>
              <a:rPr lang="en-US" sz="3100" dirty="0">
                <a:solidFill>
                  <a:schemeClr val="tx1"/>
                </a:solidFill>
                <a:latin typeface="Cambria" panose="02040503050406030204" pitchFamily="18" charset="0"/>
              </a:rPr>
              <a:t>Automating the grunt work of retrieving emails, downloading attachments into a defined folder, and create bills in the accounting software.</a:t>
            </a:r>
            <a:br>
              <a:rPr lang="en-US" sz="3100" dirty="0">
                <a:solidFill>
                  <a:schemeClr val="tx1"/>
                </a:solidFill>
                <a:latin typeface="Cambria" panose="02040503050406030204" pitchFamily="18" charset="0"/>
              </a:rPr>
            </a:br>
            <a:br>
              <a:rPr lang="en-US" sz="3100" dirty="0">
                <a:solidFill>
                  <a:schemeClr val="tx1"/>
                </a:solidFill>
                <a:latin typeface="Cambria" panose="02040503050406030204" pitchFamily="18" charset="0"/>
              </a:rPr>
            </a:br>
            <a:r>
              <a:rPr lang="en-US" sz="3100" dirty="0">
                <a:solidFill>
                  <a:schemeClr val="tx1"/>
                </a:solidFill>
                <a:latin typeface="Cambria" panose="02040503050406030204" pitchFamily="18" charset="0"/>
              </a:rPr>
              <a:t>              </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75C433-FC1A-4338-B2C4-7A9F7586D650}"/>
              </a:ext>
            </a:extLst>
          </p:cNvPr>
          <p:cNvSpPr>
            <a:spLocks noGrp="1"/>
          </p:cNvSpPr>
          <p:nvPr>
            <p:ph idx="1"/>
          </p:nvPr>
        </p:nvSpPr>
        <p:spPr>
          <a:xfrm>
            <a:off x="381000" y="1143000"/>
            <a:ext cx="8229600" cy="4800600"/>
          </a:xfrm>
        </p:spPr>
        <p:txBody>
          <a:bodyPr>
            <a:normAutofit fontScale="85000" lnSpcReduction="20000"/>
          </a:bodyPr>
          <a:lstStyle/>
          <a:p>
            <a:pPr marL="0" indent="0">
              <a:buNone/>
            </a:pPr>
            <a:r>
              <a:rPr lang="en-IN" sz="4000" dirty="0"/>
              <a:t>Drawbacks of existing methods</a:t>
            </a:r>
          </a:p>
          <a:p>
            <a:pPr marL="982980" lvl="2" indent="-342900">
              <a:buFont typeface="Arial" panose="020B0604020202020204" pitchFamily="34" charset="0"/>
              <a:buChar char="•"/>
            </a:pPr>
            <a:r>
              <a:rPr lang="en-US" sz="2300" dirty="0">
                <a:latin typeface="Cambria" panose="02040503050406030204" pitchFamily="18" charset="0"/>
              </a:rPr>
              <a:t>There are some potential downsides to using invoices, but these are mostly caused by poor management and inadequate process.</a:t>
            </a:r>
          </a:p>
          <a:p>
            <a:pPr marL="982980" lvl="2" indent="-342900">
              <a:buFont typeface="Arial" panose="020B0604020202020204" pitchFamily="34" charset="0"/>
              <a:buChar char="•"/>
            </a:pPr>
            <a:r>
              <a:rPr lang="en-US" dirty="0"/>
              <a:t>High operational costs per invoice  on both sender and receiver side</a:t>
            </a:r>
          </a:p>
          <a:p>
            <a:pPr marL="982980" lvl="2" indent="-342900">
              <a:buFont typeface="Arial" panose="020B0604020202020204" pitchFamily="34" charset="0"/>
              <a:buChar char="•"/>
            </a:pPr>
            <a:r>
              <a:rPr lang="en-IN" sz="2200" dirty="0"/>
              <a:t>Time Consumption for data extraction </a:t>
            </a:r>
            <a:endParaRPr lang="en-US" sz="2200" dirty="0">
              <a:latin typeface="Cambria" panose="02040503050406030204" pitchFamily="18" charset="0"/>
            </a:endParaRPr>
          </a:p>
          <a:p>
            <a:pPr marL="0" indent="0">
              <a:buNone/>
            </a:pPr>
            <a:endParaRPr lang="en-IN" sz="4000" dirty="0"/>
          </a:p>
          <a:p>
            <a:pPr marL="0" indent="0">
              <a:buNone/>
            </a:pPr>
            <a:r>
              <a:rPr lang="en-IN" sz="4000" dirty="0"/>
              <a:t>References</a:t>
            </a:r>
          </a:p>
          <a:p>
            <a:pPr marL="0" indent="0">
              <a:buNone/>
            </a:pPr>
            <a:r>
              <a:rPr lang="en-IN" dirty="0"/>
              <a:t>Google Suggest Venn Diagram Generator </a:t>
            </a:r>
          </a:p>
          <a:p>
            <a:pPr marL="0" indent="0">
              <a:buNone/>
            </a:pPr>
            <a:r>
              <a:rPr lang="en-IN" dirty="0">
                <a:hlinkClick r:id="rId2"/>
              </a:rPr>
              <a:t>https://www.searchenginejournal.com/viral-projects-based-on-google-suggest/26457</a:t>
            </a:r>
            <a:endParaRPr lang="en-IN" dirty="0"/>
          </a:p>
          <a:p>
            <a:pPr marL="0" indent="0">
              <a:buNone/>
            </a:pPr>
            <a:r>
              <a:rPr lang="en-US" dirty="0">
                <a:latin typeface="Cambria" panose="02040503050406030204" pitchFamily="18" charset="0"/>
                <a:hlinkClick r:id="rId3"/>
              </a:rPr>
              <a:t>https://www.uipath.com/blog/uipath-at-work-automating-the-invoice-process</a:t>
            </a:r>
            <a:endParaRPr lang="en-US" dirty="0">
              <a:latin typeface="Cambria" panose="02040503050406030204" pitchFamily="18" charset="0"/>
            </a:endParaRPr>
          </a:p>
          <a:p>
            <a:pPr marL="0" indent="0">
              <a:buNone/>
            </a:pPr>
            <a:r>
              <a:rPr lang="en-US" dirty="0">
                <a:latin typeface="Cambria" panose="02040503050406030204" pitchFamily="18" charset="0"/>
                <a:hlinkClick r:id="rId4"/>
              </a:rPr>
              <a:t>https://www.image-1.com/document-scanning-service-blog/rpa-for-ap-invoice-processing-automation/</a:t>
            </a:r>
            <a:endParaRPr lang="en-US" dirty="0">
              <a:latin typeface="Cambria" panose="02040503050406030204" pitchFamily="18" charset="0"/>
            </a:endParaRP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91613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9887081-A272-46B8-8AFA-0E847095DD1C}"/>
              </a:ext>
            </a:extLst>
          </p:cNvPr>
          <p:cNvSpPr>
            <a:spLocks noGrp="1"/>
          </p:cNvSpPr>
          <p:nvPr>
            <p:ph type="title"/>
          </p:nvPr>
        </p:nvSpPr>
        <p:spPr>
          <a:xfrm>
            <a:off x="381000" y="228600"/>
            <a:ext cx="8229600" cy="972312"/>
          </a:xfrm>
        </p:spPr>
        <p:txBody>
          <a:bodyPr/>
          <a:lstStyle/>
          <a:p>
            <a:r>
              <a:rPr lang="en-US" sz="4400" b="1" dirty="0">
                <a:latin typeface="Times New Roman" pitchFamily="18" charset="0"/>
                <a:cs typeface="Times New Roman" pitchFamily="18" charset="0"/>
              </a:rPr>
              <a:t>Literature</a:t>
            </a:r>
            <a:endParaRPr lang="en-US" sz="4400" dirty="0"/>
          </a:p>
        </p:txBody>
      </p:sp>
      <p:graphicFrame>
        <p:nvGraphicFramePr>
          <p:cNvPr id="5" name="Content Placeholder 3">
            <a:extLst>
              <a:ext uri="{FF2B5EF4-FFF2-40B4-BE49-F238E27FC236}">
                <a16:creationId xmlns:a16="http://schemas.microsoft.com/office/drawing/2014/main" id="{D8AA1901-08BA-404A-99D7-7B86D23E7FF2}"/>
              </a:ext>
            </a:extLst>
          </p:cNvPr>
          <p:cNvGraphicFramePr>
            <a:graphicFrameLocks noGrp="1"/>
          </p:cNvGraphicFramePr>
          <p:nvPr>
            <p:ph idx="1"/>
            <p:extLst>
              <p:ext uri="{D42A27DB-BD31-4B8C-83A1-F6EECF244321}">
                <p14:modId xmlns:p14="http://schemas.microsoft.com/office/powerpoint/2010/main" val="1095393246"/>
              </p:ext>
            </p:extLst>
          </p:nvPr>
        </p:nvGraphicFramePr>
        <p:xfrm>
          <a:off x="381000" y="1097280"/>
          <a:ext cx="8229600" cy="5760720"/>
        </p:xfrm>
        <a:graphic>
          <a:graphicData uri="http://schemas.openxmlformats.org/drawingml/2006/table">
            <a:tbl>
              <a:tblPr firstRow="1" bandRow="1">
                <a:tableStyleId>{F5AB1C69-6EDB-4FF4-983F-18BD219EF322}</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631613">
                <a:tc>
                  <a:txBody>
                    <a:bodyPr/>
                    <a:lstStyle/>
                    <a:p>
                      <a:r>
                        <a:rPr lang="en-US" dirty="0"/>
                        <a:t>TITLE</a:t>
                      </a:r>
                    </a:p>
                  </a:txBody>
                  <a:tcPr/>
                </a:tc>
                <a:tc>
                  <a:txBody>
                    <a:bodyPr/>
                    <a:lstStyle/>
                    <a:p>
                      <a:r>
                        <a:rPr lang="en-US" dirty="0"/>
                        <a:t>PUBLICATION</a:t>
                      </a:r>
                      <a:r>
                        <a:rPr lang="en-US" baseline="0" dirty="0"/>
                        <a:t> YEAR</a:t>
                      </a:r>
                      <a:endParaRPr lang="en-US" dirty="0"/>
                    </a:p>
                  </a:txBody>
                  <a:tcPr/>
                </a:tc>
                <a:tc>
                  <a:txBody>
                    <a:bodyPr/>
                    <a:lstStyle/>
                    <a:p>
                      <a:r>
                        <a:rPr lang="en-US" dirty="0"/>
                        <a:t>PUBLISHER</a:t>
                      </a:r>
                    </a:p>
                  </a:txBody>
                  <a:tcPr/>
                </a:tc>
                <a:tc>
                  <a:txBody>
                    <a:bodyPr/>
                    <a:lstStyle/>
                    <a:p>
                      <a:r>
                        <a:rPr lang="en-US" dirty="0"/>
                        <a:t>DESCRIPTION</a:t>
                      </a:r>
                    </a:p>
                  </a:txBody>
                  <a:tcPr/>
                </a:tc>
                <a:extLst>
                  <a:ext uri="{0D108BD9-81ED-4DB2-BD59-A6C34878D82A}">
                    <a16:rowId xmlns:a16="http://schemas.microsoft.com/office/drawing/2014/main" val="10000"/>
                  </a:ext>
                </a:extLst>
              </a:tr>
              <a:tr h="22557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dk1"/>
                          </a:solidFill>
                          <a:effectLst/>
                          <a:latin typeface="+mn-lt"/>
                          <a:ea typeface="+mn-ea"/>
                          <a:cs typeface="+mn-cs"/>
                        </a:rPr>
                        <a:t>Business Process: Vendor Payment Process - PO Invoices</a:t>
                      </a: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b="0" i="0" kern="1200" dirty="0">
                        <a:solidFill>
                          <a:schemeClr val="dk1"/>
                        </a:solidFill>
                        <a:effectLst/>
                        <a:latin typeface="+mn-lt"/>
                        <a:ea typeface="+mn-ea"/>
                        <a:cs typeface="+mn-cs"/>
                      </a:endParaRPr>
                    </a:p>
                  </a:txBody>
                  <a:tcPr/>
                </a:tc>
                <a:tc>
                  <a:txBody>
                    <a:bodyPr/>
                    <a:lstStyle/>
                    <a:p>
                      <a:r>
                        <a:rPr lang="en-US" dirty="0"/>
                        <a:t>2009</a:t>
                      </a:r>
                    </a:p>
                  </a:txBody>
                  <a:tcPr/>
                </a:tc>
                <a:tc>
                  <a:txBody>
                    <a:bodyPr/>
                    <a:lstStyle/>
                    <a:p>
                      <a:r>
                        <a:rPr kumimoji="0" lang="en-IN" b="0" i="0" kern="1200" dirty="0">
                          <a:solidFill>
                            <a:schemeClr val="dk1"/>
                          </a:solidFill>
                          <a:effectLst/>
                          <a:latin typeface="+mn-lt"/>
                          <a:ea typeface="+mn-ea"/>
                          <a:cs typeface="+mn-cs"/>
                        </a:rPr>
                        <a:t>Massachusetts Institute of Technology</a:t>
                      </a:r>
                      <a:endParaRPr lang="en-US" dirty="0"/>
                    </a:p>
                  </a:txBody>
                  <a:tcPr/>
                </a:tc>
                <a:tc>
                  <a:txBody>
                    <a:bodyPr/>
                    <a:lstStyle/>
                    <a:p>
                      <a:r>
                        <a:rPr kumimoji="0" lang="en-IN" b="0" i="0" kern="1200" dirty="0">
                          <a:solidFill>
                            <a:schemeClr val="dk1"/>
                          </a:solidFill>
                          <a:effectLst/>
                          <a:latin typeface="+mn-lt"/>
                          <a:ea typeface="+mn-ea"/>
                          <a:cs typeface="+mn-cs"/>
                        </a:rPr>
                        <a:t>Vendor invoices from purchase orders arrive at the mail desk. The Accounts Payable mail clerk sorts the invoices into categories. </a:t>
                      </a:r>
                      <a:endParaRPr lang="en-US" dirty="0"/>
                    </a:p>
                  </a:txBody>
                  <a:tcPr/>
                </a:tc>
                <a:extLst>
                  <a:ext uri="{0D108BD9-81ED-4DB2-BD59-A6C34878D82A}">
                    <a16:rowId xmlns:a16="http://schemas.microsoft.com/office/drawing/2014/main" val="10001"/>
                  </a:ext>
                </a:extLst>
              </a:tr>
              <a:tr h="27971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0" i="0" u="none" kern="1200" dirty="0">
                          <a:solidFill>
                            <a:schemeClr val="dk1"/>
                          </a:solidFill>
                          <a:effectLst/>
                          <a:latin typeface="+mn-lt"/>
                          <a:ea typeface="+mn-ea"/>
                          <a:cs typeface="+mn-cs"/>
                        </a:rPr>
                        <a:t>Invoice Processing Procedure (Accounts Payable)</a:t>
                      </a:r>
                      <a:endParaRPr kumimoji="0" lang="en-US" b="0" i="0" u="none" kern="1200" dirty="0">
                        <a:solidFill>
                          <a:schemeClr val="dk1"/>
                        </a:solidFill>
                        <a:effectLst/>
                        <a:latin typeface="+mn-lt"/>
                        <a:ea typeface="+mn-ea"/>
                        <a:cs typeface="+mn-cs"/>
                      </a:endParaRPr>
                    </a:p>
                    <a:p>
                      <a:endParaRPr lang="en-US" dirty="0"/>
                    </a:p>
                  </a:txBody>
                  <a:tcPr/>
                </a:tc>
                <a:tc>
                  <a:txBody>
                    <a:bodyPr/>
                    <a:lstStyle/>
                    <a:p>
                      <a:r>
                        <a:rPr lang="en-US" dirty="0"/>
                        <a:t>2012</a:t>
                      </a:r>
                    </a:p>
                  </a:txBody>
                  <a:tcPr/>
                </a:tc>
                <a:tc>
                  <a:txBody>
                    <a:bodyPr/>
                    <a:lstStyle/>
                    <a:p>
                      <a:r>
                        <a:rPr lang="en-US" dirty="0"/>
                        <a:t>University of Alberta</a:t>
                      </a:r>
                    </a:p>
                  </a:txBody>
                  <a:tcPr/>
                </a:tc>
                <a:tc>
                  <a:txBody>
                    <a:bodyPr/>
                    <a:lstStyle/>
                    <a:p>
                      <a:r>
                        <a:rPr kumimoji="0" lang="en-IN" b="0" i="0" kern="1200" dirty="0">
                          <a:solidFill>
                            <a:schemeClr val="dk1"/>
                          </a:solidFill>
                          <a:effectLst/>
                          <a:latin typeface="+mn-lt"/>
                          <a:ea typeface="+mn-ea"/>
                          <a:cs typeface="+mn-cs"/>
                        </a:rPr>
                        <a:t> To manage the payment of external supplier invoices for materials, equipment and services purchased on behalf of the University of Alberta.</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55867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F25C62A-29C5-42FC-8C8F-7CECD8E4D560}"/>
              </a:ext>
            </a:extLst>
          </p:cNvPr>
          <p:cNvSpPr>
            <a:spLocks noGrp="1"/>
          </p:cNvSpPr>
          <p:nvPr>
            <p:ph type="title"/>
          </p:nvPr>
        </p:nvSpPr>
        <p:spPr>
          <a:xfrm>
            <a:off x="457200" y="704088"/>
            <a:ext cx="8229600" cy="1143000"/>
          </a:xfrm>
        </p:spPr>
        <p:txBody>
          <a:bodyPr/>
          <a:lstStyle/>
          <a:p>
            <a:endParaRPr lang="en-US" dirty="0"/>
          </a:p>
        </p:txBody>
      </p:sp>
      <p:graphicFrame>
        <p:nvGraphicFramePr>
          <p:cNvPr id="5" name="Content Placeholder 4">
            <a:extLst>
              <a:ext uri="{FF2B5EF4-FFF2-40B4-BE49-F238E27FC236}">
                <a16:creationId xmlns:a16="http://schemas.microsoft.com/office/drawing/2014/main" id="{416C0EE0-C5EE-4ED3-965D-9B814ADE922B}"/>
              </a:ext>
            </a:extLst>
          </p:cNvPr>
          <p:cNvGraphicFramePr>
            <a:graphicFrameLocks noGrp="1"/>
          </p:cNvGraphicFramePr>
          <p:nvPr>
            <p:ph idx="1"/>
            <p:extLst>
              <p:ext uri="{D42A27DB-BD31-4B8C-83A1-F6EECF244321}">
                <p14:modId xmlns:p14="http://schemas.microsoft.com/office/powerpoint/2010/main" val="1711573308"/>
              </p:ext>
            </p:extLst>
          </p:nvPr>
        </p:nvGraphicFramePr>
        <p:xfrm>
          <a:off x="440724" y="609600"/>
          <a:ext cx="8229600" cy="5572680"/>
        </p:xfrm>
        <a:graphic>
          <a:graphicData uri="http://schemas.openxmlformats.org/drawingml/2006/table">
            <a:tbl>
              <a:tblPr firstRow="1" bandRow="1">
                <a:tableStyleId>{F5AB1C69-6EDB-4FF4-983F-18BD219EF322}</a:tableStyleId>
              </a:tblPr>
              <a:tblGrid>
                <a:gridCol w="19812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945931">
                <a:tc>
                  <a:txBody>
                    <a:bodyPr/>
                    <a:lstStyle/>
                    <a:p>
                      <a:r>
                        <a:rPr lang="en-US" dirty="0"/>
                        <a:t>TITLE</a:t>
                      </a:r>
                    </a:p>
                  </a:txBody>
                  <a:tcPr/>
                </a:tc>
                <a:tc>
                  <a:txBody>
                    <a:bodyPr/>
                    <a:lstStyle/>
                    <a:p>
                      <a:r>
                        <a:rPr lang="en-US" dirty="0"/>
                        <a:t>PUBLICATION</a:t>
                      </a:r>
                      <a:r>
                        <a:rPr lang="en-US" baseline="0" dirty="0"/>
                        <a:t> YEAR</a:t>
                      </a:r>
                      <a:endParaRPr lang="en-US" dirty="0"/>
                    </a:p>
                  </a:txBody>
                  <a:tcPr/>
                </a:tc>
                <a:tc>
                  <a:txBody>
                    <a:bodyPr/>
                    <a:lstStyle/>
                    <a:p>
                      <a:r>
                        <a:rPr lang="en-US" dirty="0"/>
                        <a:t>PUBLISHER</a:t>
                      </a:r>
                    </a:p>
                  </a:txBody>
                  <a:tcPr/>
                </a:tc>
                <a:tc>
                  <a:txBody>
                    <a:bodyPr/>
                    <a:lstStyle/>
                    <a:p>
                      <a:r>
                        <a:rPr lang="en-US" dirty="0"/>
                        <a:t>DESCRIPTION</a:t>
                      </a:r>
                    </a:p>
                  </a:txBody>
                  <a:tcPr/>
                </a:tc>
                <a:extLst>
                  <a:ext uri="{0D108BD9-81ED-4DB2-BD59-A6C34878D82A}">
                    <a16:rowId xmlns:a16="http://schemas.microsoft.com/office/drawing/2014/main" val="10000"/>
                  </a:ext>
                </a:extLst>
              </a:tr>
              <a:tr h="28893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0" i="0" u="none" kern="1200" dirty="0" err="1">
                          <a:solidFill>
                            <a:schemeClr val="dk1"/>
                          </a:solidFill>
                          <a:effectLst/>
                          <a:latin typeface="+mn-lt"/>
                          <a:ea typeface="+mn-ea"/>
                          <a:cs typeface="+mn-cs"/>
                        </a:rPr>
                        <a:t>Fingate</a:t>
                      </a:r>
                      <a:r>
                        <a:rPr kumimoji="0" lang="en-IN" b="0" i="0" u="none" kern="1200" dirty="0">
                          <a:solidFill>
                            <a:schemeClr val="dk1"/>
                          </a:solidFill>
                          <a:effectLst/>
                          <a:latin typeface="+mn-lt"/>
                          <a:ea typeface="+mn-ea"/>
                          <a:cs typeface="+mn-cs"/>
                        </a:rPr>
                        <a:t> - iProcurement: How to Upload an Invoice</a:t>
                      </a:r>
                      <a:endParaRPr lang="en-US" u="none" dirty="0"/>
                    </a:p>
                  </a:txBody>
                  <a:tcPr/>
                </a:tc>
                <a:tc>
                  <a:txBody>
                    <a:bodyPr/>
                    <a:lstStyle/>
                    <a:p>
                      <a:r>
                        <a:rPr lang="en-US" dirty="0"/>
                        <a:t>2016</a:t>
                      </a:r>
                    </a:p>
                  </a:txBody>
                  <a:tcPr/>
                </a:tc>
                <a:tc>
                  <a:txBody>
                    <a:bodyPr/>
                    <a:lstStyle/>
                    <a:p>
                      <a:r>
                        <a:rPr kumimoji="0" lang="en-IN" b="0" i="0" kern="1200" dirty="0">
                          <a:solidFill>
                            <a:schemeClr val="dk1"/>
                          </a:solidFill>
                          <a:effectLst/>
                          <a:latin typeface="+mn-lt"/>
                          <a:ea typeface="+mn-ea"/>
                          <a:cs typeface="+mn-cs"/>
                        </a:rPr>
                        <a:t>Board of Trustees of The Leland Stanford Junior University</a:t>
                      </a:r>
                      <a:endParaRPr lang="en-US" dirty="0"/>
                    </a:p>
                  </a:txBody>
                  <a:tcPr/>
                </a:tc>
                <a:tc>
                  <a:txBody>
                    <a:bodyPr/>
                    <a:lstStyle/>
                    <a:p>
                      <a:r>
                        <a:rPr kumimoji="0" lang="en-IN" b="0" i="0" kern="1200" dirty="0">
                          <a:solidFill>
                            <a:schemeClr val="dk1"/>
                          </a:solidFill>
                          <a:effectLst/>
                          <a:latin typeface="+mn-lt"/>
                          <a:ea typeface="+mn-ea"/>
                          <a:cs typeface="+mn-cs"/>
                        </a:rPr>
                        <a:t>Suppliers should mail invoices directly to Accounts Payable (suppliers should see </a:t>
                      </a:r>
                      <a:r>
                        <a:rPr kumimoji="0" lang="en-IN" b="0" i="0" kern="1200" dirty="0">
                          <a:solidFill>
                            <a:schemeClr val="dk1"/>
                          </a:solidFill>
                          <a:effectLst/>
                          <a:latin typeface="+mn-lt"/>
                          <a:ea typeface="+mn-ea"/>
                          <a:cs typeface="+mn-cs"/>
                          <a:hlinkClick r:id="rId2"/>
                        </a:rPr>
                        <a:t>Supplier Instructions for Submitting Invoices</a:t>
                      </a:r>
                      <a:r>
                        <a:rPr kumimoji="0" lang="en-IN" b="0" i="0" kern="1200" dirty="0">
                          <a:solidFill>
                            <a:schemeClr val="dk1"/>
                          </a:solidFill>
                          <a:effectLst/>
                          <a:latin typeface="+mn-lt"/>
                          <a:ea typeface="+mn-ea"/>
                          <a:cs typeface="+mn-cs"/>
                        </a:rPr>
                        <a:t>). </a:t>
                      </a:r>
                      <a:endParaRPr lang="en-US" dirty="0"/>
                    </a:p>
                  </a:txBody>
                  <a:tcPr/>
                </a:tc>
                <a:extLst>
                  <a:ext uri="{0D108BD9-81ED-4DB2-BD59-A6C34878D82A}">
                    <a16:rowId xmlns:a16="http://schemas.microsoft.com/office/drawing/2014/main" val="10001"/>
                  </a:ext>
                </a:extLst>
              </a:tr>
              <a:tr h="1651080">
                <a:tc>
                  <a:txBody>
                    <a:bodyPr/>
                    <a:lstStyle/>
                    <a:p>
                      <a:r>
                        <a:rPr kumimoji="0" lang="en-IN" b="0" i="0" u="none" strike="noStrike" kern="1200" dirty="0">
                          <a:solidFill>
                            <a:schemeClr val="dk1"/>
                          </a:solidFill>
                          <a:effectLst/>
                          <a:latin typeface="+mn-lt"/>
                          <a:ea typeface="+mn-ea"/>
                          <a:cs typeface="+mn-cs"/>
                        </a:rPr>
                        <a:t>Invoice Imaging and Data Capture for Accounts Payable</a:t>
                      </a:r>
                      <a:endParaRPr kumimoji="0" lang="en-IN" b="0" i="0" kern="1200" dirty="0">
                        <a:solidFill>
                          <a:schemeClr val="dk1"/>
                        </a:solidFill>
                        <a:effectLst/>
                        <a:latin typeface="+mn-lt"/>
                        <a:ea typeface="+mn-ea"/>
                        <a:cs typeface="+mn-cs"/>
                      </a:endParaRPr>
                    </a:p>
                  </a:txBody>
                  <a:tcPr/>
                </a:tc>
                <a:tc>
                  <a:txBody>
                    <a:bodyPr/>
                    <a:lstStyle/>
                    <a:p>
                      <a:r>
                        <a:rPr lang="en-US" dirty="0"/>
                        <a:t>2008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err="1">
                          <a:solidFill>
                            <a:schemeClr val="dk1"/>
                          </a:solidFill>
                          <a:effectLst/>
                          <a:latin typeface="+mn-lt"/>
                          <a:ea typeface="+mn-ea"/>
                          <a:cs typeface="+mn-cs"/>
                        </a:rPr>
                        <a:t>PayStream</a:t>
                      </a:r>
                      <a:r>
                        <a:rPr kumimoji="0" lang="en-IN" b="0" i="0" kern="1200" dirty="0">
                          <a:solidFill>
                            <a:schemeClr val="dk1"/>
                          </a:solidFill>
                          <a:effectLst/>
                          <a:latin typeface="+mn-lt"/>
                          <a:ea typeface="+mn-ea"/>
                          <a:cs typeface="+mn-cs"/>
                        </a:rPr>
                        <a:t> Advisors</a:t>
                      </a:r>
                    </a:p>
                    <a:p>
                      <a:endParaRPr lang="en-US" dirty="0"/>
                    </a:p>
                  </a:txBody>
                  <a:tcPr/>
                </a:tc>
                <a:tc>
                  <a:txBody>
                    <a:bodyPr/>
                    <a:lstStyle/>
                    <a:p>
                      <a:r>
                        <a:rPr kumimoji="0" lang="en-IN" b="0" i="0" kern="1200" dirty="0">
                          <a:solidFill>
                            <a:schemeClr val="dk1"/>
                          </a:solidFill>
                          <a:effectLst/>
                          <a:latin typeface="+mn-lt"/>
                          <a:ea typeface="+mn-ea"/>
                          <a:cs typeface="+mn-cs"/>
                        </a:rPr>
                        <a:t>OCR and Data Capture are central components to a modern AP automation initiative.</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3644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61543A-693A-4149-AE53-0CAD2E28A9C1}"/>
              </a:ext>
            </a:extLst>
          </p:cNvPr>
          <p:cNvSpPr txBox="1">
            <a:spLocks/>
          </p:cNvSpPr>
          <p:nvPr/>
        </p:nvSpPr>
        <p:spPr>
          <a:xfrm>
            <a:off x="152400" y="37623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400" dirty="0">
                <a:latin typeface="Calibri" panose="020F0502020204030204" pitchFamily="34" charset="0"/>
                <a:cs typeface="Calibri" panose="020F0502020204030204" pitchFamily="34" charset="0"/>
              </a:rPr>
              <a:t>Architectural Design</a:t>
            </a:r>
            <a:endParaRPr lang="en-US" sz="2700" dirty="0"/>
          </a:p>
        </p:txBody>
      </p:sp>
      <p:sp>
        <p:nvSpPr>
          <p:cNvPr id="5" name="TextBox 4">
            <a:extLst>
              <a:ext uri="{FF2B5EF4-FFF2-40B4-BE49-F238E27FC236}">
                <a16:creationId xmlns:a16="http://schemas.microsoft.com/office/drawing/2014/main" id="{BFA43EF8-15D6-4D03-BB36-B0E76895B73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cxnSp>
        <p:nvCxnSpPr>
          <p:cNvPr id="6" name="Straight Arrow Connector 5">
            <a:extLst>
              <a:ext uri="{FF2B5EF4-FFF2-40B4-BE49-F238E27FC236}">
                <a16:creationId xmlns:a16="http://schemas.microsoft.com/office/drawing/2014/main" id="{738D9B9B-A351-4FBF-BC9D-0A412C8B7851}"/>
              </a:ext>
            </a:extLst>
          </p:cNvPr>
          <p:cNvCxnSpPr/>
          <p:nvPr/>
        </p:nvCxnSpPr>
        <p:spPr>
          <a:xfrm>
            <a:off x="1225731" y="2238375"/>
            <a:ext cx="990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E90BFED-64FF-4CCB-8D29-AF0F23540336}"/>
              </a:ext>
            </a:extLst>
          </p:cNvPr>
          <p:cNvCxnSpPr>
            <a:cxnSpLocks/>
          </p:cNvCxnSpPr>
          <p:nvPr/>
        </p:nvCxnSpPr>
        <p:spPr>
          <a:xfrm flipV="1">
            <a:off x="3657599" y="2238375"/>
            <a:ext cx="609599" cy="1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ounded Rectangle 10">
            <a:extLst>
              <a:ext uri="{FF2B5EF4-FFF2-40B4-BE49-F238E27FC236}">
                <a16:creationId xmlns:a16="http://schemas.microsoft.com/office/drawing/2014/main" id="{15127775-D4B2-44AE-8C6A-0AF9FEF85555}"/>
              </a:ext>
            </a:extLst>
          </p:cNvPr>
          <p:cNvSpPr/>
          <p:nvPr/>
        </p:nvSpPr>
        <p:spPr>
          <a:xfrm>
            <a:off x="381000" y="1929902"/>
            <a:ext cx="1104650" cy="6608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 </a:t>
            </a:r>
            <a:r>
              <a:rPr lang="en-US" dirty="0"/>
              <a:t>START</a:t>
            </a:r>
          </a:p>
        </p:txBody>
      </p:sp>
      <p:sp>
        <p:nvSpPr>
          <p:cNvPr id="9" name="Rectangle 8">
            <a:extLst>
              <a:ext uri="{FF2B5EF4-FFF2-40B4-BE49-F238E27FC236}">
                <a16:creationId xmlns:a16="http://schemas.microsoft.com/office/drawing/2014/main" id="{9A34699A-723C-443C-84F8-8645308DD7AA}"/>
              </a:ext>
            </a:extLst>
          </p:cNvPr>
          <p:cNvSpPr/>
          <p:nvPr/>
        </p:nvSpPr>
        <p:spPr>
          <a:xfrm>
            <a:off x="2216330" y="1903522"/>
            <a:ext cx="1441269"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Submit Email Login</a:t>
            </a:r>
          </a:p>
        </p:txBody>
      </p:sp>
      <p:cxnSp>
        <p:nvCxnSpPr>
          <p:cNvPr id="13" name="Straight Arrow Connector 12">
            <a:extLst>
              <a:ext uri="{FF2B5EF4-FFF2-40B4-BE49-F238E27FC236}">
                <a16:creationId xmlns:a16="http://schemas.microsoft.com/office/drawing/2014/main" id="{1F7C1642-1909-40C8-95CF-C5AF3A27046D}"/>
              </a:ext>
            </a:extLst>
          </p:cNvPr>
          <p:cNvCxnSpPr>
            <a:cxnSpLocks/>
            <a:stCxn id="24" idx="2"/>
            <a:endCxn id="25" idx="0"/>
          </p:cNvCxnSpPr>
          <p:nvPr/>
        </p:nvCxnSpPr>
        <p:spPr>
          <a:xfrm flipH="1">
            <a:off x="7797950" y="2601096"/>
            <a:ext cx="1" cy="670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Diamond 13">
            <a:extLst>
              <a:ext uri="{FF2B5EF4-FFF2-40B4-BE49-F238E27FC236}">
                <a16:creationId xmlns:a16="http://schemas.microsoft.com/office/drawing/2014/main" id="{5B6271D9-FC68-462E-9E3B-72F71A6DB9B4}"/>
              </a:ext>
            </a:extLst>
          </p:cNvPr>
          <p:cNvSpPr/>
          <p:nvPr/>
        </p:nvSpPr>
        <p:spPr>
          <a:xfrm>
            <a:off x="4252221" y="1521040"/>
            <a:ext cx="2036715" cy="1376764"/>
          </a:xfrm>
          <a:prstGeom prst="diamond">
            <a:avLst/>
          </a:prstGeom>
          <a:no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Unread Message</a:t>
            </a:r>
          </a:p>
        </p:txBody>
      </p:sp>
      <p:cxnSp>
        <p:nvCxnSpPr>
          <p:cNvPr id="15" name="Straight Arrow Connector 14">
            <a:extLst>
              <a:ext uri="{FF2B5EF4-FFF2-40B4-BE49-F238E27FC236}">
                <a16:creationId xmlns:a16="http://schemas.microsoft.com/office/drawing/2014/main" id="{B7074F4D-61B0-4619-9724-EA46DA71E390}"/>
              </a:ext>
            </a:extLst>
          </p:cNvPr>
          <p:cNvCxnSpPr>
            <a:cxnSpLocks/>
            <a:stCxn id="14" idx="2"/>
            <a:endCxn id="17" idx="0"/>
          </p:cNvCxnSpPr>
          <p:nvPr/>
        </p:nvCxnSpPr>
        <p:spPr>
          <a:xfrm>
            <a:off x="5270579" y="2897804"/>
            <a:ext cx="25321" cy="2057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BFD8413-A911-4D74-AC90-40B42E14F4C0}"/>
              </a:ext>
            </a:extLst>
          </p:cNvPr>
          <p:cNvCxnSpPr/>
          <p:nvPr/>
        </p:nvCxnSpPr>
        <p:spPr>
          <a:xfrm flipH="1">
            <a:off x="8179527" y="8458200"/>
            <a:ext cx="1" cy="404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D3323A0-1AF1-4499-95FF-5C931211B4D9}"/>
              </a:ext>
            </a:extLst>
          </p:cNvPr>
          <p:cNvSpPr/>
          <p:nvPr/>
        </p:nvSpPr>
        <p:spPr>
          <a:xfrm>
            <a:off x="4572000" y="4955383"/>
            <a:ext cx="1447800" cy="9001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Notification to client</a:t>
            </a:r>
          </a:p>
        </p:txBody>
      </p:sp>
      <p:sp>
        <p:nvSpPr>
          <p:cNvPr id="19" name="Rectangle 18">
            <a:extLst>
              <a:ext uri="{FF2B5EF4-FFF2-40B4-BE49-F238E27FC236}">
                <a16:creationId xmlns:a16="http://schemas.microsoft.com/office/drawing/2014/main" id="{0DC319F3-E538-4CAC-806D-8B69F1512025}"/>
              </a:ext>
            </a:extLst>
          </p:cNvPr>
          <p:cNvSpPr/>
          <p:nvPr/>
        </p:nvSpPr>
        <p:spPr>
          <a:xfrm>
            <a:off x="6997850" y="5026203"/>
            <a:ext cx="1600200" cy="7905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Output Generation</a:t>
            </a:r>
          </a:p>
        </p:txBody>
      </p:sp>
      <p:cxnSp>
        <p:nvCxnSpPr>
          <p:cNvPr id="20" name="Straight Arrow Connector 19">
            <a:extLst>
              <a:ext uri="{FF2B5EF4-FFF2-40B4-BE49-F238E27FC236}">
                <a16:creationId xmlns:a16="http://schemas.microsoft.com/office/drawing/2014/main" id="{BC7B87CF-FF3D-4C2E-9993-A615CC1B2A3B}"/>
              </a:ext>
            </a:extLst>
          </p:cNvPr>
          <p:cNvCxnSpPr>
            <a:cxnSpLocks/>
            <a:stCxn id="19" idx="1"/>
            <a:endCxn id="17" idx="3"/>
          </p:cNvCxnSpPr>
          <p:nvPr/>
        </p:nvCxnSpPr>
        <p:spPr>
          <a:xfrm flipH="1" flipV="1">
            <a:off x="6019800" y="5405439"/>
            <a:ext cx="978050" cy="16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483F2D4-55EB-4367-A7DA-CBDDE7E55814}"/>
              </a:ext>
            </a:extLst>
          </p:cNvPr>
          <p:cNvSpPr/>
          <p:nvPr/>
        </p:nvSpPr>
        <p:spPr>
          <a:xfrm>
            <a:off x="6883558" y="1810521"/>
            <a:ext cx="1828785" cy="7905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Download and save attachments</a:t>
            </a:r>
          </a:p>
        </p:txBody>
      </p:sp>
      <p:sp>
        <p:nvSpPr>
          <p:cNvPr id="25" name="Rectangle 24">
            <a:extLst>
              <a:ext uri="{FF2B5EF4-FFF2-40B4-BE49-F238E27FC236}">
                <a16:creationId xmlns:a16="http://schemas.microsoft.com/office/drawing/2014/main" id="{CE6742BB-468F-4D1F-82E0-1A15CEC006E6}"/>
              </a:ext>
            </a:extLst>
          </p:cNvPr>
          <p:cNvSpPr/>
          <p:nvPr/>
        </p:nvSpPr>
        <p:spPr>
          <a:xfrm>
            <a:off x="6827097" y="3271386"/>
            <a:ext cx="1941706" cy="7905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Extract the details</a:t>
            </a:r>
          </a:p>
        </p:txBody>
      </p:sp>
      <p:cxnSp>
        <p:nvCxnSpPr>
          <p:cNvPr id="44" name="Straight Arrow Connector 43">
            <a:extLst>
              <a:ext uri="{FF2B5EF4-FFF2-40B4-BE49-F238E27FC236}">
                <a16:creationId xmlns:a16="http://schemas.microsoft.com/office/drawing/2014/main" id="{EC9137AC-7921-40DF-ABB2-ABD64057D4C5}"/>
              </a:ext>
            </a:extLst>
          </p:cNvPr>
          <p:cNvCxnSpPr>
            <a:cxnSpLocks/>
            <a:stCxn id="25" idx="2"/>
            <a:endCxn id="19" idx="0"/>
          </p:cNvCxnSpPr>
          <p:nvPr/>
        </p:nvCxnSpPr>
        <p:spPr>
          <a:xfrm>
            <a:off x="7797950" y="4061958"/>
            <a:ext cx="0" cy="964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344A0159-7839-4A96-B39A-2A01ED61A48E}"/>
              </a:ext>
            </a:extLst>
          </p:cNvPr>
          <p:cNvCxnSpPr>
            <a:cxnSpLocks/>
            <a:stCxn id="14" idx="3"/>
            <a:endCxn id="24" idx="1"/>
          </p:cNvCxnSpPr>
          <p:nvPr/>
        </p:nvCxnSpPr>
        <p:spPr>
          <a:xfrm flipV="1">
            <a:off x="6288936" y="2205809"/>
            <a:ext cx="594622" cy="3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5720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4D1C0-D14E-42A9-B6EE-3B1BC6169DEC}"/>
              </a:ext>
            </a:extLst>
          </p:cNvPr>
          <p:cNvSpPr>
            <a:spLocks noGrp="1"/>
          </p:cNvSpPr>
          <p:nvPr>
            <p:ph type="title"/>
          </p:nvPr>
        </p:nvSpPr>
        <p:spPr>
          <a:xfrm>
            <a:off x="457200" y="322098"/>
            <a:ext cx="8229600" cy="743712"/>
          </a:xfrm>
        </p:spPr>
        <p:txBody>
          <a:bodyPr>
            <a:normAutofit fontScale="90000"/>
          </a:bodyPr>
          <a:lstStyle/>
          <a:p>
            <a:r>
              <a:rPr lang="en-IN" dirty="0"/>
              <a:t>Level 0:</a:t>
            </a:r>
          </a:p>
        </p:txBody>
      </p:sp>
      <p:sp>
        <p:nvSpPr>
          <p:cNvPr id="4" name="Oval 3">
            <a:extLst>
              <a:ext uri="{FF2B5EF4-FFF2-40B4-BE49-F238E27FC236}">
                <a16:creationId xmlns:a16="http://schemas.microsoft.com/office/drawing/2014/main" id="{56B5AEC5-9DCE-485E-9B5E-3C71FD3A9CD6}"/>
              </a:ext>
            </a:extLst>
          </p:cNvPr>
          <p:cNvSpPr/>
          <p:nvPr/>
        </p:nvSpPr>
        <p:spPr>
          <a:xfrm>
            <a:off x="3505200" y="2514600"/>
            <a:ext cx="2209800" cy="121920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9126E14E-1A3D-4FF6-B76C-0B226E1947B8}"/>
              </a:ext>
            </a:extLst>
          </p:cNvPr>
          <p:cNvSpPr txBox="1"/>
          <p:nvPr/>
        </p:nvSpPr>
        <p:spPr>
          <a:xfrm>
            <a:off x="3505200" y="2801034"/>
            <a:ext cx="2318712" cy="646331"/>
          </a:xfrm>
          <a:prstGeom prst="rect">
            <a:avLst/>
          </a:prstGeom>
          <a:noFill/>
        </p:spPr>
        <p:txBody>
          <a:bodyPr wrap="none" rtlCol="0">
            <a:spAutoFit/>
          </a:bodyPr>
          <a:lstStyle/>
          <a:p>
            <a:r>
              <a:rPr lang="en-IN" dirty="0"/>
              <a:t>Invoice Management </a:t>
            </a:r>
          </a:p>
          <a:p>
            <a:r>
              <a:rPr lang="en-IN" dirty="0"/>
              <a:t>         system</a:t>
            </a:r>
          </a:p>
        </p:txBody>
      </p:sp>
      <p:sp>
        <p:nvSpPr>
          <p:cNvPr id="7" name="Rectangle 6">
            <a:extLst>
              <a:ext uri="{FF2B5EF4-FFF2-40B4-BE49-F238E27FC236}">
                <a16:creationId xmlns:a16="http://schemas.microsoft.com/office/drawing/2014/main" id="{CEAD869B-B791-4BF2-B6C6-06F2775112FE}"/>
              </a:ext>
            </a:extLst>
          </p:cNvPr>
          <p:cNvSpPr/>
          <p:nvPr/>
        </p:nvSpPr>
        <p:spPr>
          <a:xfrm>
            <a:off x="6625281" y="1235674"/>
            <a:ext cx="1676400" cy="9144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7EE5CEBB-3FB2-4956-8ABE-C905654D1350}"/>
              </a:ext>
            </a:extLst>
          </p:cNvPr>
          <p:cNvSpPr txBox="1"/>
          <p:nvPr/>
        </p:nvSpPr>
        <p:spPr>
          <a:xfrm>
            <a:off x="6737048" y="1369708"/>
            <a:ext cx="1554336" cy="646331"/>
          </a:xfrm>
          <a:prstGeom prst="rect">
            <a:avLst/>
          </a:prstGeom>
          <a:noFill/>
        </p:spPr>
        <p:txBody>
          <a:bodyPr wrap="none" rtlCol="0">
            <a:spAutoFit/>
          </a:bodyPr>
          <a:lstStyle/>
          <a:p>
            <a:r>
              <a:rPr lang="en-IN" dirty="0"/>
              <a:t>Payment</a:t>
            </a:r>
          </a:p>
          <a:p>
            <a:r>
              <a:rPr lang="en-IN" dirty="0"/>
              <a:t> Management</a:t>
            </a:r>
          </a:p>
        </p:txBody>
      </p:sp>
      <p:sp>
        <p:nvSpPr>
          <p:cNvPr id="9" name="Rectangle 8">
            <a:extLst>
              <a:ext uri="{FF2B5EF4-FFF2-40B4-BE49-F238E27FC236}">
                <a16:creationId xmlns:a16="http://schemas.microsoft.com/office/drawing/2014/main" id="{8DB575BD-7ECC-4E5E-82CF-0C75121FD20A}"/>
              </a:ext>
            </a:extLst>
          </p:cNvPr>
          <p:cNvSpPr/>
          <p:nvPr/>
        </p:nvSpPr>
        <p:spPr>
          <a:xfrm>
            <a:off x="3886200" y="790831"/>
            <a:ext cx="1676400" cy="9144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D29E37A3-2C3B-4918-9ED9-3709E12D95E2}"/>
              </a:ext>
            </a:extLst>
          </p:cNvPr>
          <p:cNvSpPr/>
          <p:nvPr/>
        </p:nvSpPr>
        <p:spPr>
          <a:xfrm>
            <a:off x="852616" y="1398202"/>
            <a:ext cx="1676400" cy="9144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D2F1AFEF-484F-4DD8-BE5B-8CE1B00EFDFE}"/>
              </a:ext>
            </a:extLst>
          </p:cNvPr>
          <p:cNvSpPr/>
          <p:nvPr/>
        </p:nvSpPr>
        <p:spPr>
          <a:xfrm>
            <a:off x="1066800" y="3886200"/>
            <a:ext cx="1676400" cy="9144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25A506EE-1E7C-4665-9725-42F0499DFF70}"/>
              </a:ext>
            </a:extLst>
          </p:cNvPr>
          <p:cNvSpPr/>
          <p:nvPr/>
        </p:nvSpPr>
        <p:spPr>
          <a:xfrm>
            <a:off x="3733800" y="5152769"/>
            <a:ext cx="1676400" cy="9144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9090957C-F5B8-40C1-8687-12CF1447D0E1}"/>
              </a:ext>
            </a:extLst>
          </p:cNvPr>
          <p:cNvSpPr/>
          <p:nvPr/>
        </p:nvSpPr>
        <p:spPr>
          <a:xfrm>
            <a:off x="6614984" y="3719553"/>
            <a:ext cx="1676400" cy="9144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70DAE96A-9F11-4A12-A8AE-8F5899B7A34E}"/>
              </a:ext>
            </a:extLst>
          </p:cNvPr>
          <p:cNvSpPr txBox="1"/>
          <p:nvPr/>
        </p:nvSpPr>
        <p:spPr>
          <a:xfrm>
            <a:off x="4013413" y="848494"/>
            <a:ext cx="1554336" cy="923330"/>
          </a:xfrm>
          <a:prstGeom prst="rect">
            <a:avLst/>
          </a:prstGeom>
          <a:noFill/>
        </p:spPr>
        <p:txBody>
          <a:bodyPr wrap="none" rtlCol="0">
            <a:spAutoFit/>
          </a:bodyPr>
          <a:lstStyle/>
          <a:p>
            <a:r>
              <a:rPr lang="en-IN" dirty="0"/>
              <a:t>Product</a:t>
            </a:r>
          </a:p>
          <a:p>
            <a:r>
              <a:rPr lang="en-IN" dirty="0"/>
              <a:t> Management</a:t>
            </a:r>
          </a:p>
          <a:p>
            <a:endParaRPr lang="en-IN" dirty="0"/>
          </a:p>
        </p:txBody>
      </p:sp>
      <p:sp>
        <p:nvSpPr>
          <p:cNvPr id="15" name="TextBox 14">
            <a:extLst>
              <a:ext uri="{FF2B5EF4-FFF2-40B4-BE49-F238E27FC236}">
                <a16:creationId xmlns:a16="http://schemas.microsoft.com/office/drawing/2014/main" id="{579004E6-84E7-4700-9F21-2D078F66E733}"/>
              </a:ext>
            </a:extLst>
          </p:cNvPr>
          <p:cNvSpPr txBox="1"/>
          <p:nvPr/>
        </p:nvSpPr>
        <p:spPr>
          <a:xfrm>
            <a:off x="989254" y="1554374"/>
            <a:ext cx="1554336" cy="923330"/>
          </a:xfrm>
          <a:prstGeom prst="rect">
            <a:avLst/>
          </a:prstGeom>
          <a:noFill/>
        </p:spPr>
        <p:txBody>
          <a:bodyPr wrap="none" rtlCol="0">
            <a:spAutoFit/>
          </a:bodyPr>
          <a:lstStyle/>
          <a:p>
            <a:r>
              <a:rPr lang="en-IN" dirty="0"/>
              <a:t>Client</a:t>
            </a:r>
          </a:p>
          <a:p>
            <a:r>
              <a:rPr lang="en-IN" dirty="0"/>
              <a:t> Management</a:t>
            </a:r>
          </a:p>
          <a:p>
            <a:endParaRPr lang="en-IN" dirty="0"/>
          </a:p>
        </p:txBody>
      </p:sp>
      <p:sp>
        <p:nvSpPr>
          <p:cNvPr id="16" name="TextBox 15">
            <a:extLst>
              <a:ext uri="{FF2B5EF4-FFF2-40B4-BE49-F238E27FC236}">
                <a16:creationId xmlns:a16="http://schemas.microsoft.com/office/drawing/2014/main" id="{343F8FDB-871E-4E45-9EDD-E9DB4C93456C}"/>
              </a:ext>
            </a:extLst>
          </p:cNvPr>
          <p:cNvSpPr txBox="1"/>
          <p:nvPr/>
        </p:nvSpPr>
        <p:spPr>
          <a:xfrm>
            <a:off x="1188864" y="4038600"/>
            <a:ext cx="1554336" cy="923330"/>
          </a:xfrm>
          <a:prstGeom prst="rect">
            <a:avLst/>
          </a:prstGeom>
          <a:noFill/>
        </p:spPr>
        <p:txBody>
          <a:bodyPr wrap="none" rtlCol="0">
            <a:spAutoFit/>
          </a:bodyPr>
          <a:lstStyle/>
          <a:p>
            <a:r>
              <a:rPr lang="en-IN" dirty="0"/>
              <a:t>Supplier</a:t>
            </a:r>
          </a:p>
          <a:p>
            <a:r>
              <a:rPr lang="en-IN" dirty="0"/>
              <a:t> Management</a:t>
            </a:r>
          </a:p>
          <a:p>
            <a:endParaRPr lang="en-IN" dirty="0"/>
          </a:p>
        </p:txBody>
      </p:sp>
      <p:sp>
        <p:nvSpPr>
          <p:cNvPr id="17" name="TextBox 16">
            <a:extLst>
              <a:ext uri="{FF2B5EF4-FFF2-40B4-BE49-F238E27FC236}">
                <a16:creationId xmlns:a16="http://schemas.microsoft.com/office/drawing/2014/main" id="{5AE24590-5A3E-491D-8BD3-D3D7CB14B483}"/>
              </a:ext>
            </a:extLst>
          </p:cNvPr>
          <p:cNvSpPr txBox="1"/>
          <p:nvPr/>
        </p:nvSpPr>
        <p:spPr>
          <a:xfrm>
            <a:off x="3832932" y="5189839"/>
            <a:ext cx="1554336" cy="923330"/>
          </a:xfrm>
          <a:prstGeom prst="rect">
            <a:avLst/>
          </a:prstGeom>
          <a:noFill/>
        </p:spPr>
        <p:txBody>
          <a:bodyPr wrap="none" rtlCol="0">
            <a:spAutoFit/>
          </a:bodyPr>
          <a:lstStyle/>
          <a:p>
            <a:r>
              <a:rPr lang="en-IN" dirty="0"/>
              <a:t>Login</a:t>
            </a:r>
          </a:p>
          <a:p>
            <a:r>
              <a:rPr lang="en-IN" dirty="0"/>
              <a:t> Management</a:t>
            </a:r>
          </a:p>
          <a:p>
            <a:endParaRPr lang="en-IN" dirty="0"/>
          </a:p>
        </p:txBody>
      </p:sp>
      <p:sp>
        <p:nvSpPr>
          <p:cNvPr id="18" name="TextBox 17">
            <a:extLst>
              <a:ext uri="{FF2B5EF4-FFF2-40B4-BE49-F238E27FC236}">
                <a16:creationId xmlns:a16="http://schemas.microsoft.com/office/drawing/2014/main" id="{BD77CFA7-86C8-4E29-B0DB-45E734A1A42D}"/>
              </a:ext>
            </a:extLst>
          </p:cNvPr>
          <p:cNvSpPr txBox="1"/>
          <p:nvPr/>
        </p:nvSpPr>
        <p:spPr>
          <a:xfrm>
            <a:off x="6747345" y="3809480"/>
            <a:ext cx="1554336" cy="923330"/>
          </a:xfrm>
          <a:prstGeom prst="rect">
            <a:avLst/>
          </a:prstGeom>
          <a:noFill/>
        </p:spPr>
        <p:txBody>
          <a:bodyPr wrap="none" rtlCol="0">
            <a:spAutoFit/>
          </a:bodyPr>
          <a:lstStyle/>
          <a:p>
            <a:r>
              <a:rPr lang="en-IN" dirty="0"/>
              <a:t>System User</a:t>
            </a:r>
          </a:p>
          <a:p>
            <a:r>
              <a:rPr lang="en-IN" dirty="0"/>
              <a:t> Management</a:t>
            </a:r>
          </a:p>
          <a:p>
            <a:endParaRPr lang="en-IN" dirty="0"/>
          </a:p>
        </p:txBody>
      </p:sp>
      <p:cxnSp>
        <p:nvCxnSpPr>
          <p:cNvPr id="19" name="Straight Arrow Connector 18">
            <a:extLst>
              <a:ext uri="{FF2B5EF4-FFF2-40B4-BE49-F238E27FC236}">
                <a16:creationId xmlns:a16="http://schemas.microsoft.com/office/drawing/2014/main" id="{66BA20CE-67F5-4866-92D1-BB1650E212E3}"/>
              </a:ext>
            </a:extLst>
          </p:cNvPr>
          <p:cNvCxnSpPr>
            <a:cxnSpLocks/>
            <a:stCxn id="4" idx="7"/>
            <a:endCxn id="7" idx="1"/>
          </p:cNvCxnSpPr>
          <p:nvPr/>
        </p:nvCxnSpPr>
        <p:spPr>
          <a:xfrm flipV="1">
            <a:off x="5391382" y="1692874"/>
            <a:ext cx="1233899" cy="10002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78F210A-0E91-47AA-AFE4-D0ED29B407B2}"/>
              </a:ext>
            </a:extLst>
          </p:cNvPr>
          <p:cNvCxnSpPr>
            <a:cxnSpLocks/>
          </p:cNvCxnSpPr>
          <p:nvPr/>
        </p:nvCxnSpPr>
        <p:spPr>
          <a:xfrm>
            <a:off x="5700584" y="3161592"/>
            <a:ext cx="914400" cy="9144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DA22E32-ADD7-49E8-8C65-F589F2C8902A}"/>
              </a:ext>
            </a:extLst>
          </p:cNvPr>
          <p:cNvCxnSpPr>
            <a:cxnSpLocks/>
            <a:stCxn id="4" idx="0"/>
            <a:endCxn id="14" idx="2"/>
          </p:cNvCxnSpPr>
          <p:nvPr/>
        </p:nvCxnSpPr>
        <p:spPr>
          <a:xfrm flipV="1">
            <a:off x="4610100" y="1771824"/>
            <a:ext cx="180481" cy="74277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34E7001-DEBA-4C74-AA2B-3C0560597AF4}"/>
              </a:ext>
            </a:extLst>
          </p:cNvPr>
          <p:cNvCxnSpPr>
            <a:cxnSpLocks/>
            <a:stCxn id="15" idx="3"/>
          </p:cNvCxnSpPr>
          <p:nvPr/>
        </p:nvCxnSpPr>
        <p:spPr>
          <a:xfrm>
            <a:off x="2543590" y="2016039"/>
            <a:ext cx="1171392" cy="7087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345F102-E291-4365-BEBB-CB8A64DD6360}"/>
              </a:ext>
            </a:extLst>
          </p:cNvPr>
          <p:cNvCxnSpPr>
            <a:cxnSpLocks/>
            <a:endCxn id="4" idx="3"/>
          </p:cNvCxnSpPr>
          <p:nvPr/>
        </p:nvCxnSpPr>
        <p:spPr>
          <a:xfrm flipV="1">
            <a:off x="2743200" y="3555252"/>
            <a:ext cx="1085618" cy="6215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D1AC786-1BFF-4963-8F90-F28FD606E9C5}"/>
              </a:ext>
            </a:extLst>
          </p:cNvPr>
          <p:cNvCxnSpPr>
            <a:cxnSpLocks/>
            <a:stCxn id="17" idx="0"/>
            <a:endCxn id="4" idx="4"/>
          </p:cNvCxnSpPr>
          <p:nvPr/>
        </p:nvCxnSpPr>
        <p:spPr>
          <a:xfrm flipV="1">
            <a:off x="4610100" y="3733800"/>
            <a:ext cx="0" cy="145603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0705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20736</TotalTime>
  <Words>1079</Words>
  <Application>Microsoft Office PowerPoint</Application>
  <PresentationFormat>On-screen Show (4:3)</PresentationFormat>
  <Paragraphs>308</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Flow</vt:lpstr>
      <vt:lpstr>PowerPoint Presentation</vt:lpstr>
      <vt:lpstr>Abstract In RPA our focus is on pragmatic artificial intelligence (AI) and solve specific customer problems. Using AI to Automate Invoices Processing. Automating manual process aggravation, will enable organization to streamline their accounts payable and expense management process with AI.  </vt:lpstr>
      <vt:lpstr>Objective &amp; Outcome</vt:lpstr>
      <vt:lpstr>Area Introduction Robotic Process automation (RPA) is an emerging form of business process automation technology based on the notation of software robots.   RPA captures data, runs applications, triggers responses, and communicates with other systems to perform a variety of tasks - Uipath.  Existing system  Automating the grunt work of retrieving emails, downloading attachments into a defined folder, and create bills in the accounting software.                </vt:lpstr>
      <vt:lpstr>PowerPoint Presentation</vt:lpstr>
      <vt:lpstr>Literature</vt:lpstr>
      <vt:lpstr>PowerPoint Presentation</vt:lpstr>
      <vt:lpstr>PowerPoint Presentation</vt:lpstr>
      <vt:lpstr>Level 0:</vt:lpstr>
      <vt:lpstr>Level 1:</vt:lpstr>
      <vt:lpstr>Proposed System</vt:lpstr>
      <vt:lpstr>              Module Split up   Module 1:  Retrieving emails, downloading attachments into a defined folder  Module 2: Reading invoices using AI and Extracting Key Information  Module 3: Opening and Filling invoices details in Excel and sending email Notifications, as well as other background activities     </vt:lpstr>
      <vt:lpstr>Screen shots of modules under progress.</vt:lpstr>
      <vt:lpstr>PowerPoint Presentation</vt:lpstr>
      <vt:lpstr>Variable assigning</vt:lpstr>
      <vt:lpstr>Opening mail</vt:lpstr>
      <vt:lpstr>Save in a defined folder</vt:lpstr>
      <vt:lpstr>PowerPoint Presentation</vt:lpstr>
      <vt:lpstr>Folder:</vt:lpstr>
      <vt:lpstr>Generation of API Key:</vt:lpstr>
      <vt:lpstr>PowerPoint Presentation</vt:lpstr>
      <vt:lpstr>AI Extraction: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vt:lpstr>
      <vt:lpstr>Notification:</vt:lpstr>
      <vt:lpstr>PowerPoint Presentation</vt:lpstr>
      <vt:lpstr>PowerPoint Presentation</vt:lpstr>
      <vt:lpstr>Output:</vt:lpstr>
      <vt:lpstr>PowerPoint Presentation</vt:lpstr>
      <vt:lpstr>   Project Planner / Timeline chart)    </vt:lpstr>
    </vt:vector>
  </TitlesOfParts>
  <Company>kgisl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arthi kp</cp:lastModifiedBy>
  <cp:revision>128</cp:revision>
  <dcterms:created xsi:type="dcterms:W3CDTF">2011-12-09T06:36:00Z</dcterms:created>
  <dcterms:modified xsi:type="dcterms:W3CDTF">2020-06-11T04:26:18Z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1033-11.2.0.9052</vt:lpwstr>
  </property>
</Properties>
</file>