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  <p15:guide id="7" orient="horz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94"/>
    <a:srgbClr val="FFB40A"/>
    <a:srgbClr val="FF0002"/>
    <a:srgbClr val="0088D2"/>
    <a:srgbClr val="00D999"/>
    <a:srgbClr val="25D4AB"/>
    <a:srgbClr val="D41007"/>
    <a:srgbClr val="24C59D"/>
    <a:srgbClr val="4377B5"/>
    <a:srgbClr val="2D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5"/>
    <p:restoredTop sz="94660"/>
  </p:normalViewPr>
  <p:slideViewPr>
    <p:cSldViewPr>
      <p:cViewPr varScale="1">
        <p:scale>
          <a:sx n="75" d="100"/>
          <a:sy n="75" d="100"/>
        </p:scale>
        <p:origin x="420" y="54"/>
      </p:cViewPr>
      <p:guideLst>
        <p:guide orient="horz" pos="2160"/>
        <p:guide orient="horz" pos="4032"/>
        <p:guide orient="horz" pos="432"/>
        <p:guide pos="2880"/>
        <p:guide pos="288"/>
        <p:guide pos="5472"/>
        <p:guide orient="horz"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1668162"/>
            <a:ext cx="7010400" cy="341252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035" y="2416714"/>
            <a:ext cx="6028765" cy="1004048"/>
          </a:xfrm>
        </p:spPr>
        <p:txBody>
          <a:bodyPr wrap="square" lIns="0" tIns="0" rIns="0" bIns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Artificial Intelligence </a:t>
            </a:r>
            <a:r>
              <a:rPr lang="en-US" sz="3200" b="1" dirty="0" smtClean="0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in</a:t>
            </a:r>
            <a:br>
              <a:rPr lang="en-US" sz="3200" b="1" dirty="0" smtClean="0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</a:br>
            <a:r>
              <a:rPr lang="en-US" sz="3200" b="1" dirty="0" smtClean="0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Human </a:t>
            </a:r>
            <a:r>
              <a:rPr lang="en-US" sz="3200" b="1" dirty="0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Resources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0" y="3671774"/>
            <a:ext cx="64008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67000" y="3662809"/>
            <a:ext cx="1134035" cy="215153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Mar 15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,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2018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990600"/>
            <a:ext cx="3352800" cy="12192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203200" dist="330200" dir="6840000" sx="42000" sy="42000" algn="ctr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D:\Gokul\AAA K\Wiz-Careers\Logo\20-02-2018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053" y="1277624"/>
            <a:ext cx="2449512" cy="515317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429000" y="762000"/>
            <a:ext cx="152400" cy="152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685800"/>
            <a:ext cx="76200" cy="762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3238" y="5158364"/>
            <a:ext cx="152400" cy="152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7038" y="5386964"/>
            <a:ext cx="76200" cy="762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58762" y="4327650"/>
            <a:ext cx="1676400" cy="1607711"/>
          </a:xfrm>
          <a:prstGeom prst="rect">
            <a:avLst/>
          </a:prstGeom>
          <a:gradFill>
            <a:gsLst>
              <a:gs pos="0">
                <a:srgbClr val="0088D2"/>
              </a:gs>
              <a:gs pos="100000">
                <a:srgbClr val="00D294"/>
              </a:gs>
            </a:gsLst>
            <a:lin ang="5400000" scaled="0"/>
          </a:gradFill>
        </p:spPr>
        <p:txBody>
          <a:bodyPr vert="horz" lIns="91440" tIns="0" rIns="91440" bIns="0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en-US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8678" y="4327650"/>
            <a:ext cx="1676400" cy="1607711"/>
          </a:xfrm>
          <a:prstGeom prst="rect">
            <a:avLst/>
          </a:prstGeom>
          <a:gradFill>
            <a:gsLst>
              <a:gs pos="0">
                <a:srgbClr val="0088D2"/>
              </a:gs>
              <a:gs pos="100000">
                <a:srgbClr val="00D294"/>
              </a:gs>
            </a:gsLst>
            <a:lin ang="5400000" scaled="0"/>
          </a:gradFill>
        </p:spPr>
        <p:txBody>
          <a:bodyPr vert="horz" lIns="91440" tIns="0" rIns="91440" bIns="0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en-US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8595" y="4327650"/>
            <a:ext cx="1676400" cy="1607711"/>
          </a:xfrm>
          <a:prstGeom prst="rect">
            <a:avLst/>
          </a:prstGeom>
          <a:gradFill>
            <a:gsLst>
              <a:gs pos="0">
                <a:srgbClr val="0088D2"/>
              </a:gs>
              <a:gs pos="100000">
                <a:srgbClr val="00D294"/>
              </a:gs>
            </a:gsLst>
            <a:lin ang="5400000" scaled="0"/>
          </a:gradFill>
        </p:spPr>
        <p:txBody>
          <a:bodyPr vert="horz" lIns="91440" tIns="0" rIns="91440" bIns="0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en-US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8762" y="5080686"/>
            <a:ext cx="1676400" cy="854676"/>
          </a:xfrm>
          <a:prstGeom prst="rect">
            <a:avLst/>
          </a:prstGeom>
          <a:noFill/>
        </p:spPr>
        <p:txBody>
          <a:bodyPr vert="horz" lIns="91440" tIns="0" rIns="91440" bIns="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Reduce 75% in Cost</a:t>
            </a:r>
            <a:endParaRPr lang="en-US" sz="1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68678" y="5080686"/>
            <a:ext cx="1676400" cy="854676"/>
          </a:xfrm>
          <a:prstGeom prst="rect">
            <a:avLst/>
          </a:prstGeom>
          <a:noFill/>
        </p:spPr>
        <p:txBody>
          <a:bodyPr vert="horz" lIns="91440" tIns="0" rIns="91440" bIns="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Save 90% in Time</a:t>
            </a:r>
            <a:endParaRPr lang="en-US" sz="1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78595" y="5080686"/>
            <a:ext cx="1676400" cy="854676"/>
          </a:xfrm>
          <a:prstGeom prst="rect">
            <a:avLst/>
          </a:prstGeom>
          <a:noFill/>
        </p:spPr>
        <p:txBody>
          <a:bodyPr vert="horz" lIns="91440" tIns="0" rIns="91440" bIns="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Increase to 90% Productivity</a:t>
            </a:r>
            <a:endParaRPr lang="en-US" sz="1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83" y="4620929"/>
            <a:ext cx="537435" cy="537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61" y="4641035"/>
            <a:ext cx="537435" cy="537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78" y="4636431"/>
            <a:ext cx="537435" cy="53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0088D2"/>
              </a:gs>
              <a:gs pos="100000">
                <a:srgbClr val="00D294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9" y="146737"/>
            <a:ext cx="8229601" cy="392327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WHO WE ARE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1240810"/>
            <a:ext cx="5874675" cy="163121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lIns="274320" tIns="274320" rIns="182880" bIns="274320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Seasoned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Data Architecture/Business Intelligence consultant from Hillsborough, New Jersey,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USA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He brings years of experience identifying talent for clients and recruiters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3222010"/>
            <a:ext cx="5874675" cy="24929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lIns="274320" tIns="274320" rIns="182880" bIns="274320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A proud AI business strategy executive from MIT Sloan Business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School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Innovator of objective assessment driven online system 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Innovator of objective assessment driven online system 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A student of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Jothi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Periasamy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, who teaches AI at MIT Sloan Business School, Harvard Innovation Labs, Stanford, etc.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199" y="1506429"/>
            <a:ext cx="2209801" cy="1099978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Pugazendhi</a:t>
            </a:r>
            <a:r>
              <a:rPr lang="en-US" sz="2400" b="1" dirty="0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 </a:t>
            </a:r>
            <a:r>
              <a:rPr lang="en-US" sz="2400" b="1" dirty="0" err="1">
                <a:solidFill>
                  <a:srgbClr val="0088D2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Asaimuthu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rgbClr val="0088D2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199" y="3918516"/>
            <a:ext cx="2209801" cy="1099978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err="1">
                <a:solidFill>
                  <a:srgbClr val="00D294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Pugazendhi</a:t>
            </a:r>
            <a:r>
              <a:rPr lang="en-US" sz="2400" b="1" dirty="0">
                <a:solidFill>
                  <a:srgbClr val="00D294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 </a:t>
            </a:r>
            <a:r>
              <a:rPr lang="en-US" sz="2400" b="1" dirty="0" err="1">
                <a:solidFill>
                  <a:srgbClr val="00D294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Asaimuthu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rgbClr val="00D294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pic>
        <p:nvPicPr>
          <p:cNvPr id="11" name="Picture 10" descr="D:\Gokul\AAA K\Wiz-Careers\Logo\20-02-2018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2676" y="6413500"/>
            <a:ext cx="981399" cy="206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1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0088D2"/>
              </a:gs>
              <a:gs pos="100000">
                <a:srgbClr val="00D294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9" y="146737"/>
            <a:ext cx="8229601" cy="392327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AI BEYOND THEORY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pic>
        <p:nvPicPr>
          <p:cNvPr id="5" name="Picture 4" descr="D:\Gokul\AAA K\Wiz-Careers\Logo\20-02-2018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2676" y="6413500"/>
            <a:ext cx="981399" cy="206462"/>
          </a:xfrm>
          <a:prstGeom prst="rect">
            <a:avLst/>
          </a:prstGeom>
          <a:noFill/>
        </p:spPr>
      </p:pic>
      <p:cxnSp>
        <p:nvCxnSpPr>
          <p:cNvPr id="3" name="Straight Arrow Connector 2"/>
          <p:cNvCxnSpPr/>
          <p:nvPr/>
        </p:nvCxnSpPr>
        <p:spPr>
          <a:xfrm>
            <a:off x="1676400" y="1371600"/>
            <a:ext cx="6324600" cy="0"/>
          </a:xfrm>
          <a:prstGeom prst="straightConnector1">
            <a:avLst/>
          </a:prstGeom>
          <a:ln w="34925">
            <a:gradFill>
              <a:gsLst>
                <a:gs pos="0">
                  <a:srgbClr val="0088D2"/>
                </a:gs>
                <a:gs pos="100000">
                  <a:srgbClr val="00D294"/>
                </a:gs>
              </a:gsLst>
              <a:lin ang="0" scaled="0"/>
            </a:gradFill>
            <a:headEnd w="lg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1676399" y="1035737"/>
            <a:ext cx="1676401" cy="221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0088D2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From Job Creation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rgbClr val="0088D2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228602" y="3848100"/>
            <a:ext cx="2209801" cy="2285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Self Driven HR Functions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066799" y="1752600"/>
            <a:ext cx="381000" cy="4419600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399" y="1789833"/>
            <a:ext cx="6324601" cy="4431983"/>
          </a:xfrm>
          <a:prstGeom prst="rect">
            <a:avLst/>
          </a:prstGeom>
          <a:gradFill>
            <a:gsLst>
              <a:gs pos="0">
                <a:srgbClr val="0088D2">
                  <a:alpha val="15000"/>
                </a:srgbClr>
              </a:gs>
              <a:gs pos="100000">
                <a:srgbClr val="00D294">
                  <a:alpha val="15000"/>
                </a:srgbClr>
              </a:gs>
            </a:gsLst>
            <a:lin ang="0" scaled="0"/>
          </a:gradFill>
          <a:ln w="6350">
            <a:noFill/>
          </a:ln>
        </p:spPr>
        <p:txBody>
          <a:bodyPr wrap="square" lIns="365760" tIns="365760" rIns="274320" bIns="365760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Candidate identification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Candidate profile building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Questionnaire building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Conducting interview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Recommendation for training and talent development 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And Much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more …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324599" y="1035737"/>
            <a:ext cx="1676401" cy="221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 smtClean="0">
                <a:ln>
                  <a:noFill/>
                </a:ln>
                <a:solidFill>
                  <a:srgbClr val="00D294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To Hire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rgbClr val="00D294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0088D2"/>
              </a:gs>
              <a:gs pos="100000">
                <a:srgbClr val="00D294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9" y="146737"/>
            <a:ext cx="8229601" cy="392327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CURRENT PROBLEMS IN HR SPACE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pic>
        <p:nvPicPr>
          <p:cNvPr id="5" name="Picture 4" descr="D:\Gokul\AAA K\Wiz-Careers\Logo\20-02-2018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2676" y="6413500"/>
            <a:ext cx="981399" cy="206462"/>
          </a:xfrm>
          <a:prstGeom prst="rect">
            <a:avLst/>
          </a:prstGeom>
          <a:noFill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11620"/>
              </p:ext>
            </p:extLst>
          </p:nvPr>
        </p:nvGraphicFramePr>
        <p:xfrm>
          <a:off x="457199" y="1111937"/>
          <a:ext cx="8236876" cy="177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1134865090"/>
                    </a:ext>
                  </a:extLst>
                </a:gridCol>
                <a:gridCol w="6484275">
                  <a:extLst>
                    <a:ext uri="{9D8B030D-6E8A-4147-A177-3AD203B41FA5}">
                      <a16:colId xmlns:a16="http://schemas.microsoft.com/office/drawing/2014/main" val="1746188653"/>
                    </a:ext>
                  </a:extLst>
                </a:gridCol>
              </a:tblGrid>
              <a:tr h="35419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88D2"/>
                          </a:solidFill>
                          <a:latin typeface="Yu Gothic"/>
                          <a:ea typeface="Yu Gothic Medium" panose="020B0400000000000000"/>
                        </a:rPr>
                        <a:t>Overall Process</a:t>
                      </a:r>
                      <a:endParaRPr lang="en-US" sz="1200" b="1" dirty="0">
                        <a:solidFill>
                          <a:srgbClr val="0088D2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Location, Time Zone, Language, etc.</a:t>
                      </a:r>
                      <a:endParaRPr 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52193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88D2"/>
                          </a:solidFill>
                          <a:latin typeface="Yu Gothic"/>
                          <a:ea typeface="Yu Gothic Medium" panose="020B0400000000000000"/>
                        </a:rPr>
                        <a:t>Duration</a:t>
                      </a:r>
                      <a:endParaRPr lang="en-US" sz="1200" b="1" dirty="0">
                        <a:solidFill>
                          <a:srgbClr val="0088D2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Time to hire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58703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88D2"/>
                          </a:solidFill>
                          <a:latin typeface="Yu Gothic"/>
                          <a:ea typeface="Yu Gothic Medium" panose="020B0400000000000000"/>
                        </a:rPr>
                        <a:t>Cost to Hire</a:t>
                      </a:r>
                      <a:endParaRPr lang="en-US" sz="1200" b="1" dirty="0">
                        <a:solidFill>
                          <a:srgbClr val="0088D2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Money spent, Cost of employee man-hours spent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83430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88D2"/>
                          </a:solidFill>
                          <a:latin typeface="Yu Gothic"/>
                          <a:ea typeface="Yu Gothic Medium" panose="020B0400000000000000"/>
                        </a:rPr>
                        <a:t>Outcome</a:t>
                      </a:r>
                      <a:endParaRPr lang="en-US" sz="1200" b="1" dirty="0">
                        <a:solidFill>
                          <a:srgbClr val="0088D2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Change in availability, interest of candidate with time to hire, Quality of hire is rarely as expected. 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3885"/>
                  </a:ext>
                </a:extLst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88D2"/>
                          </a:solidFill>
                          <a:latin typeface="Yu Gothic"/>
                          <a:ea typeface="Yu Gothic Medium" panose="020B0400000000000000"/>
                        </a:rPr>
                        <a:t>Productivity</a:t>
                      </a:r>
                      <a:endParaRPr lang="en-US" sz="1200" b="1" dirty="0">
                        <a:solidFill>
                          <a:srgbClr val="0088D2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Employee time lost to hiring process, Wastage of efforts on bad hires 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34204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77923"/>
              </p:ext>
            </p:extLst>
          </p:nvPr>
        </p:nvGraphicFramePr>
        <p:xfrm>
          <a:off x="457199" y="3265272"/>
          <a:ext cx="8236877" cy="252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1">
                  <a:extLst>
                    <a:ext uri="{9D8B030D-6E8A-4147-A177-3AD203B41FA5}">
                      <a16:colId xmlns:a16="http://schemas.microsoft.com/office/drawing/2014/main" val="113486509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461886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756882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8249615"/>
                    </a:ext>
                  </a:extLst>
                </a:gridCol>
                <a:gridCol w="1074076">
                  <a:extLst>
                    <a:ext uri="{9D8B030D-6E8A-4147-A177-3AD203B41FA5}">
                      <a16:colId xmlns:a16="http://schemas.microsoft.com/office/drawing/2014/main" val="3654704110"/>
                    </a:ext>
                  </a:extLst>
                </a:gridCol>
              </a:tblGrid>
              <a:tr h="42098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Job title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Duration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Cost to Hire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Outcome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Productivity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06391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IT Architect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60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$32,000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50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52193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VP, Finance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60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$27,000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50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58703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Project Management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50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$20,000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30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83430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IT Developer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37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$500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Not 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-20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3885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Marketing Officer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25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$500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Not 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-20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3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0088D2"/>
              </a:gs>
              <a:gs pos="100000">
                <a:srgbClr val="00D294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9" y="146737"/>
            <a:ext cx="8229601" cy="392327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Current Solutions and Our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Arial" pitchFamily="34" charset="0"/>
              </a:rPr>
              <a:t> AI: A Comparison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Arial" pitchFamily="34" charset="0"/>
            </a:endParaRPr>
          </a:p>
        </p:txBody>
      </p:sp>
      <p:pic>
        <p:nvPicPr>
          <p:cNvPr id="5" name="Picture 4" descr="D:\Gokul\AAA K\Wiz-Careers\Logo\20-02-2018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2676" y="6413500"/>
            <a:ext cx="981399" cy="206462"/>
          </a:xfrm>
          <a:prstGeom prst="rect">
            <a:avLst/>
          </a:prstGeom>
          <a:noFill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4374"/>
              </p:ext>
            </p:extLst>
          </p:nvPr>
        </p:nvGraphicFramePr>
        <p:xfrm>
          <a:off x="457199" y="1219204"/>
          <a:ext cx="8236879" cy="457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1">
                  <a:extLst>
                    <a:ext uri="{9D8B030D-6E8A-4147-A177-3AD203B41FA5}">
                      <a16:colId xmlns:a16="http://schemas.microsoft.com/office/drawing/2014/main" val="113486509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112430452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794413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61886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75688217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918249615"/>
                    </a:ext>
                  </a:extLst>
                </a:gridCol>
                <a:gridCol w="1074078">
                  <a:extLst>
                    <a:ext uri="{9D8B030D-6E8A-4147-A177-3AD203B41FA5}">
                      <a16:colId xmlns:a16="http://schemas.microsoft.com/office/drawing/2014/main" val="3654704110"/>
                    </a:ext>
                  </a:extLst>
                </a:gridCol>
              </a:tblGrid>
              <a:tr h="415636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Current Solutions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40A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Long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 Process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Manual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High $$$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Not Reviewable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More man-hours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Lower Reliability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Low Productivity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40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IT Architect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60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$32,000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50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24340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VP, Finance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60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$27,000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50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25641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Project Management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50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$20,000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30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92840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IT Developer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37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$500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Not 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-20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21567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Marketing Officer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2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$500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Not 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-20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7687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Job title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Duration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Cost to Hire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Outcome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Productivity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06391"/>
                  </a:ext>
                </a:extLst>
              </a:tr>
              <a:tr h="415636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Wiz Career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294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Quick Process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AI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Reviewable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Low $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Low Man-Hours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High Reliability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Higher Productivity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29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IT Architect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6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$8,000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90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52193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29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VP, Finance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6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$6,500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90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58703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29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Project Management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6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$5,000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90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83430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29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IT Developer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0.1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Not 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-1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3885"/>
                  </a:ext>
                </a:extLst>
              </a:tr>
              <a:tr h="415636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29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Marketing Officer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0.1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Yu Gothic"/>
                          <a:ea typeface="Yu Gothic Medium" panose="020B0400000000000000"/>
                        </a:rPr>
                        <a:t>$0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Not Hired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Yu Gothic"/>
                          <a:ea typeface="Yu Gothic Medium" panose="020B0400000000000000"/>
                        </a:rPr>
                        <a:t>-1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Yu Gothic"/>
                        <a:ea typeface="Yu Gothic Medium" panose="020B040000000000000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3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9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370</Words>
  <Application>Microsoft Office PowerPoint</Application>
  <PresentationFormat>On-screen Show (4:3)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Roboto</vt:lpstr>
      <vt:lpstr>Yu Gothic</vt:lpstr>
      <vt:lpstr>Yu Gothic Medium</vt:lpstr>
      <vt:lpstr>Office Theme</vt:lpstr>
      <vt:lpstr>Artificial Intelligence in Human Resources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Gokul</dc:creator>
  <cp:lastModifiedBy>Kalyanaraman, Gokul [CCC-OT NE]</cp:lastModifiedBy>
  <cp:revision>90</cp:revision>
  <dcterms:created xsi:type="dcterms:W3CDTF">2006-08-16T00:00:00Z</dcterms:created>
  <dcterms:modified xsi:type="dcterms:W3CDTF">2018-02-22T14:40:44Z</dcterms:modified>
</cp:coreProperties>
</file>