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71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82" r:id="rId12"/>
    <p:sldId id="301" r:id="rId13"/>
    <p:sldId id="302" r:id="rId14"/>
    <p:sldId id="303" r:id="rId15"/>
    <p:sldId id="304" r:id="rId16"/>
    <p:sldId id="305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66"/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24" y="-156"/>
      </p:cViewPr>
      <p:guideLst>
        <p:guide orient="horz" pos="2256"/>
        <p:guide pos="2880"/>
        <p:guide pos="240"/>
        <p:guide pos="5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Hello </a:t>
            </a:r>
            <a:r>
              <a:rPr lang="en-US" sz="6600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26762" y="2895600"/>
            <a:ext cx="5532530" cy="3733800"/>
            <a:chOff x="526761" y="2895600"/>
            <a:chExt cx="5645439" cy="38100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161" y="3124200"/>
              <a:ext cx="3588039" cy="297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61" y="2895600"/>
              <a:ext cx="2157386" cy="381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The Blackberry Case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$ 83.4 Billion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Blackberry’s net worth in 2008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$ </a:t>
            </a:r>
            <a:r>
              <a:rPr lang="en-US" sz="2400" b="1" dirty="0" smtClean="0">
                <a:solidFill>
                  <a:srgbClr val="0070C0"/>
                </a:solidFill>
              </a:rPr>
              <a:t>3.4 </a:t>
            </a:r>
            <a:r>
              <a:rPr lang="en-US" sz="2400" b="1" dirty="0">
                <a:solidFill>
                  <a:srgbClr val="0070C0"/>
                </a:solidFill>
              </a:rPr>
              <a:t>Billion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Blackberry’s net worth in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Blackberry put itself </a:t>
            </a:r>
            <a:r>
              <a:rPr lang="en-US" sz="2400" b="1" dirty="0" smtClean="0">
                <a:solidFill>
                  <a:srgbClr val="0070C0"/>
                </a:solidFill>
              </a:rPr>
              <a:t>up for sale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2013. 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This is Why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Every dollar invested in UX will bring </a:t>
            </a:r>
            <a:r>
              <a:rPr lang="en-US" sz="2800" b="1" dirty="0" smtClean="0">
                <a:solidFill>
                  <a:srgbClr val="0070C0"/>
                </a:solidFill>
              </a:rPr>
              <a:t>$2 to $100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return.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Increases customer willingness to pay by </a:t>
            </a:r>
            <a:r>
              <a:rPr lang="en-US" sz="2800" b="1" dirty="0" smtClean="0">
                <a:solidFill>
                  <a:srgbClr val="0070C0"/>
                </a:solidFill>
              </a:rPr>
              <a:t>14.4%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Decreases customer willingness to switch by </a:t>
            </a:r>
            <a:r>
              <a:rPr lang="en-US" sz="2800" b="1" dirty="0" smtClean="0">
                <a:solidFill>
                  <a:srgbClr val="0070C0"/>
                </a:solidFill>
              </a:rPr>
              <a:t>15.8%</a:t>
            </a:r>
          </a:p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Increases recommendations by </a:t>
            </a:r>
            <a:r>
              <a:rPr lang="en-US" sz="2800" b="1" dirty="0" smtClean="0">
                <a:solidFill>
                  <a:srgbClr val="0070C0"/>
                </a:solidFill>
              </a:rPr>
              <a:t>16.6%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060761"/>
            <a:ext cx="3810000" cy="279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9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How?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The Process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657600" cy="5105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Personas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Scenarios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Flows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Pencil Sketches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Wireframes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</a:p>
          <a:p>
            <a:pPr lvl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228162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Research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Personas, Scenarios &amp; Task Flows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2511"/>
            <a:ext cx="6540500" cy="423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19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Develop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Pencil Sketches, Wireframes &amp; Visual Design</a:t>
            </a:r>
          </a:p>
        </p:txBody>
      </p:sp>
      <p:pic>
        <p:nvPicPr>
          <p:cNvPr id="6" name="Picture 2" descr="http://wireframe2design.com/portfolio/money-contro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95475"/>
            <a:ext cx="7162800" cy="4494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181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Test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Usability Testing 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81200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Appearance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Credibility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Usability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Accuracy</a:t>
            </a:r>
            <a:endParaRPr lang="en-US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4098" name="Picture 2" descr="http://dab1nmslvvntp.cloudfront.net/wp-content/uploads/2014/12/1419225895usability_tes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08" y="3200400"/>
            <a:ext cx="3967842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Thank You </a:t>
            </a:r>
            <a:r>
              <a:rPr lang="en-US" sz="6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User Experience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09800" y="2194411"/>
            <a:ext cx="4457700" cy="2971800"/>
            <a:chOff x="2105025" y="2209800"/>
            <a:chExt cx="4457700" cy="2971800"/>
          </a:xfrm>
        </p:grpSpPr>
        <p:sp>
          <p:nvSpPr>
            <p:cNvPr id="6" name="Oval 5"/>
            <p:cNvSpPr/>
            <p:nvPr/>
          </p:nvSpPr>
          <p:spPr>
            <a:xfrm>
              <a:off x="2105025" y="2209800"/>
              <a:ext cx="2971800" cy="2971800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590925" y="2209800"/>
              <a:ext cx="2971800" cy="2971800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5025" y="3511034"/>
              <a:ext cx="838200" cy="33855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Science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24525" y="3511034"/>
              <a:ext cx="838200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Art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3825" y="3511034"/>
              <a:ext cx="838200" cy="338554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UX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6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Projects.Pixint.Gokul\Presentations\Citi\Pictures and Others\Customer-Behaviou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5" y="1752600"/>
            <a:ext cx="6630988" cy="4426083"/>
          </a:xfrm>
          <a:prstGeom prst="rect">
            <a:avLst/>
          </a:prstGeom>
          <a:noFill/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0070C0"/>
                </a:solidFill>
              </a:rPr>
              <a:t>What is User Experience?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What, Why and How?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History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Late 1980s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Donald Norman Publicized the Term User Experience in his book “</a:t>
            </a:r>
            <a:r>
              <a:rPr lang="en-US" sz="2400" b="1" dirty="0">
                <a:solidFill>
                  <a:srgbClr val="0070C0"/>
                </a:solidFill>
              </a:rPr>
              <a:t>The Design of Everyday things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1993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Norman Joined Apple with the job title </a:t>
            </a:r>
            <a:r>
              <a:rPr lang="en-US" sz="2400" b="1" dirty="0">
                <a:solidFill>
                  <a:srgbClr val="0070C0"/>
                </a:solidFill>
              </a:rPr>
              <a:t>User Experience Architect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First time ever the terms was used in a job title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Late 1990s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Late 1990s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User Experience attracted people around 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world.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What?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ehicledonation.info/wp-content/uploads/2014/09/car-white-backg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24200"/>
            <a:ext cx="6637867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Types of Product Design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Aesthetic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 Design</a:t>
            </a:r>
          </a:p>
        </p:txBody>
      </p:sp>
    </p:spTree>
    <p:extLst>
      <p:ext uri="{BB962C8B-B14F-4D97-AF65-F5344CB8AC3E}">
        <p14:creationId xmlns:p14="http://schemas.microsoft.com/office/powerpoint/2010/main" val="16309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000" y="25908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Why?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s.hswstatic.com/gif/zune-ipod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052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Underestimating Consequences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3621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Historically companies tend underestimate the importance of </a:t>
            </a:r>
            <a:r>
              <a:rPr lang="en-US" sz="2400" b="1" dirty="0">
                <a:solidFill>
                  <a:srgbClr val="0070C0"/>
                </a:solidFill>
              </a:rPr>
              <a:t>“Experience”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understand how much </a:t>
            </a:r>
            <a:r>
              <a:rPr lang="en-US" sz="2400" b="1" dirty="0" smtClean="0">
                <a:solidFill>
                  <a:srgbClr val="0070C0"/>
                </a:solidFill>
              </a:rPr>
              <a:t>money </a:t>
            </a:r>
            <a:r>
              <a:rPr lang="en-US" sz="2400" b="1" dirty="0">
                <a:solidFill>
                  <a:srgbClr val="0070C0"/>
                </a:solidFill>
              </a:rPr>
              <a:t>it could save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sz="11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Example:  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Apple iPod vs Microsoft Zune.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1148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Heavily </a:t>
            </a:r>
            <a:r>
              <a:rPr lang="en-US" dirty="0"/>
              <a:t>loaded with awesome functions, but bad ease of use caused the failure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44590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and does the job</a:t>
            </a:r>
          </a:p>
        </p:txBody>
      </p:sp>
    </p:spTree>
    <p:extLst>
      <p:ext uri="{BB962C8B-B14F-4D97-AF65-F5344CB8AC3E}">
        <p14:creationId xmlns:p14="http://schemas.microsoft.com/office/powerpoint/2010/main" val="153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1737</TotalTime>
  <Words>256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Hello </vt:lpstr>
      <vt:lpstr>User Experience</vt:lpstr>
      <vt:lpstr>PowerPoint Presentation</vt:lpstr>
      <vt:lpstr>What, Why and How?</vt:lpstr>
      <vt:lpstr>History</vt:lpstr>
      <vt:lpstr>What?</vt:lpstr>
      <vt:lpstr>Types of Product Design</vt:lpstr>
      <vt:lpstr>Why?</vt:lpstr>
      <vt:lpstr>Underestimating Consequences</vt:lpstr>
      <vt:lpstr>The Blackberry Case</vt:lpstr>
      <vt:lpstr>This is Why</vt:lpstr>
      <vt:lpstr>How?</vt:lpstr>
      <vt:lpstr>The Process</vt:lpstr>
      <vt:lpstr>Research</vt:lpstr>
      <vt:lpstr>Develop</vt:lpstr>
      <vt:lpstr>Test</vt:lpstr>
      <vt:lpstr>Thank You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</dc:title>
  <dc:creator>Kalyanaraman, Gokul</dc:creator>
  <cp:lastModifiedBy>Gokul, Kalyanaraman [CCC-OT_IT NE]</cp:lastModifiedBy>
  <cp:revision>229</cp:revision>
  <dcterms:created xsi:type="dcterms:W3CDTF">2006-08-16T00:00:00Z</dcterms:created>
  <dcterms:modified xsi:type="dcterms:W3CDTF">2015-09-18T06:56:32Z</dcterms:modified>
</cp:coreProperties>
</file>