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10286997"/>
                </a:moveTo>
                <a:lnTo>
                  <a:pt x="9143999" y="10286997"/>
                </a:lnTo>
                <a:lnTo>
                  <a:pt x="9143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7"/>
            <a:ext cx="6467474" cy="800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48156" y="2869311"/>
            <a:ext cx="1339215" cy="3088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54357" y="3631310"/>
            <a:ext cx="2004212" cy="308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6730" y="1484668"/>
            <a:ext cx="15287238" cy="745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3756" y="3316961"/>
            <a:ext cx="15593186" cy="310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1657" y="1253090"/>
            <a:ext cx="9564370" cy="7089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indent="-635" algn="ctr">
              <a:lnSpc>
                <a:spcPct val="100200"/>
              </a:lnSpc>
              <a:spcBef>
                <a:spcPts val="114"/>
              </a:spcBef>
            </a:pPr>
            <a:r>
              <a:rPr sz="9250" b="1" spc="80" dirty="0">
                <a:solidFill>
                  <a:srgbClr val="FFFFFF"/>
                </a:solidFill>
                <a:latin typeface="Cambria"/>
                <a:cs typeface="Cambria"/>
              </a:rPr>
              <a:t>Safeguarding </a:t>
            </a:r>
            <a:r>
              <a:rPr sz="9250" b="1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250" b="1" spc="40" dirty="0">
                <a:solidFill>
                  <a:srgbClr val="FFFFFF"/>
                </a:solidFill>
                <a:latin typeface="Cambria"/>
                <a:cs typeface="Cambria"/>
              </a:rPr>
              <a:t>Against </a:t>
            </a:r>
            <a:r>
              <a:rPr sz="9250" b="1" spc="105" dirty="0">
                <a:solidFill>
                  <a:srgbClr val="FFFFFF"/>
                </a:solidFill>
                <a:latin typeface="Cambria"/>
                <a:cs typeface="Cambria"/>
              </a:rPr>
              <a:t>Phishing: </a:t>
            </a:r>
            <a:r>
              <a:rPr sz="9250" b="1" spc="-20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250" b="1" spc="55" dirty="0">
                <a:solidFill>
                  <a:srgbClr val="FFFFFF"/>
                </a:solidFill>
                <a:latin typeface="Cambria"/>
                <a:cs typeface="Cambria"/>
              </a:rPr>
              <a:t>Empowering </a:t>
            </a:r>
            <a:r>
              <a:rPr sz="9250" b="1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250" b="1" spc="-65" dirty="0">
                <a:solidFill>
                  <a:srgbClr val="FFFFFF"/>
                </a:solidFill>
                <a:latin typeface="Cambria"/>
                <a:cs typeface="Cambria"/>
              </a:rPr>
              <a:t>Awareness</a:t>
            </a:r>
            <a:r>
              <a:rPr sz="9250" b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250" b="1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925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250" b="1" spc="70" dirty="0">
                <a:solidFill>
                  <a:srgbClr val="FFFFFF"/>
                </a:solidFill>
                <a:latin typeface="Cambria"/>
                <a:cs typeface="Cambria"/>
              </a:rPr>
              <a:t>Action</a:t>
            </a:r>
            <a:endParaRPr sz="92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447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925"/>
              </a:spcBef>
            </a:pPr>
            <a:r>
              <a:rPr sz="5600" spc="30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r>
              <a:rPr sz="56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600" spc="-5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56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600" spc="65" dirty="0">
                <a:solidFill>
                  <a:srgbClr val="FFFFFF"/>
                </a:solidFill>
                <a:latin typeface="Cambria"/>
                <a:cs typeface="Cambria"/>
              </a:rPr>
              <a:t>Phishing</a:t>
            </a:r>
            <a:endParaRPr sz="5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0886" y="3316961"/>
            <a:ext cx="7603490" cy="35401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17700"/>
              </a:lnSpc>
              <a:spcBef>
                <a:spcPts val="85"/>
              </a:spcBef>
            </a:pPr>
            <a:r>
              <a:rPr sz="2450" spc="90" dirty="0">
                <a:latin typeface="Verdana"/>
                <a:cs typeface="Verdana"/>
              </a:rPr>
              <a:t>Phishing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de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epti</a:t>
            </a:r>
            <a:r>
              <a:rPr sz="2450" spc="-15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ac</a:t>
            </a:r>
            <a:r>
              <a:rPr sz="2450" spc="40" dirty="0">
                <a:latin typeface="Verdana"/>
                <a:cs typeface="Verdana"/>
              </a:rPr>
              <a:t>tic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used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b</a:t>
            </a:r>
            <a:r>
              <a:rPr sz="2450" spc="-80" dirty="0">
                <a:latin typeface="Verdana"/>
                <a:cs typeface="Verdana"/>
              </a:rPr>
              <a:t>y  </a:t>
            </a:r>
            <a:r>
              <a:rPr sz="2450" spc="25" dirty="0">
                <a:latin typeface="Verdana"/>
                <a:cs typeface="Verdana"/>
              </a:rPr>
              <a:t>cybercriminals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trick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individuals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into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revealing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sensitive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information.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Understanding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tactics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used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phishing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a</a:t>
            </a:r>
            <a:r>
              <a:rPr sz="2450" spc="-25" dirty="0">
                <a:latin typeface="Verdana"/>
                <a:cs typeface="Verdana"/>
              </a:rPr>
              <a:t>t</a:t>
            </a:r>
            <a:r>
              <a:rPr sz="2450" spc="45" dirty="0">
                <a:latin typeface="Verdana"/>
                <a:cs typeface="Verdana"/>
              </a:rPr>
              <a:t>ta</a:t>
            </a:r>
            <a:r>
              <a:rPr sz="2450" spc="25" dirty="0">
                <a:latin typeface="Verdana"/>
                <a:cs typeface="Verdana"/>
              </a:rPr>
              <a:t>c</a:t>
            </a:r>
            <a:r>
              <a:rPr sz="2450" spc="-5" dirty="0">
                <a:latin typeface="Verdana"/>
                <a:cs typeface="Verdana"/>
              </a:rPr>
              <a:t>k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cru</a:t>
            </a:r>
            <a:r>
              <a:rPr sz="2450" spc="50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80" dirty="0">
                <a:latin typeface="Verdana"/>
                <a:cs typeface="Verdana"/>
              </a:rPr>
              <a:t>ec</a:t>
            </a:r>
            <a:r>
              <a:rPr sz="2450" spc="70" dirty="0">
                <a:latin typeface="Verdana"/>
                <a:cs typeface="Verdana"/>
              </a:rPr>
              <a:t>ting  </a:t>
            </a:r>
            <a:r>
              <a:rPr sz="2450" spc="45" dirty="0">
                <a:latin typeface="Verdana"/>
                <a:cs typeface="Verdana"/>
              </a:rPr>
              <a:t>pe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sonal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3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ganizational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data.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This 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esentation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aims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emp</a:t>
            </a:r>
            <a:r>
              <a:rPr sz="2450" spc="65" dirty="0">
                <a:latin typeface="Verdana"/>
                <a:cs typeface="Verdana"/>
              </a:rPr>
              <a:t>o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er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85" dirty="0">
                <a:latin typeface="Verdana"/>
                <a:cs typeface="Verdana"/>
              </a:rPr>
              <a:t>ou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with  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95" dirty="0">
                <a:latin typeface="Verdana"/>
                <a:cs typeface="Verdana"/>
              </a:rPr>
              <a:t>n</a:t>
            </a:r>
            <a:r>
              <a:rPr sz="2450" spc="50" dirty="0">
                <a:latin typeface="Verdana"/>
                <a:cs typeface="Verdana"/>
              </a:rPr>
              <a:t>o</a:t>
            </a:r>
            <a:r>
              <a:rPr sz="2450" spc="90" dirty="0">
                <a:latin typeface="Verdana"/>
                <a:cs typeface="Verdana"/>
              </a:rPr>
              <a:t>wledge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ac</a:t>
            </a:r>
            <a:r>
              <a:rPr sz="2450" spc="45" dirty="0">
                <a:latin typeface="Verdana"/>
                <a:cs typeface="Verdana"/>
              </a:rPr>
              <a:t>tionable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s</a:t>
            </a:r>
            <a:r>
              <a:rPr sz="2450" spc="-6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eps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sa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50" dirty="0">
                <a:latin typeface="Verdana"/>
                <a:cs typeface="Verdana"/>
              </a:rPr>
              <a:t>egua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30" dirty="0">
                <a:latin typeface="Verdana"/>
                <a:cs typeface="Verdana"/>
              </a:rPr>
              <a:t>against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these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th</a:t>
            </a:r>
            <a:r>
              <a:rPr sz="2450" spc="-5" dirty="0">
                <a:latin typeface="Verdana"/>
                <a:cs typeface="Verdana"/>
              </a:rPr>
              <a:t>re</a:t>
            </a:r>
            <a:r>
              <a:rPr sz="2450" spc="-105" dirty="0">
                <a:latin typeface="Verdana"/>
                <a:cs typeface="Verdana"/>
              </a:rPr>
              <a:t>ats.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825"/>
              </a:spcBef>
            </a:pPr>
            <a:r>
              <a:rPr sz="5850" spc="-50" dirty="0">
                <a:solidFill>
                  <a:srgbClr val="FFFFFF"/>
                </a:solidFill>
                <a:latin typeface="Cambria"/>
                <a:cs typeface="Cambria"/>
              </a:rPr>
              <a:t>What</a:t>
            </a:r>
            <a:r>
              <a:rPr sz="585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850" spc="1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585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850" spc="90" dirty="0">
                <a:solidFill>
                  <a:srgbClr val="FFFFFF"/>
                </a:solidFill>
                <a:latin typeface="Cambria"/>
                <a:cs typeface="Cambria"/>
              </a:rPr>
              <a:t>Phishing?</a:t>
            </a:r>
            <a:endParaRPr sz="58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8383" y="3316961"/>
            <a:ext cx="7528559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17800"/>
              </a:lnSpc>
              <a:spcBef>
                <a:spcPts val="80"/>
              </a:spcBef>
            </a:pPr>
            <a:r>
              <a:rPr sz="2450" spc="90" dirty="0">
                <a:latin typeface="Verdana"/>
                <a:cs typeface="Verdana"/>
              </a:rPr>
              <a:t>Phishing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i</a:t>
            </a:r>
            <a:r>
              <a:rPr sz="2450" spc="55" dirty="0">
                <a:latin typeface="Verdana"/>
                <a:cs typeface="Verdana"/>
              </a:rPr>
              <a:t>n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ol</a:t>
            </a:r>
            <a:r>
              <a:rPr sz="2450" spc="-65" dirty="0">
                <a:latin typeface="Verdana"/>
                <a:cs typeface="Verdana"/>
              </a:rPr>
              <a:t>v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65" dirty="0">
                <a:latin typeface="Verdana"/>
                <a:cs typeface="Verdana"/>
              </a:rPr>
              <a:t>audulent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a</a:t>
            </a:r>
            <a:r>
              <a:rPr sz="2450" spc="-2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80" dirty="0">
                <a:latin typeface="Verdana"/>
                <a:cs typeface="Verdana"/>
              </a:rPr>
              <a:t>empts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obtain  </a:t>
            </a:r>
            <a:r>
              <a:rPr sz="2450" spc="-10" dirty="0">
                <a:latin typeface="Verdana"/>
                <a:cs typeface="Verdana"/>
              </a:rPr>
              <a:t>sensiti</a:t>
            </a:r>
            <a:r>
              <a:rPr sz="2450" spc="-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in</a:t>
            </a:r>
            <a:r>
              <a:rPr sz="245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mation,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su</a:t>
            </a:r>
            <a:r>
              <a:rPr sz="2450" spc="30" dirty="0">
                <a:latin typeface="Verdana"/>
                <a:cs typeface="Verdana"/>
              </a:rPr>
              <a:t>c</a:t>
            </a:r>
            <a:r>
              <a:rPr sz="2450" spc="120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55" dirty="0">
                <a:latin typeface="Verdana"/>
                <a:cs typeface="Verdana"/>
              </a:rPr>
              <a:t>as</a:t>
            </a:r>
            <a:r>
              <a:rPr sz="2450" spc="-75" dirty="0">
                <a:latin typeface="Verdana"/>
                <a:cs typeface="Verdana"/>
              </a:rPr>
              <a:t>s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35" dirty="0">
                <a:latin typeface="Verdana"/>
                <a:cs typeface="Verdana"/>
              </a:rPr>
              <a:t>r</a:t>
            </a:r>
            <a:r>
              <a:rPr sz="2450" spc="40" dirty="0">
                <a:latin typeface="Verdana"/>
                <a:cs typeface="Verdana"/>
              </a:rPr>
              <a:t>ds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and  </a:t>
            </a:r>
            <a:r>
              <a:rPr sz="2450" spc="3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edit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ca</a:t>
            </a:r>
            <a:r>
              <a:rPr sz="2450" spc="-25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numbe</a:t>
            </a:r>
            <a:r>
              <a:rPr sz="2450" spc="60" dirty="0">
                <a:latin typeface="Verdana"/>
                <a:cs typeface="Verdana"/>
              </a:rPr>
              <a:t>r</a:t>
            </a:r>
            <a:r>
              <a:rPr sz="2450" spc="-220" dirty="0">
                <a:latin typeface="Verdana"/>
                <a:cs typeface="Verdana"/>
              </a:rPr>
              <a:t>s,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b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masque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85" dirty="0">
                <a:latin typeface="Verdana"/>
                <a:cs typeface="Verdana"/>
              </a:rPr>
              <a:t>ading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  </a:t>
            </a:r>
            <a:r>
              <a:rPr sz="2450" spc="20" dirty="0">
                <a:latin typeface="Verdana"/>
                <a:cs typeface="Verdana"/>
              </a:rPr>
              <a:t>trustworthy </a:t>
            </a:r>
            <a:r>
              <a:rPr sz="2450" spc="-55" dirty="0">
                <a:latin typeface="Verdana"/>
                <a:cs typeface="Verdana"/>
              </a:rPr>
              <a:t>entity. </a:t>
            </a:r>
            <a:r>
              <a:rPr sz="2450" spc="5" dirty="0">
                <a:latin typeface="Verdana"/>
                <a:cs typeface="Verdana"/>
              </a:rPr>
              <a:t>These attacks </a:t>
            </a:r>
            <a:r>
              <a:rPr sz="2450" spc="35" dirty="0">
                <a:latin typeface="Verdana"/>
                <a:cs typeface="Verdana"/>
              </a:rPr>
              <a:t>often </a:t>
            </a:r>
            <a:r>
              <a:rPr sz="2450" spc="65" dirty="0">
                <a:latin typeface="Verdana"/>
                <a:cs typeface="Verdana"/>
              </a:rPr>
              <a:t>occur </a:t>
            </a:r>
            <a:r>
              <a:rPr sz="2450" spc="7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through </a:t>
            </a:r>
            <a:r>
              <a:rPr sz="2450" spc="-30" dirty="0">
                <a:latin typeface="Verdana"/>
                <a:cs typeface="Verdana"/>
              </a:rPr>
              <a:t>emails, </a:t>
            </a:r>
            <a:r>
              <a:rPr sz="2450" spc="-15" dirty="0">
                <a:latin typeface="Verdana"/>
                <a:cs typeface="Verdana"/>
              </a:rPr>
              <a:t>messages, </a:t>
            </a:r>
            <a:r>
              <a:rPr sz="2450" spc="5" dirty="0">
                <a:latin typeface="Verdana"/>
                <a:cs typeface="Verdana"/>
              </a:rPr>
              <a:t>or </a:t>
            </a:r>
            <a:r>
              <a:rPr sz="2450" spc="-15" dirty="0">
                <a:latin typeface="Verdana"/>
                <a:cs typeface="Verdana"/>
              </a:rPr>
              <a:t>fake </a:t>
            </a:r>
            <a:r>
              <a:rPr sz="2450" spc="-20" dirty="0">
                <a:latin typeface="Verdana"/>
                <a:cs typeface="Verdana"/>
              </a:rPr>
              <a:t>websites, </a:t>
            </a:r>
            <a:r>
              <a:rPr sz="2450" spc="-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making </a:t>
            </a:r>
            <a:r>
              <a:rPr sz="2450" spc="15" dirty="0">
                <a:latin typeface="Verdana"/>
                <a:cs typeface="Verdana"/>
              </a:rPr>
              <a:t>it </a:t>
            </a:r>
            <a:r>
              <a:rPr sz="2450" spc="5" dirty="0">
                <a:latin typeface="Verdana"/>
                <a:cs typeface="Verdana"/>
              </a:rPr>
              <a:t>essential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40" dirty="0">
                <a:latin typeface="Verdana"/>
                <a:cs typeface="Verdana"/>
              </a:rPr>
              <a:t>recognize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25" dirty="0">
                <a:latin typeface="Verdana"/>
                <a:cs typeface="Verdana"/>
              </a:rPr>
              <a:t>signs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phishing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a</a:t>
            </a:r>
            <a:r>
              <a:rPr sz="2450" spc="-2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130" dirty="0">
                <a:latin typeface="Verdana"/>
                <a:cs typeface="Verdana"/>
              </a:rPr>
              <a:t>emp</a:t>
            </a:r>
            <a:r>
              <a:rPr sz="2450" spc="90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75" y="2036451"/>
            <a:ext cx="565023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-5" dirty="0">
                <a:solidFill>
                  <a:srgbClr val="FFFFFF"/>
                </a:solidFill>
                <a:latin typeface="Cambria"/>
                <a:cs typeface="Cambria"/>
              </a:rPr>
              <a:t>Best </a:t>
            </a:r>
            <a:r>
              <a:rPr sz="3300" spc="20" dirty="0">
                <a:solidFill>
                  <a:srgbClr val="FFFFFF"/>
                </a:solidFill>
                <a:latin typeface="Cambria"/>
                <a:cs typeface="Cambria"/>
              </a:rPr>
              <a:t>Practices</a:t>
            </a:r>
            <a:r>
              <a:rPr sz="33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33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Cambria"/>
                <a:cs typeface="Cambria"/>
              </a:rPr>
              <a:t>Prevention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2246" y="3135236"/>
            <a:ext cx="5426710" cy="347492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41605">
              <a:lnSpc>
                <a:spcPct val="102000"/>
              </a:lnSpc>
              <a:spcBef>
                <a:spcPts val="65"/>
              </a:spcBef>
            </a:pP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chemeClr val="bg1"/>
                </a:solidFill>
                <a:latin typeface="Verdana"/>
                <a:cs typeface="Verdana"/>
              </a:rPr>
              <a:t>best</a:t>
            </a:r>
            <a:r>
              <a:rPr lang="en-US" sz="245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2450" spc="150" dirty="0" err="1">
                <a:solidFill>
                  <a:schemeClr val="bg1"/>
                </a:solidFill>
                <a:latin typeface="Verdana"/>
                <a:cs typeface="Verdana"/>
              </a:rPr>
              <a:t>Practices</a:t>
            </a:r>
            <a:r>
              <a:rPr sz="2450" spc="60" dirty="0" err="1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signiﬁcantly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edu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isk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alling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tim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phishing.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Use 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strong,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unique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passwords,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2450" spc="-8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-f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ac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authentication,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egula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ly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upda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sof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2450" dirty="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</a:pP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Educating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self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othe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phishing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essential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4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ating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secu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sz="245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10" dirty="0">
                <a:solidFill>
                  <a:srgbClr val="FFFFFF"/>
                </a:solidFill>
                <a:latin typeface="Verdana"/>
                <a:cs typeface="Verdana"/>
              </a:rPr>
              <a:t>onmen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6044565" cy="43738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965200">
              <a:lnSpc>
                <a:spcPct val="101299"/>
              </a:lnSpc>
              <a:spcBef>
                <a:spcPts val="60"/>
              </a:spcBef>
            </a:pPr>
            <a:r>
              <a:rPr sz="3950" spc="45" dirty="0">
                <a:latin typeface="Cambria"/>
                <a:cs typeface="Cambria"/>
              </a:rPr>
              <a:t>Recognizing</a:t>
            </a:r>
            <a:r>
              <a:rPr sz="3950" spc="20" dirty="0">
                <a:latin typeface="Cambria"/>
                <a:cs typeface="Cambria"/>
              </a:rPr>
              <a:t> </a:t>
            </a:r>
            <a:r>
              <a:rPr sz="3950" spc="50" dirty="0">
                <a:latin typeface="Cambria"/>
                <a:cs typeface="Cambria"/>
              </a:rPr>
              <a:t>Phishing </a:t>
            </a:r>
            <a:r>
              <a:rPr sz="3950" spc="-855" dirty="0">
                <a:latin typeface="Cambria"/>
                <a:cs typeface="Cambria"/>
              </a:rPr>
              <a:t> </a:t>
            </a:r>
            <a:r>
              <a:rPr sz="3950" spc="-25" dirty="0"/>
              <a:t>Attempts</a:t>
            </a:r>
            <a:endParaRPr sz="3950" dirty="0">
              <a:latin typeface="Cambria"/>
              <a:cs typeface="Cambria"/>
            </a:endParaRPr>
          </a:p>
          <a:p>
            <a:pPr marL="12700" marR="5080">
              <a:lnSpc>
                <a:spcPct val="102000"/>
              </a:lnSpc>
              <a:spcBef>
                <a:spcPts val="670"/>
              </a:spcBef>
            </a:pPr>
            <a:r>
              <a:rPr sz="2450" b="0" spc="-229" dirty="0">
                <a:latin typeface="Verdana"/>
                <a:cs typeface="Verdana"/>
              </a:rPr>
              <a:t>T</a:t>
            </a:r>
            <a:r>
              <a:rPr sz="2450" b="0" spc="60" dirty="0">
                <a:latin typeface="Verdana"/>
                <a:cs typeface="Verdana"/>
              </a:rPr>
              <a:t>o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40" dirty="0">
                <a:latin typeface="Verdana"/>
                <a:cs typeface="Verdana"/>
              </a:rPr>
              <a:t>sa</a:t>
            </a:r>
            <a:r>
              <a:rPr sz="2450" b="0" spc="-50" dirty="0">
                <a:latin typeface="Verdana"/>
                <a:cs typeface="Verdana"/>
              </a:rPr>
              <a:t>f</a:t>
            </a:r>
            <a:r>
              <a:rPr sz="2450" b="0" spc="50" dirty="0">
                <a:latin typeface="Verdana"/>
                <a:cs typeface="Verdana"/>
              </a:rPr>
              <a:t>egua</a:t>
            </a:r>
            <a:r>
              <a:rPr sz="2450" b="0" dirty="0">
                <a:latin typeface="Verdana"/>
                <a:cs typeface="Verdana"/>
              </a:rPr>
              <a:t>r</a:t>
            </a:r>
            <a:r>
              <a:rPr sz="2450" b="0" spc="150" dirty="0">
                <a:latin typeface="Verdana"/>
                <a:cs typeface="Verdana"/>
              </a:rPr>
              <a:t>d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30" dirty="0">
                <a:latin typeface="Verdana"/>
                <a:cs typeface="Verdana"/>
              </a:rPr>
              <a:t>against</a:t>
            </a:r>
            <a:r>
              <a:rPr lang="en-US" sz="2450" b="0" spc="30" dirty="0">
                <a:latin typeface="Verdana"/>
                <a:cs typeface="Verdana"/>
              </a:rPr>
              <a:t>             </a:t>
            </a:r>
            <a:r>
              <a:rPr sz="2450" b="0" spc="-370" dirty="0">
                <a:latin typeface="Verdana"/>
                <a:cs typeface="Verdana"/>
              </a:rPr>
              <a:t>,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50" dirty="0">
                <a:latin typeface="Verdana"/>
                <a:cs typeface="Verdana"/>
              </a:rPr>
              <a:t>it's  </a:t>
            </a:r>
            <a:r>
              <a:rPr sz="2450" b="0" spc="70" dirty="0">
                <a:latin typeface="Verdana"/>
                <a:cs typeface="Verdana"/>
              </a:rPr>
              <a:t>cru</a:t>
            </a:r>
            <a:r>
              <a:rPr sz="2450" b="0" spc="50" dirty="0">
                <a:latin typeface="Verdana"/>
                <a:cs typeface="Verdana"/>
              </a:rPr>
              <a:t>c</a:t>
            </a:r>
            <a:r>
              <a:rPr sz="2450" b="0" spc="-10" dirty="0">
                <a:latin typeface="Verdana"/>
                <a:cs typeface="Verdana"/>
              </a:rPr>
              <a:t>ial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5" dirty="0">
                <a:latin typeface="Verdana"/>
                <a:cs typeface="Verdana"/>
              </a:rPr>
              <a:t>t</a:t>
            </a:r>
            <a:r>
              <a:rPr sz="2450" b="0" spc="60" dirty="0">
                <a:latin typeface="Verdana"/>
                <a:cs typeface="Verdana"/>
              </a:rPr>
              <a:t>o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90" dirty="0">
                <a:latin typeface="Verdana"/>
                <a:cs typeface="Verdana"/>
              </a:rPr>
              <a:t>r</a:t>
            </a:r>
            <a:r>
              <a:rPr sz="2450" b="0" spc="80" dirty="0">
                <a:latin typeface="Verdana"/>
                <a:cs typeface="Verdana"/>
              </a:rPr>
              <a:t>e</a:t>
            </a:r>
            <a:r>
              <a:rPr sz="2450" b="0" spc="45" dirty="0">
                <a:latin typeface="Verdana"/>
                <a:cs typeface="Verdana"/>
              </a:rPr>
              <a:t>c</a:t>
            </a:r>
            <a:r>
              <a:rPr sz="2450" b="0" spc="65" dirty="0">
                <a:latin typeface="Verdana"/>
                <a:cs typeface="Verdana"/>
              </a:rPr>
              <a:t>ogni</a:t>
            </a:r>
            <a:r>
              <a:rPr sz="2450" b="0" spc="35" dirty="0">
                <a:latin typeface="Verdana"/>
                <a:cs typeface="Verdana"/>
              </a:rPr>
              <a:t>ze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90" dirty="0">
                <a:latin typeface="Verdana"/>
                <a:cs typeface="Verdana"/>
              </a:rPr>
              <a:t>c</a:t>
            </a:r>
            <a:r>
              <a:rPr sz="2450" b="0" spc="145" dirty="0">
                <a:latin typeface="Verdana"/>
                <a:cs typeface="Verdana"/>
              </a:rPr>
              <a:t>ommon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35" dirty="0">
                <a:latin typeface="Verdana"/>
                <a:cs typeface="Verdana"/>
              </a:rPr>
              <a:t>signs.  </a:t>
            </a:r>
            <a:r>
              <a:rPr sz="2450" b="0" spc="70" dirty="0">
                <a:latin typeface="Verdana"/>
                <a:cs typeface="Verdana"/>
              </a:rPr>
              <a:t>L</a:t>
            </a:r>
            <a:r>
              <a:rPr sz="2450" b="0" spc="55" dirty="0">
                <a:latin typeface="Verdana"/>
                <a:cs typeface="Verdana"/>
              </a:rPr>
              <a:t>ook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50" dirty="0">
                <a:latin typeface="Verdana"/>
                <a:cs typeface="Verdana"/>
              </a:rPr>
              <a:t>f</a:t>
            </a:r>
            <a:r>
              <a:rPr sz="2450" b="0" spc="5" dirty="0">
                <a:latin typeface="Verdana"/>
                <a:cs typeface="Verdana"/>
              </a:rPr>
              <a:t>or</a:t>
            </a:r>
            <a:r>
              <a:rPr lang="en-US" sz="2450" b="0" spc="5" dirty="0">
                <a:latin typeface="Verdana"/>
                <a:cs typeface="Verdana"/>
              </a:rPr>
              <a:t>                   </a:t>
            </a:r>
            <a:r>
              <a:rPr sz="2450" b="0" spc="-370" dirty="0">
                <a:latin typeface="Verdana"/>
                <a:cs typeface="Verdana"/>
              </a:rPr>
              <a:t>,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35" dirty="0">
                <a:latin typeface="Verdana"/>
                <a:cs typeface="Verdana"/>
              </a:rPr>
              <a:t>suspi</a:t>
            </a:r>
            <a:r>
              <a:rPr sz="2450" b="0" spc="20" dirty="0">
                <a:latin typeface="Verdana"/>
                <a:cs typeface="Verdana"/>
              </a:rPr>
              <a:t>cious  </a:t>
            </a:r>
            <a:r>
              <a:rPr sz="2450" b="0" spc="30" dirty="0">
                <a:latin typeface="Verdana"/>
                <a:cs typeface="Verdana"/>
              </a:rPr>
              <a:t>lin</a:t>
            </a:r>
            <a:r>
              <a:rPr sz="2450" b="0" spc="5" dirty="0">
                <a:latin typeface="Verdana"/>
                <a:cs typeface="Verdana"/>
              </a:rPr>
              <a:t>k</a:t>
            </a:r>
            <a:r>
              <a:rPr sz="2450" b="0" spc="-220" dirty="0">
                <a:latin typeface="Verdana"/>
                <a:cs typeface="Verdana"/>
              </a:rPr>
              <a:t>s,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85" dirty="0">
                <a:latin typeface="Verdana"/>
                <a:cs typeface="Verdana"/>
              </a:rPr>
              <a:t>and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90" dirty="0">
                <a:latin typeface="Verdana"/>
                <a:cs typeface="Verdana"/>
              </a:rPr>
              <a:t>r</a:t>
            </a:r>
            <a:r>
              <a:rPr sz="2450" b="0" spc="30" dirty="0">
                <a:latin typeface="Verdana"/>
                <a:cs typeface="Verdana"/>
              </a:rPr>
              <a:t>equests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50" dirty="0">
                <a:latin typeface="Verdana"/>
                <a:cs typeface="Verdana"/>
              </a:rPr>
              <a:t>f</a:t>
            </a:r>
            <a:r>
              <a:rPr sz="2450" b="0" spc="5" dirty="0">
                <a:latin typeface="Verdana"/>
                <a:cs typeface="Verdana"/>
              </a:rPr>
              <a:t>or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0" dirty="0">
                <a:latin typeface="Verdana"/>
                <a:cs typeface="Verdana"/>
              </a:rPr>
              <a:t>sensiti</a:t>
            </a:r>
            <a:r>
              <a:rPr sz="2450" b="0" spc="-50" dirty="0">
                <a:latin typeface="Verdana"/>
                <a:cs typeface="Verdana"/>
              </a:rPr>
              <a:t>v</a:t>
            </a:r>
            <a:r>
              <a:rPr sz="2450" b="0" spc="25" dirty="0">
                <a:latin typeface="Verdana"/>
                <a:cs typeface="Verdana"/>
              </a:rPr>
              <a:t>e  </a:t>
            </a:r>
            <a:r>
              <a:rPr sz="2450" b="0" spc="10" dirty="0">
                <a:latin typeface="Verdana"/>
                <a:cs typeface="Verdana"/>
              </a:rPr>
              <a:t>information.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5" dirty="0">
                <a:latin typeface="Verdana"/>
                <a:cs typeface="Verdana"/>
              </a:rPr>
              <a:t>Always</a:t>
            </a:r>
            <a:r>
              <a:rPr sz="2450" b="0" spc="-210" dirty="0">
                <a:latin typeface="Verdana"/>
                <a:cs typeface="Verdana"/>
              </a:rPr>
              <a:t> </a:t>
            </a:r>
            <a:r>
              <a:rPr sz="2450" b="0" spc="-55" dirty="0">
                <a:latin typeface="Verdana"/>
                <a:cs typeface="Verdana"/>
              </a:rPr>
              <a:t>verify</a:t>
            </a:r>
            <a:r>
              <a:rPr sz="2450" b="0" spc="-210" dirty="0">
                <a:latin typeface="Verdana"/>
                <a:cs typeface="Verdana"/>
              </a:rPr>
              <a:t> </a:t>
            </a:r>
            <a:r>
              <a:rPr sz="2450" b="0" spc="65" dirty="0">
                <a:latin typeface="Verdana"/>
                <a:cs typeface="Verdana"/>
              </a:rPr>
              <a:t>the</a:t>
            </a:r>
            <a:r>
              <a:rPr sz="2450" b="0" spc="-210" dirty="0">
                <a:latin typeface="Verdana"/>
                <a:cs typeface="Verdana"/>
              </a:rPr>
              <a:t> </a:t>
            </a:r>
            <a:r>
              <a:rPr sz="2450" b="0" spc="-5" dirty="0">
                <a:latin typeface="Verdana"/>
                <a:cs typeface="Verdana"/>
              </a:rPr>
              <a:t>sender's </a:t>
            </a:r>
            <a:r>
              <a:rPr sz="2450" b="0" spc="-844" dirty="0">
                <a:latin typeface="Verdana"/>
                <a:cs typeface="Verdana"/>
              </a:rPr>
              <a:t> </a:t>
            </a:r>
            <a:r>
              <a:rPr sz="2450" b="0" spc="50" dirty="0">
                <a:latin typeface="Verdana"/>
                <a:cs typeface="Verdana"/>
              </a:rPr>
              <a:t>identi</a:t>
            </a:r>
            <a:r>
              <a:rPr sz="2450" b="0" spc="20" dirty="0">
                <a:latin typeface="Verdana"/>
                <a:cs typeface="Verdana"/>
              </a:rPr>
              <a:t>t</a:t>
            </a:r>
            <a:r>
              <a:rPr sz="2450" b="0" spc="-110" dirty="0">
                <a:latin typeface="Verdana"/>
                <a:cs typeface="Verdana"/>
              </a:rPr>
              <a:t>y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85" dirty="0">
                <a:latin typeface="Verdana"/>
                <a:cs typeface="Verdana"/>
              </a:rPr>
              <a:t>and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90" dirty="0">
                <a:latin typeface="Verdana"/>
                <a:cs typeface="Verdana"/>
              </a:rPr>
              <a:t>be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45" dirty="0">
                <a:latin typeface="Verdana"/>
                <a:cs typeface="Verdana"/>
              </a:rPr>
              <a:t>cautious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70" dirty="0">
                <a:latin typeface="Verdana"/>
                <a:cs typeface="Verdana"/>
              </a:rPr>
              <a:t>with  </a:t>
            </a:r>
            <a:r>
              <a:rPr sz="2450" b="0" spc="45" dirty="0">
                <a:latin typeface="Verdana"/>
                <a:cs typeface="Verdana"/>
              </a:rPr>
              <a:t>unsoli</a:t>
            </a:r>
            <a:r>
              <a:rPr sz="2450" b="0" spc="30" dirty="0">
                <a:latin typeface="Verdana"/>
                <a:cs typeface="Verdana"/>
              </a:rPr>
              <a:t>c</a:t>
            </a:r>
            <a:r>
              <a:rPr sz="2450" b="0" spc="10" dirty="0">
                <a:latin typeface="Verdana"/>
                <a:cs typeface="Verdana"/>
              </a:rPr>
              <a:t>i</a:t>
            </a:r>
            <a:r>
              <a:rPr sz="2450" b="0" spc="-35" dirty="0">
                <a:latin typeface="Verdana"/>
                <a:cs typeface="Verdana"/>
              </a:rPr>
              <a:t>t</a:t>
            </a:r>
            <a:r>
              <a:rPr sz="2450" b="0" spc="90" dirty="0">
                <a:latin typeface="Verdana"/>
                <a:cs typeface="Verdana"/>
              </a:rPr>
              <a:t>ed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90" dirty="0">
                <a:latin typeface="Verdana"/>
                <a:cs typeface="Verdana"/>
              </a:rPr>
              <a:t>c</a:t>
            </a:r>
            <a:r>
              <a:rPr sz="2450" b="0" spc="75" dirty="0">
                <a:latin typeface="Verdana"/>
                <a:cs typeface="Verdana"/>
              </a:rPr>
              <a:t>ommunications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5" dirty="0">
                <a:latin typeface="Verdana"/>
                <a:cs typeface="Verdana"/>
              </a:rPr>
              <a:t>t</a:t>
            </a:r>
            <a:r>
              <a:rPr sz="2450" b="0" spc="45" dirty="0">
                <a:latin typeface="Verdana"/>
                <a:cs typeface="Verdana"/>
              </a:rPr>
              <a:t>o  </a:t>
            </a:r>
            <a:r>
              <a:rPr sz="2450" b="0" spc="-90" dirty="0">
                <a:latin typeface="Verdana"/>
                <a:cs typeface="Verdana"/>
              </a:rPr>
              <a:t>r</a:t>
            </a:r>
            <a:r>
              <a:rPr sz="2450" b="0" spc="105" dirty="0">
                <a:latin typeface="Verdana"/>
                <a:cs typeface="Verdana"/>
              </a:rPr>
              <a:t>edu</a:t>
            </a:r>
            <a:r>
              <a:rPr sz="2450" b="0" spc="65" dirty="0">
                <a:latin typeface="Verdana"/>
                <a:cs typeface="Verdana"/>
              </a:rPr>
              <a:t>c</a:t>
            </a:r>
            <a:r>
              <a:rPr sz="2450" b="0" spc="35" dirty="0">
                <a:latin typeface="Verdana"/>
                <a:cs typeface="Verdana"/>
              </a:rPr>
              <a:t>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65" dirty="0">
                <a:latin typeface="Verdana"/>
                <a:cs typeface="Verdana"/>
              </a:rPr>
              <a:t>the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75" dirty="0">
                <a:latin typeface="Verdana"/>
                <a:cs typeface="Verdana"/>
              </a:rPr>
              <a:t>r</a:t>
            </a:r>
            <a:r>
              <a:rPr sz="2450" b="0" spc="-15" dirty="0">
                <a:latin typeface="Verdana"/>
                <a:cs typeface="Verdana"/>
              </a:rPr>
              <a:t>isk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20" dirty="0">
                <a:latin typeface="Verdana"/>
                <a:cs typeface="Verdana"/>
              </a:rPr>
              <a:t>of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50" dirty="0">
                <a:latin typeface="Verdana"/>
                <a:cs typeface="Verdana"/>
              </a:rPr>
              <a:t>f</a:t>
            </a:r>
            <a:r>
              <a:rPr sz="2450" b="0" spc="40" dirty="0">
                <a:latin typeface="Verdana"/>
                <a:cs typeface="Verdana"/>
              </a:rPr>
              <a:t>alling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dirty="0">
                <a:latin typeface="Verdana"/>
                <a:cs typeface="Verdana"/>
              </a:rPr>
              <a:t>vi</a:t>
            </a:r>
            <a:r>
              <a:rPr sz="2450" b="0" spc="10" dirty="0">
                <a:latin typeface="Verdana"/>
                <a:cs typeface="Verdana"/>
              </a:rPr>
              <a:t>c</a:t>
            </a:r>
            <a:r>
              <a:rPr sz="2450" b="0" spc="-25" dirty="0">
                <a:latin typeface="Verdana"/>
                <a:cs typeface="Verdana"/>
              </a:rPr>
              <a:t>tim.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175" y="1419873"/>
            <a:ext cx="5566410" cy="1240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3950" spc="-5" dirty="0"/>
              <a:t>Responding</a:t>
            </a:r>
            <a:r>
              <a:rPr sz="3950" spc="-125" dirty="0"/>
              <a:t> </a:t>
            </a:r>
            <a:r>
              <a:rPr sz="3950" spc="55" dirty="0"/>
              <a:t>to</a:t>
            </a:r>
            <a:r>
              <a:rPr sz="3950" spc="-85" dirty="0"/>
              <a:t> </a:t>
            </a:r>
            <a:r>
              <a:rPr sz="3950" spc="5" dirty="0"/>
              <a:t>Phishing</a:t>
            </a:r>
            <a:endParaRPr sz="3950"/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3950" spc="-10" dirty="0"/>
              <a:t>Attacks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361" y="2950057"/>
            <a:ext cx="2442197" cy="308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00634" y="2808326"/>
            <a:ext cx="6178550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5885" marR="5080" indent="-83820" algn="r">
              <a:lnSpc>
                <a:spcPct val="117800"/>
              </a:lnSpc>
              <a:spcBef>
                <a:spcPts val="80"/>
              </a:spcBef>
            </a:pPr>
            <a:r>
              <a:rPr sz="2450" spc="-155" dirty="0">
                <a:latin typeface="Verdana"/>
                <a:cs typeface="Verdana"/>
              </a:rPr>
              <a:t>If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85" dirty="0">
                <a:latin typeface="Verdana"/>
                <a:cs typeface="Verdana"/>
              </a:rPr>
              <a:t>ou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suspe</a:t>
            </a:r>
            <a:r>
              <a:rPr sz="2450" spc="5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lang="en-US" sz="2450" spc="35" dirty="0">
                <a:latin typeface="Verdana"/>
                <a:cs typeface="Verdana"/>
              </a:rPr>
              <a:t>                             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5" dirty="0">
                <a:latin typeface="Verdana"/>
                <a:cs typeface="Verdana"/>
              </a:rPr>
              <a:t>do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not  </a:t>
            </a:r>
            <a:r>
              <a:rPr sz="2450" spc="85" dirty="0">
                <a:latin typeface="Verdana"/>
                <a:cs typeface="Verdana"/>
              </a:rPr>
              <a:t>engage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with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85" dirty="0">
                <a:latin typeface="Verdana"/>
                <a:cs typeface="Verdana"/>
              </a:rPr>
              <a:t>on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70" dirty="0">
                <a:latin typeface="Verdana"/>
                <a:cs typeface="Verdana"/>
              </a:rPr>
              <a:t>en</a:t>
            </a:r>
            <a:r>
              <a:rPr sz="2450" spc="6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Repo</a:t>
            </a:r>
            <a:r>
              <a:rPr sz="2450" spc="7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the  </a:t>
            </a:r>
            <a:r>
              <a:rPr sz="2450" spc="50" dirty="0">
                <a:latin typeface="Verdana"/>
                <a:cs typeface="Verdana"/>
              </a:rPr>
              <a:t>email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message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40" dirty="0">
                <a:latin typeface="Verdana"/>
                <a:cs typeface="Verdana"/>
              </a:rPr>
              <a:t>our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60" dirty="0">
                <a:latin typeface="Verdana"/>
                <a:cs typeface="Verdana"/>
              </a:rPr>
              <a:t>IT  </a:t>
            </a:r>
            <a:r>
              <a:rPr sz="2450" spc="110" dirty="0">
                <a:latin typeface="Verdana"/>
                <a:cs typeface="Verdana"/>
              </a:rPr>
              <a:t>de</a:t>
            </a:r>
            <a:r>
              <a:rPr sz="2450" spc="100" dirty="0">
                <a:latin typeface="Verdana"/>
                <a:cs typeface="Verdana"/>
              </a:rPr>
              <a:t>p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tment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email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dirty="0">
                <a:latin typeface="Verdana"/>
                <a:cs typeface="Verdana"/>
              </a:rPr>
              <a:t>vide</a:t>
            </a:r>
            <a:r>
              <a:rPr sz="2450" spc="-25" dirty="0">
                <a:latin typeface="Verdana"/>
                <a:cs typeface="Verdana"/>
              </a:rPr>
              <a:t>r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Change 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40" dirty="0">
                <a:latin typeface="Verdana"/>
                <a:cs typeface="Verdana"/>
              </a:rPr>
              <a:t>our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55" dirty="0">
                <a:latin typeface="Verdana"/>
                <a:cs typeface="Verdana"/>
              </a:rPr>
              <a:t>as</a:t>
            </a:r>
            <a:r>
              <a:rPr sz="2450" spc="-75" dirty="0">
                <a:latin typeface="Verdana"/>
                <a:cs typeface="Verdana"/>
              </a:rPr>
              <a:t>s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35" dirty="0">
                <a:latin typeface="Verdana"/>
                <a:cs typeface="Verdana"/>
              </a:rPr>
              <a:t>r</a:t>
            </a:r>
            <a:r>
              <a:rPr sz="2450" spc="40" dirty="0">
                <a:latin typeface="Verdana"/>
                <a:cs typeface="Verdana"/>
              </a:rPr>
              <a:t>ds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immedia</a:t>
            </a:r>
            <a:r>
              <a:rPr sz="2450" spc="5" dirty="0">
                <a:latin typeface="Verdana"/>
                <a:cs typeface="Verdana"/>
              </a:rPr>
              <a:t>t</a:t>
            </a:r>
            <a:r>
              <a:rPr sz="2450" spc="-30" dirty="0">
                <a:latin typeface="Verdana"/>
                <a:cs typeface="Verdana"/>
              </a:rPr>
              <a:t>ely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and  </a:t>
            </a:r>
            <a:r>
              <a:rPr sz="2450" spc="100" dirty="0">
                <a:latin typeface="Verdana"/>
                <a:cs typeface="Verdana"/>
              </a:rPr>
              <a:t>moni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40" dirty="0">
                <a:latin typeface="Verdana"/>
                <a:cs typeface="Verdana"/>
              </a:rPr>
              <a:t>our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0" dirty="0">
                <a:latin typeface="Verdana"/>
                <a:cs typeface="Verdana"/>
              </a:rPr>
              <a:t>c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50" dirty="0">
                <a:latin typeface="Verdana"/>
                <a:cs typeface="Verdana"/>
              </a:rPr>
              <a:t>ounts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unusual  </a:t>
            </a:r>
            <a:r>
              <a:rPr sz="2450" spc="55" dirty="0">
                <a:latin typeface="Verdana"/>
                <a:cs typeface="Verdana"/>
              </a:rPr>
              <a:t>ac</a:t>
            </a:r>
            <a:r>
              <a:rPr sz="2450" spc="-10" dirty="0">
                <a:latin typeface="Verdana"/>
                <a:cs typeface="Verdana"/>
              </a:rPr>
              <a:t>tivi</a:t>
            </a:r>
            <a:r>
              <a:rPr sz="2450" spc="-35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mitiga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po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25" dirty="0">
                <a:latin typeface="Verdana"/>
                <a:cs typeface="Verdana"/>
              </a:rPr>
              <a:t>ential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damage.</a:t>
            </a:r>
            <a:endParaRPr sz="245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05891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T</a:t>
            </a:r>
            <a:r>
              <a:rPr spc="15" dirty="0"/>
              <a:t>he</a:t>
            </a:r>
            <a:r>
              <a:rPr spc="-75" dirty="0"/>
              <a:t> </a:t>
            </a:r>
            <a:r>
              <a:rPr spc="-20" dirty="0"/>
              <a:t>R</a:t>
            </a:r>
            <a:r>
              <a:rPr spc="-65" dirty="0"/>
              <a:t>o</a:t>
            </a:r>
            <a:r>
              <a:rPr spc="-150" dirty="0"/>
              <a:t>l</a:t>
            </a:r>
            <a:r>
              <a:rPr spc="30" dirty="0"/>
              <a:t>e</a:t>
            </a:r>
            <a:r>
              <a:rPr spc="-75" dirty="0"/>
              <a:t> </a:t>
            </a:r>
            <a:r>
              <a:rPr spc="-60" dirty="0"/>
              <a:t>of</a:t>
            </a:r>
            <a:r>
              <a:rPr spc="-260" dirty="0"/>
              <a:t> </a:t>
            </a:r>
            <a:r>
              <a:rPr spc="-340" dirty="0"/>
              <a:t>A</a:t>
            </a:r>
            <a:r>
              <a:rPr spc="-420" dirty="0"/>
              <a:t>w</a:t>
            </a:r>
            <a:r>
              <a:rPr spc="265" dirty="0"/>
              <a:t>a</a:t>
            </a:r>
            <a:r>
              <a:rPr spc="135" dirty="0"/>
              <a:t>r</a:t>
            </a:r>
            <a:r>
              <a:rPr dirty="0"/>
              <a:t>e</a:t>
            </a:r>
            <a:r>
              <a:rPr spc="60" dirty="0"/>
              <a:t>ness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7065" y="2935922"/>
            <a:ext cx="1645983" cy="18117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53242" y="2788552"/>
            <a:ext cx="5882640" cy="3859518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49860">
              <a:lnSpc>
                <a:spcPct val="102000"/>
              </a:lnSpc>
              <a:spcBef>
                <a:spcPts val="65"/>
              </a:spcBef>
            </a:pPr>
            <a:r>
              <a:rPr sz="2450" spc="70" dirty="0">
                <a:latin typeface="Verdana"/>
                <a:cs typeface="Verdana"/>
              </a:rPr>
              <a:t>R</a:t>
            </a:r>
            <a:r>
              <a:rPr sz="2450" spc="30" dirty="0">
                <a:latin typeface="Verdana"/>
                <a:cs typeface="Verdana"/>
              </a:rPr>
              <a:t>aising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lang="en-US" sz="2450" spc="-215" dirty="0">
                <a:latin typeface="Verdana"/>
                <a:cs typeface="Verdana"/>
              </a:rPr>
              <a:t>                      </a:t>
            </a:r>
            <a:r>
              <a:rPr sz="2450" spc="70" dirty="0">
                <a:latin typeface="Verdana"/>
                <a:cs typeface="Verdana"/>
              </a:rPr>
              <a:t>about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phishing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  </a:t>
            </a:r>
            <a:r>
              <a:rPr sz="2450" spc="35" dirty="0">
                <a:latin typeface="Verdana"/>
                <a:cs typeface="Verdana"/>
              </a:rPr>
              <a:t>c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itical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160" dirty="0">
                <a:latin typeface="Verdana"/>
                <a:cs typeface="Verdana"/>
              </a:rPr>
              <a:t>om</a:t>
            </a:r>
            <a:r>
              <a:rPr sz="2450" spc="114" dirty="0">
                <a:latin typeface="Verdana"/>
                <a:cs typeface="Verdana"/>
              </a:rPr>
              <a:t>b</a:t>
            </a:r>
            <a:r>
              <a:rPr sz="2450" spc="60" dirty="0">
                <a:latin typeface="Verdana"/>
                <a:cs typeface="Verdana"/>
              </a:rPr>
              <a:t>ating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these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th</a:t>
            </a:r>
            <a:r>
              <a:rPr sz="2450" spc="-5" dirty="0">
                <a:latin typeface="Verdana"/>
                <a:cs typeface="Verdana"/>
              </a:rPr>
              <a:t>re</a:t>
            </a:r>
            <a:r>
              <a:rPr sz="2450" spc="-105" dirty="0">
                <a:latin typeface="Verdana"/>
                <a:cs typeface="Verdana"/>
              </a:rPr>
              <a:t>ats.</a:t>
            </a:r>
            <a:endParaRPr sz="2450" dirty="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</a:pPr>
            <a:r>
              <a:rPr sz="2450" spc="45" dirty="0">
                <a:latin typeface="Verdana"/>
                <a:cs typeface="Verdana"/>
              </a:rPr>
              <a:t>Regular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65" dirty="0">
                <a:latin typeface="Verdana"/>
                <a:cs typeface="Verdana"/>
              </a:rPr>
              <a:t>aining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sessions,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k</a:t>
            </a:r>
            <a:r>
              <a:rPr sz="2450" spc="-25" dirty="0">
                <a:latin typeface="Verdana"/>
                <a:cs typeface="Verdana"/>
              </a:rPr>
              <a:t>shops, 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in</a:t>
            </a:r>
            <a:r>
              <a:rPr sz="245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75" dirty="0">
                <a:latin typeface="Verdana"/>
                <a:cs typeface="Verdana"/>
              </a:rPr>
              <a:t>mation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sha</a:t>
            </a:r>
            <a:r>
              <a:rPr sz="2450" spc="-25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help  </a:t>
            </a:r>
            <a:r>
              <a:rPr sz="2450" spc="25" dirty="0">
                <a:latin typeface="Verdana"/>
                <a:cs typeface="Verdana"/>
              </a:rPr>
              <a:t>individuals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80" dirty="0">
                <a:latin typeface="Verdana"/>
                <a:cs typeface="Verdana"/>
              </a:rPr>
              <a:t>e</a:t>
            </a:r>
            <a:r>
              <a:rPr sz="2450" spc="45" dirty="0">
                <a:latin typeface="Verdana"/>
                <a:cs typeface="Verdana"/>
              </a:rPr>
              <a:t>c</a:t>
            </a:r>
            <a:r>
              <a:rPr sz="2450" spc="65" dirty="0">
                <a:latin typeface="Verdana"/>
                <a:cs typeface="Verdana"/>
              </a:rPr>
              <a:t>ogni</a:t>
            </a:r>
            <a:r>
              <a:rPr sz="2450" spc="35" dirty="0">
                <a:latin typeface="Verdana"/>
                <a:cs typeface="Verdana"/>
              </a:rPr>
              <a:t>ze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phishing  </a:t>
            </a:r>
            <a:r>
              <a:rPr sz="2450" spc="45" dirty="0">
                <a:latin typeface="Verdana"/>
                <a:cs typeface="Verdana"/>
              </a:rPr>
              <a:t>attempts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respond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appropriately.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145" dirty="0">
                <a:latin typeface="Verdana"/>
                <a:cs typeface="Verdana"/>
              </a:rPr>
              <a:t>Emp</a:t>
            </a:r>
            <a:r>
              <a:rPr sz="2450" spc="80" dirty="0">
                <a:latin typeface="Verdana"/>
                <a:cs typeface="Verdana"/>
              </a:rPr>
              <a:t>o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15" dirty="0">
                <a:latin typeface="Verdana"/>
                <a:cs typeface="Verdana"/>
              </a:rPr>
              <a:t>e</a:t>
            </a:r>
            <a:r>
              <a:rPr sz="2450" spc="-30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70" dirty="0">
                <a:latin typeface="Verdana"/>
                <a:cs typeface="Verdana"/>
              </a:rPr>
              <a:t>one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with  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95" dirty="0">
                <a:latin typeface="Verdana"/>
                <a:cs typeface="Verdana"/>
              </a:rPr>
              <a:t>n</a:t>
            </a:r>
            <a:r>
              <a:rPr sz="2450" spc="50" dirty="0">
                <a:latin typeface="Verdana"/>
                <a:cs typeface="Verdana"/>
              </a:rPr>
              <a:t>o</a:t>
            </a:r>
            <a:r>
              <a:rPr sz="2450" spc="90" dirty="0">
                <a:latin typeface="Verdana"/>
                <a:cs typeface="Verdana"/>
              </a:rPr>
              <a:t>wledge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15" dirty="0">
                <a:latin typeface="Verdana"/>
                <a:cs typeface="Verdana"/>
              </a:rPr>
              <a:t>a</a:t>
            </a:r>
            <a:r>
              <a:rPr sz="2450" spc="-40" dirty="0">
                <a:latin typeface="Verdana"/>
                <a:cs typeface="Verdana"/>
              </a:rPr>
              <a:t>t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st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65" dirty="0">
                <a:latin typeface="Verdana"/>
                <a:cs typeface="Verdana"/>
              </a:rPr>
              <a:t>onger</a:t>
            </a:r>
            <a:endParaRPr sz="24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-15" dirty="0">
                <a:latin typeface="Verdana"/>
                <a:cs typeface="Verdana"/>
              </a:rPr>
              <a:t>defense.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700" y="317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9218" y="2416117"/>
            <a:ext cx="13399769" cy="1418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100" spc="-135" dirty="0"/>
              <a:t>C</a:t>
            </a:r>
            <a:r>
              <a:rPr sz="9100" spc="95" dirty="0"/>
              <a:t>o</a:t>
            </a:r>
            <a:r>
              <a:rPr sz="9100" spc="45" dirty="0"/>
              <a:t>n</a:t>
            </a:r>
            <a:r>
              <a:rPr sz="9100" spc="484" dirty="0"/>
              <a:t>c</a:t>
            </a:r>
            <a:r>
              <a:rPr sz="9100" spc="-195" dirty="0"/>
              <a:t>l</a:t>
            </a:r>
            <a:r>
              <a:rPr sz="9100" spc="-30" dirty="0"/>
              <a:t>u</a:t>
            </a:r>
            <a:r>
              <a:rPr sz="9100" spc="175" dirty="0"/>
              <a:t>s</a:t>
            </a:r>
            <a:r>
              <a:rPr sz="9100" spc="-160" dirty="0"/>
              <a:t>i</a:t>
            </a:r>
            <a:r>
              <a:rPr sz="9100" spc="95" dirty="0"/>
              <a:t>o</a:t>
            </a:r>
            <a:r>
              <a:rPr sz="9100" spc="45" dirty="0"/>
              <a:t>n</a:t>
            </a:r>
            <a:r>
              <a:rPr sz="9100" spc="375" dirty="0"/>
              <a:t>:</a:t>
            </a:r>
            <a:r>
              <a:rPr sz="9100" spc="-150" dirty="0"/>
              <a:t> </a:t>
            </a:r>
            <a:r>
              <a:rPr sz="9100" spc="-229" dirty="0"/>
              <a:t>S</a:t>
            </a:r>
            <a:r>
              <a:rPr sz="9100" spc="180" dirty="0"/>
              <a:t>t</a:t>
            </a:r>
            <a:r>
              <a:rPr sz="9100" spc="95" dirty="0"/>
              <a:t>a</a:t>
            </a:r>
            <a:r>
              <a:rPr sz="9100" spc="-320" dirty="0"/>
              <a:t>y</a:t>
            </a:r>
            <a:r>
              <a:rPr sz="9100" spc="-750" dirty="0"/>
              <a:t> </a:t>
            </a:r>
            <a:r>
              <a:rPr sz="9100" spc="-1245" dirty="0"/>
              <a:t>V</a:t>
            </a:r>
            <a:r>
              <a:rPr sz="9100" spc="-160" dirty="0"/>
              <a:t>i</a:t>
            </a:r>
            <a:r>
              <a:rPr sz="9100" spc="-10" dirty="0"/>
              <a:t>g</a:t>
            </a:r>
            <a:r>
              <a:rPr sz="9100" spc="-160" dirty="0"/>
              <a:t>i</a:t>
            </a:r>
            <a:r>
              <a:rPr sz="9100" spc="-195" dirty="0"/>
              <a:t>l</a:t>
            </a:r>
            <a:r>
              <a:rPr sz="9100" spc="175" dirty="0"/>
              <a:t>a</a:t>
            </a:r>
            <a:r>
              <a:rPr sz="9100" spc="45" dirty="0"/>
              <a:t>n</a:t>
            </a:r>
            <a:r>
              <a:rPr sz="9100" spc="185" dirty="0"/>
              <a:t>t</a:t>
            </a:r>
            <a:endParaRPr sz="9100"/>
          </a:p>
        </p:txBody>
      </p:sp>
      <p:sp>
        <p:nvSpPr>
          <p:cNvPr id="6" name="object 6"/>
          <p:cNvSpPr txBox="1"/>
          <p:nvPr/>
        </p:nvSpPr>
        <p:spPr>
          <a:xfrm>
            <a:off x="4260831" y="4660112"/>
            <a:ext cx="9756775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2000"/>
              </a:lnSpc>
              <a:spcBef>
                <a:spcPts val="65"/>
              </a:spcBef>
            </a:pPr>
            <a:r>
              <a:rPr sz="2450" spc="-85" dirty="0">
                <a:latin typeface="Verdana"/>
                <a:cs typeface="Verdana"/>
              </a:rPr>
              <a:t>In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105" dirty="0">
                <a:latin typeface="Verdana"/>
                <a:cs typeface="Verdana"/>
              </a:rPr>
              <a:t>on</a:t>
            </a:r>
            <a:r>
              <a:rPr sz="2450" spc="70" dirty="0">
                <a:latin typeface="Verdana"/>
                <a:cs typeface="Verdana"/>
              </a:rPr>
              <a:t>c</a:t>
            </a:r>
            <a:r>
              <a:rPr sz="2450" spc="-25" dirty="0">
                <a:latin typeface="Verdana"/>
                <a:cs typeface="Verdana"/>
              </a:rPr>
              <a:t>lusion,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sa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50" dirty="0">
                <a:latin typeface="Verdana"/>
                <a:cs typeface="Verdana"/>
              </a:rPr>
              <a:t>egua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105" dirty="0">
                <a:latin typeface="Verdana"/>
                <a:cs typeface="Verdana"/>
              </a:rPr>
              <a:t>ding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against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 err="1">
                <a:latin typeface="Verdana"/>
                <a:cs typeface="Verdana"/>
              </a:rPr>
              <a:t>phishi</a:t>
            </a:r>
            <a:r>
              <a:rPr lang="en-IN" sz="2450" spc="75" dirty="0">
                <a:latin typeface="Verdana"/>
                <a:cs typeface="Verdana"/>
              </a:rPr>
              <a:t>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50" dirty="0">
                <a:latin typeface="Verdana"/>
                <a:cs typeface="Verdana"/>
              </a:rPr>
              <a:t>equi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es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40" dirty="0">
                <a:latin typeface="Verdana"/>
                <a:cs typeface="Verdana"/>
              </a:rPr>
              <a:t>onstant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vigilan</a:t>
            </a:r>
            <a:r>
              <a:rPr sz="2450" spc="1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50" dirty="0">
                <a:latin typeface="Verdana"/>
                <a:cs typeface="Verdana"/>
              </a:rPr>
              <a:t>o</a:t>
            </a:r>
            <a:r>
              <a:rPr sz="2450" spc="55" dirty="0">
                <a:latin typeface="Verdana"/>
                <a:cs typeface="Verdana"/>
              </a:rPr>
              <a:t>ac</a:t>
            </a:r>
            <a:r>
              <a:rPr sz="2450" spc="-20" dirty="0">
                <a:latin typeface="Verdana"/>
                <a:cs typeface="Verdana"/>
              </a:rPr>
              <a:t>ti</a:t>
            </a:r>
            <a:r>
              <a:rPr sz="2450" spc="-8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m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asu</a:t>
            </a:r>
            <a:r>
              <a:rPr sz="2450" spc="-40" dirty="0">
                <a:latin typeface="Verdana"/>
                <a:cs typeface="Verdana"/>
              </a:rPr>
              <a:t>r</a:t>
            </a:r>
            <a:r>
              <a:rPr sz="2450" spc="-135" dirty="0">
                <a:latin typeface="Verdana"/>
                <a:cs typeface="Verdana"/>
              </a:rPr>
              <a:t>es.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By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unde</a:t>
            </a:r>
            <a:r>
              <a:rPr sz="2450" spc="45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standing 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30" dirty="0">
                <a:latin typeface="Verdana"/>
                <a:cs typeface="Verdana"/>
              </a:rPr>
              <a:t>tactics </a:t>
            </a:r>
            <a:r>
              <a:rPr sz="2450" spc="55" dirty="0">
                <a:latin typeface="Verdana"/>
                <a:cs typeface="Verdana"/>
              </a:rPr>
              <a:t>used </a:t>
            </a:r>
            <a:r>
              <a:rPr sz="2450" dirty="0">
                <a:latin typeface="Verdana"/>
                <a:cs typeface="Verdana"/>
              </a:rPr>
              <a:t>by </a:t>
            </a:r>
            <a:r>
              <a:rPr sz="2450" spc="25" dirty="0">
                <a:latin typeface="Verdana"/>
                <a:cs typeface="Verdana"/>
              </a:rPr>
              <a:t>cybercriminals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95" dirty="0">
                <a:latin typeface="Verdana"/>
                <a:cs typeface="Verdana"/>
              </a:rPr>
              <a:t>implementing </a:t>
            </a:r>
            <a:r>
              <a:rPr sz="2450" spc="35" dirty="0">
                <a:latin typeface="Verdana"/>
                <a:cs typeface="Verdana"/>
              </a:rPr>
              <a:t>best </a:t>
            </a:r>
            <a:r>
              <a:rPr sz="2450" spc="4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practices,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you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protect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yourself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your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organization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from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po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25" dirty="0">
                <a:latin typeface="Verdana"/>
                <a:cs typeface="Verdana"/>
              </a:rPr>
              <a:t>ential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th</a:t>
            </a:r>
            <a:r>
              <a:rPr sz="2450" spc="-5" dirty="0">
                <a:latin typeface="Verdana"/>
                <a:cs typeface="Verdana"/>
              </a:rPr>
              <a:t>re</a:t>
            </a:r>
            <a:r>
              <a:rPr sz="2450" spc="-105" dirty="0">
                <a:latin typeface="Verdana"/>
                <a:cs typeface="Verdana"/>
              </a:rPr>
              <a:t>ats.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St</a:t>
            </a:r>
            <a:r>
              <a:rPr sz="2450" spc="-70" dirty="0">
                <a:latin typeface="Verdana"/>
                <a:cs typeface="Verdana"/>
              </a:rPr>
              <a:t>a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in</a:t>
            </a:r>
            <a:r>
              <a:rPr sz="245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40" dirty="0">
                <a:latin typeface="Verdana"/>
                <a:cs typeface="Verdana"/>
              </a:rPr>
              <a:t>med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ale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2679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5159" y="2530856"/>
            <a:ext cx="712597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-70" dirty="0">
                <a:solidFill>
                  <a:srgbClr val="FFFFFF"/>
                </a:solidFill>
              </a:rPr>
              <a:t>T</a:t>
            </a:r>
            <a:r>
              <a:rPr sz="14950" spc="-45" dirty="0">
                <a:solidFill>
                  <a:srgbClr val="FFFFFF"/>
                </a:solidFill>
              </a:rPr>
              <a:t>h</a:t>
            </a:r>
            <a:r>
              <a:rPr sz="14950" spc="265" dirty="0">
                <a:solidFill>
                  <a:srgbClr val="FFFFFF"/>
                </a:solidFill>
              </a:rPr>
              <a:t>a</a:t>
            </a:r>
            <a:r>
              <a:rPr sz="14950" spc="-20" dirty="0">
                <a:solidFill>
                  <a:srgbClr val="FFFFFF"/>
                </a:solidFill>
              </a:rPr>
              <a:t>nks</a:t>
            </a:r>
            <a:r>
              <a:rPr sz="14950" spc="150" dirty="0">
                <a:solidFill>
                  <a:srgbClr val="FFFFFF"/>
                </a:solidFill>
              </a:rPr>
              <a:t>!</a:t>
            </a:r>
            <a:endParaRPr sz="14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341</Words>
  <Application>Microsoft Office PowerPoint</Application>
  <PresentationFormat>Custom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</vt:lpstr>
      <vt:lpstr>Palatino Linotype</vt:lpstr>
      <vt:lpstr>Verdana</vt:lpstr>
      <vt:lpstr>Office Theme</vt:lpstr>
      <vt:lpstr>PowerPoint Presentation</vt:lpstr>
      <vt:lpstr>Introduction to Phishing</vt:lpstr>
      <vt:lpstr>What is Phishing?</vt:lpstr>
      <vt:lpstr>Best Practices for Prevention</vt:lpstr>
      <vt:lpstr>Recognizing Phishing  Attempts To safeguard against             , it's  crucial to recognize common signs.  Look for                   , suspicious  links, and requests for sensitive  information. Always verify the sender's  identity and be cautious with  unsolicited communications to  reduce the risk of falling victim.</vt:lpstr>
      <vt:lpstr>Responding to Phishing Attacks</vt:lpstr>
      <vt:lpstr>The Role of Awareness</vt:lpstr>
      <vt:lpstr>Conclusion: Stay Vigilant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Gokul Kanagaraj</cp:lastModifiedBy>
  <cp:revision>5</cp:revision>
  <dcterms:created xsi:type="dcterms:W3CDTF">2024-10-02T06:11:14Z</dcterms:created>
  <dcterms:modified xsi:type="dcterms:W3CDTF">2024-10-02T06:30:01Z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2024-10-02T00:00:00Z</vt:filetime>
  </property>
</Properties>
</file>