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80" r:id="rId5"/>
    <p:sldId id="278" r:id="rId6"/>
    <p:sldId id="306" r:id="rId7"/>
    <p:sldId id="293" r:id="rId8"/>
    <p:sldId id="294" r:id="rId9"/>
    <p:sldId id="302" r:id="rId10"/>
    <p:sldId id="303" r:id="rId11"/>
    <p:sldId id="304" r:id="rId12"/>
    <p:sldId id="305" r:id="rId13"/>
    <p:sldId id="295" r:id="rId14"/>
    <p:sldId id="296" r:id="rId15"/>
    <p:sldId id="297" r:id="rId16"/>
    <p:sldId id="298" r:id="rId17"/>
    <p:sldId id="299" r:id="rId18"/>
    <p:sldId id="300" r:id="rId19"/>
    <p:sldId id="301" r:id="rId20"/>
    <p:sldId id="28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879" autoAdjust="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EB803-59B5-A1E8-6C4B-7DA23E6A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A844B-ED88-3B4D-3015-C6D023F736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3FDD13-E789-B4DC-611F-9C2EAAD4AA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64829-E18B-0051-08D0-9CAA12A8AD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56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3DBAC-8317-9037-15D9-802D4D33C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178358-84A1-4EEB-254D-4ABBE8488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E9F46-70FB-A2B4-B50F-050C71382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E93B7-0B96-41F4-6C7F-2EE915591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637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61B0A-2E3D-5E21-C066-0487CB1E6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8981D-5172-EEAE-4830-EE355A995F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5C4EA-8F1F-9894-D861-939D860AE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D5DF-A28A-296E-7C98-29B1B61078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5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19613-9499-1FC9-B13D-F4702A240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1009EF-B7F4-2585-99AA-DB88D754B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4B5D8-ACCF-73C8-1952-72C8B5B91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8B3DE-253C-6E74-37F1-ED32A2C3B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54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F52A-F4E9-CC19-7EED-CE44FAF6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D6D637-F4D1-EABE-D9E0-0437C94C75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68A57E-FBA3-DF1B-5F33-DA45FCA82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7408-45DE-3370-5F1A-3E3E0725F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8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976A0-2862-E556-BBAE-B2D3B2BA0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7A894C-D4B7-225F-6162-A1954E2725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1FBFF-B632-4ED1-051A-585694AE6B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72734-440F-CA5D-C58C-60F0C6050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0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BB949-4A67-CEE0-76B4-3B65C7C54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6053D-3378-3B39-1315-ED223F422B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69322-76BD-4420-9259-ED2E517B7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9CD37-D2C3-3B19-8D6D-4716FD110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AA52D-5508-7DEB-6E08-525B82961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A3D454-4AD9-38CF-5BDA-F427756CDE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494374-FC38-AEFD-FDE9-E12E0EB2F6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37E38D-AEA1-7CCD-EE49-130D36772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78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0B0F4-03A1-1C66-36A9-E3905410A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18A53-F58A-6008-0286-EE5259FEE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46F1C3-4425-487D-FE93-FAFF5C158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83FD-C75D-2637-2E4F-E9AA4A2E8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95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DE07-6134-7C6B-D167-99B4048C6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AFB6D3-66D4-0997-A0B1-96A9028AA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76251B-6C68-D1F7-43BA-3836D005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0500D-A52B-BB27-4EFB-9AF38BEB70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695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5B13-97C8-FD03-F712-C0ECE5904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090CC4-56B9-00C3-5BB8-46B9B3FB2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8A273C-51BD-8714-C1E1-656450716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58A0D-8024-C923-C236-C3B1A67534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60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1308-2F9F-330E-C545-159EEC83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39BBD9-0D88-3F13-7B76-09E930C82B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79364-95BA-EED8-B797-BE95C7343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D132B-816F-7AA9-99B9-22444C0FE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62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2946A-3CFF-6617-B497-85C8BDFAB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F6181B-B21D-F2FE-240F-541766D572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029CC2-3C95-8896-C898-237A8DB8D7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96099-038C-C3EC-7169-1230B622F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447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AD008-6087-5F69-5C7F-10D57D3C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59559D-E144-A4BD-C2F4-8DF3664A43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746C05-5B94-8D43-4988-CDAFAF735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2058B-78A0-8574-B562-BF93FA2D70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close up of computer code">
            <a:extLst>
              <a:ext uri="{FF2B5EF4-FFF2-40B4-BE49-F238E27FC236}">
                <a16:creationId xmlns:a16="http://schemas.microsoft.com/office/drawing/2014/main" id="{94D43AA7-0244-2FEB-86AC-B5DECE0232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4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>
          <a:xfrm>
            <a:off x="0" y="14748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2F3FA79-DE26-1F2A-0CF7-5671B73C8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79871"/>
            <a:ext cx="9144000" cy="1283110"/>
          </a:xfrm>
        </p:spPr>
        <p:txBody>
          <a:bodyPr/>
          <a:lstStyle/>
          <a:p>
            <a:pPr marL="0" marR="0">
              <a:spcBef>
                <a:spcPts val="600"/>
              </a:spcBef>
              <a:buNone/>
              <a:tabLst>
                <a:tab pos="2971800" algn="ctr"/>
                <a:tab pos="5943600" algn="r"/>
              </a:tabLst>
            </a:pP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Automation Testing of an </a:t>
            </a:r>
            <a:b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E-commerce website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046A72-2A1F-1F6A-5A73-BBDDEAAC112A}"/>
              </a:ext>
            </a:extLst>
          </p:cNvPr>
          <p:cNvSpPr txBox="1"/>
          <p:nvPr/>
        </p:nvSpPr>
        <p:spPr>
          <a:xfrm>
            <a:off x="1524000" y="3921826"/>
            <a:ext cx="5088193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TEAM MEMBERS:</a:t>
            </a:r>
          </a:p>
          <a:p>
            <a:endParaRPr 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GOKULKANNAN MUTHUVEL  - 2630900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SOWMIYA P - 2630904</a:t>
            </a: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D189F-FCEF-E63C-B63B-510A0B56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DC414A63-D28C-5E1C-3741-705A119B1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392CA-2D91-9E02-F1FA-FFCC03A6DD53}"/>
              </a:ext>
            </a:extLst>
          </p:cNvPr>
          <p:cNvSpPr txBox="1"/>
          <p:nvPr/>
        </p:nvSpPr>
        <p:spPr>
          <a:xfrm>
            <a:off x="247445" y="1312606"/>
            <a:ext cx="8232878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SELENIUM,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CUCUMBER AND PLAYWRIGHT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D16FE1-E98C-526D-8D8F-023DE3288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8529" y="2286000"/>
            <a:ext cx="9618297" cy="288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A7F7D6-BECF-1E43-B270-A8BAAA0C39E3}"/>
              </a:ext>
            </a:extLst>
          </p:cNvPr>
          <p:cNvSpPr txBox="1"/>
          <p:nvPr/>
        </p:nvSpPr>
        <p:spPr>
          <a:xfrm>
            <a:off x="4818086" y="5237617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Console output 1</a:t>
            </a:r>
          </a:p>
        </p:txBody>
      </p:sp>
    </p:spTree>
    <p:extLst>
      <p:ext uri="{BB962C8B-B14F-4D97-AF65-F5344CB8AC3E}">
        <p14:creationId xmlns:p14="http://schemas.microsoft.com/office/powerpoint/2010/main" val="838356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77FE7-E236-F97A-289F-CE3C5EF29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61CE1AAC-0078-6694-823F-AD73E0612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81F06-0D29-8AA1-B2EE-65D9E0CD18B5}"/>
              </a:ext>
            </a:extLst>
          </p:cNvPr>
          <p:cNvSpPr txBox="1"/>
          <p:nvPr/>
        </p:nvSpPr>
        <p:spPr>
          <a:xfrm>
            <a:off x="247445" y="1312606"/>
            <a:ext cx="637458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CUCUMBER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7BE9D4-00DC-597D-AA1C-78935307988B}"/>
              </a:ext>
            </a:extLst>
          </p:cNvPr>
          <p:cNvSpPr txBox="1"/>
          <p:nvPr/>
        </p:nvSpPr>
        <p:spPr>
          <a:xfrm>
            <a:off x="4818086" y="5237617"/>
            <a:ext cx="17411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Console output 2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DE8A8A6-B1EA-18E1-F25E-579121F777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65" y="1931455"/>
            <a:ext cx="10073148" cy="3306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863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DB57D-0168-10A7-4C1A-BBA82AD08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E449CA7C-351B-E3A7-109E-001C0043C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3BC930-1F44-96BA-12CC-BCC70B4C036B}"/>
              </a:ext>
            </a:extLst>
          </p:cNvPr>
          <p:cNvSpPr txBox="1"/>
          <p:nvPr/>
        </p:nvSpPr>
        <p:spPr>
          <a:xfrm>
            <a:off x="247445" y="1312606"/>
            <a:ext cx="637458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50000"/>
              </a:lnSpc>
              <a:spcAft>
                <a:spcPts val="800"/>
              </a:spcAft>
            </a:pP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AND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CUCUMBER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TESTING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44721-D2E1-91F9-25B4-2B1120533427}"/>
              </a:ext>
            </a:extLst>
          </p:cNvPr>
          <p:cNvSpPr txBox="1"/>
          <p:nvPr/>
        </p:nvSpPr>
        <p:spPr>
          <a:xfrm>
            <a:off x="4993807" y="6017246"/>
            <a:ext cx="22043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TestNG (HTML report)</a:t>
            </a:r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DFE02F86-C0CE-845E-F1F9-A362E1EA6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583" y="1943589"/>
            <a:ext cx="6374581" cy="3941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78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1EEDD-6F3C-191D-773B-515449AA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B75562F-B293-86C3-DD84-CCBB2E6B32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0E5C9C-77CF-278D-049F-EA4500AD493D}"/>
              </a:ext>
            </a:extLst>
          </p:cNvPr>
          <p:cNvSpPr txBox="1"/>
          <p:nvPr/>
        </p:nvSpPr>
        <p:spPr>
          <a:xfrm>
            <a:off x="247445" y="1312606"/>
            <a:ext cx="637458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TESTING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864682-8DAD-7BD2-3074-647D9C8D95DF}"/>
              </a:ext>
            </a:extLst>
          </p:cNvPr>
          <p:cNvSpPr txBox="1"/>
          <p:nvPr/>
        </p:nvSpPr>
        <p:spPr>
          <a:xfrm>
            <a:off x="4373395" y="5237617"/>
            <a:ext cx="2818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Login page and add to cart page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6802C18-7E2C-C325-78F3-786C4EE58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58" y="2037242"/>
            <a:ext cx="4062165" cy="26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B91E55BB-8DF0-FC64-186D-077A00E99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555" y="2037241"/>
            <a:ext cx="4233249" cy="2654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339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6ECB-8AAF-B0B4-7C82-AED99CF9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E12AA608-973F-8058-503A-C7D368EF89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67AF9E-E411-FBE0-992F-853B284B29B4}"/>
              </a:ext>
            </a:extLst>
          </p:cNvPr>
          <p:cNvSpPr txBox="1"/>
          <p:nvPr/>
        </p:nvSpPr>
        <p:spPr>
          <a:xfrm>
            <a:off x="247445" y="1312606"/>
            <a:ext cx="6374581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TESTING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D5D24-A5D6-341D-0841-D1579EAA9BD2}"/>
              </a:ext>
            </a:extLst>
          </p:cNvPr>
          <p:cNvSpPr txBox="1"/>
          <p:nvPr/>
        </p:nvSpPr>
        <p:spPr>
          <a:xfrm>
            <a:off x="4373395" y="5237617"/>
            <a:ext cx="3615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 placing order page and final reporting page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2E44BFA-3298-891D-401F-924007CDF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386" y="2135412"/>
            <a:ext cx="4542504" cy="280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>
            <a:extLst>
              <a:ext uri="{FF2B5EF4-FFF2-40B4-BE49-F238E27FC236}">
                <a16:creationId xmlns:a16="http://schemas.microsoft.com/office/drawing/2014/main" id="{485754F3-3D23-8456-8230-9A01EBC4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098" y="2098541"/>
            <a:ext cx="4424516" cy="2806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56244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46EF3-140A-5406-45C7-7068AD1A6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755F44A-B473-133C-EDBB-D16BDF6875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TESTING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B11EB-0468-F0B2-6283-4FD9C7A23966}"/>
              </a:ext>
            </a:extLst>
          </p:cNvPr>
          <p:cNvSpPr txBox="1"/>
          <p:nvPr/>
        </p:nvSpPr>
        <p:spPr>
          <a:xfrm>
            <a:off x="247444" y="1284130"/>
            <a:ext cx="6374581" cy="45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WRITING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8EEFDF2-2E8F-81C6-47DA-BA6BECED61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786" y="1831949"/>
            <a:ext cx="7890387" cy="34774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63107-3F4C-461E-B14D-F26AA0A3BD89}"/>
              </a:ext>
            </a:extLst>
          </p:cNvPr>
          <p:cNvSpPr txBox="1"/>
          <p:nvPr/>
        </p:nvSpPr>
        <p:spPr>
          <a:xfrm>
            <a:off x="4314615" y="5573870"/>
            <a:ext cx="28121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Test Case Description for Login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29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754D1-0FB9-917B-B007-85C665F5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C782A6E-F18E-3065-E65A-DAE79180D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MANUAL TESTING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FF658-9D85-1BE8-5894-82CFFD972D0D}"/>
              </a:ext>
            </a:extLst>
          </p:cNvPr>
          <p:cNvSpPr txBox="1"/>
          <p:nvPr/>
        </p:nvSpPr>
        <p:spPr>
          <a:xfrm>
            <a:off x="247444" y="1284130"/>
            <a:ext cx="6374581" cy="457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CASE WRITING</a:t>
            </a:r>
            <a:endParaRPr lang="en-US" sz="20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D1B1C1-ED35-6C9C-26DC-99FD67D53D7E}"/>
              </a:ext>
            </a:extLst>
          </p:cNvPr>
          <p:cNvSpPr txBox="1"/>
          <p:nvPr/>
        </p:nvSpPr>
        <p:spPr>
          <a:xfrm>
            <a:off x="4314615" y="5573870"/>
            <a:ext cx="30734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Fig. Test Case Description for Che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ckout</a:t>
            </a:r>
            <a:endParaRPr lang="en-US" sz="1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5862C34-19CD-FE49-9364-E7DD8EE4C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340" b="23860"/>
          <a:stretch>
            <a:fillRect/>
          </a:stretch>
        </p:blipFill>
        <p:spPr bwMode="auto">
          <a:xfrm>
            <a:off x="1076632" y="2024144"/>
            <a:ext cx="9999407" cy="328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7001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3345605"/>
          </a:xfrm>
        </p:spPr>
        <p:txBody>
          <a:bodyPr/>
          <a:lstStyle/>
          <a:p>
            <a:r>
              <a:rPr lang="en-US" sz="5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8406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A0091-3280-0EE9-FE74-0507D96941C1}"/>
              </a:ext>
            </a:extLst>
          </p:cNvPr>
          <p:cNvSpPr txBox="1"/>
          <p:nvPr/>
        </p:nvSpPr>
        <p:spPr>
          <a:xfrm>
            <a:off x="1283110" y="1297647"/>
            <a:ext cx="8391832" cy="4127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METHODOLOGIES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CUCUMBER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PLAYWRIGHT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JMETER</a:t>
            </a:r>
            <a:endParaRPr lang="en-US" sz="24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AUTOMATION TEST REPORTS </a:t>
            </a:r>
            <a:endParaRPr lang="en-US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748434-74E2-F819-622A-BEF1D9545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86E8A802-EE8B-0D97-5690-3A18C18C35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840657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DESCRIPTION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49566B-9E3C-9DCA-B5E4-6E0EDC590D7E}"/>
              </a:ext>
            </a:extLst>
          </p:cNvPr>
          <p:cNvSpPr txBox="1"/>
          <p:nvPr/>
        </p:nvSpPr>
        <p:spPr>
          <a:xfrm>
            <a:off x="545691" y="1095313"/>
            <a:ext cx="10161638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8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sz="2400" b="1" i="0" dirty="0">
              <a:solidFill>
                <a:srgbClr val="42424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the website (https://demowebshop.tricentis.com) functions correctly, reliably, and securely.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 the accuracy of various functionalities, including: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interactions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Shopping cart operations</a:t>
            </a:r>
          </a:p>
          <a:p>
            <a:pPr marL="800100" lvl="1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Checkout process</a:t>
            </a:r>
          </a:p>
          <a:p>
            <a:pPr marL="342900" indent="-342900" algn="just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seamless API integration.</a:t>
            </a:r>
          </a:p>
        </p:txBody>
      </p:sp>
    </p:spTree>
    <p:extLst>
      <p:ext uri="{BB962C8B-B14F-4D97-AF65-F5344CB8AC3E}">
        <p14:creationId xmlns:p14="http://schemas.microsoft.com/office/powerpoint/2010/main" val="3648533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7941-F5E2-5699-6017-E8418873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70790FD0-EF98-1883-5B9F-F78E63AB8D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6"/>
            <a:ext cx="6374581" cy="707922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Methodologies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F7C0D9-D5F1-5716-342B-630777090436}"/>
              </a:ext>
            </a:extLst>
          </p:cNvPr>
          <p:cNvSpPr txBox="1"/>
          <p:nvPr/>
        </p:nvSpPr>
        <p:spPr>
          <a:xfrm>
            <a:off x="560437" y="1408854"/>
            <a:ext cx="1053034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Involves human testers executing test cases without the use of automation tools.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Testing: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Uses software tools to execute pre-scripted tests on the application.</a:t>
            </a:r>
          </a:p>
          <a:p>
            <a:pPr marL="457200" indent="-4572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Combining both methodologies to ensure comprehensive test coverage.</a:t>
            </a:r>
          </a:p>
        </p:txBody>
      </p:sp>
    </p:spTree>
    <p:extLst>
      <p:ext uri="{BB962C8B-B14F-4D97-AF65-F5344CB8AC3E}">
        <p14:creationId xmlns:p14="http://schemas.microsoft.com/office/powerpoint/2010/main" val="2588431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9D437-C565-ACCF-6E81-03FE43C09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D073F285-098E-3C69-C859-B13C110AD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algn="l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 Used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0A74AA-9790-FEF7-A2CD-3247EFBB5149}"/>
              </a:ext>
            </a:extLst>
          </p:cNvPr>
          <p:cNvSpPr txBox="1"/>
          <p:nvPr/>
        </p:nvSpPr>
        <p:spPr>
          <a:xfrm>
            <a:off x="722669" y="1312606"/>
            <a:ext cx="1053034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Selenium 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Automated functional testing.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Cucumber: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Behavior-driven development (BDD).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Playwright: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Cross-browser end-to-end testing.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JMeter: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Load and performance testing.</a:t>
            </a:r>
          </a:p>
          <a:p>
            <a:pPr marL="342900" indent="-342900" algn="l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Ø"/>
            </a:pPr>
            <a:r>
              <a:rPr lang="en-US" sz="2400" b="1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Excel:</a:t>
            </a:r>
            <a:r>
              <a:rPr lang="en-US" sz="2400" b="0" i="0" dirty="0">
                <a:solidFill>
                  <a:srgbClr val="42424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Manual test case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45571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2ABA5-DADA-B124-77AE-3A9CB170E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C2E6AF04-4EC3-8859-4440-652411AFE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6374581" cy="75216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WEBDRIVER FOR TESTING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4980AB-0504-46F6-0A5B-5409974DF4B0}"/>
              </a:ext>
            </a:extLst>
          </p:cNvPr>
          <p:cNvSpPr txBox="1"/>
          <p:nvPr/>
        </p:nvSpPr>
        <p:spPr>
          <a:xfrm>
            <a:off x="722669" y="1312606"/>
            <a:ext cx="10530349" cy="355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Selenium WebDriver was used for automating web application testing, facilitating cross-browser testing and regression testing.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ensured the website functions correctly on different browsers such as Chrome, Firefox, Safari, and Edge.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Automated test scripts covered various user scenarios, including form submissions, navigation, and data validation.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572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269C4-B8FB-7987-AC5D-8C345C28A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3D8A9ADA-EB15-E00F-4D25-AF5E03A061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4" y="235975"/>
            <a:ext cx="9958439" cy="75216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CUCUMBER FOR BEHAVIOUR-DRIVEN DEVELOPMENT (BDD)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E4C8D-2943-F015-3C19-F090DCAE1BC0}"/>
              </a:ext>
            </a:extLst>
          </p:cNvPr>
          <p:cNvSpPr txBox="1"/>
          <p:nvPr/>
        </p:nvSpPr>
        <p:spPr>
          <a:xfrm>
            <a:off x="722669" y="1312606"/>
            <a:ext cx="10530349" cy="355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Cucumber was employed for Behavior-Driven Development (BDD), allowing the creation of test scenarios in plain language.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approach enhanced collaboration between technical and non-technical stakeholders by making test cases more understandable and accessible.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Test scenarios were written in Gherkin syntax, describing the expected behavior of the application in a given context. 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182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7E49B-B0E8-A75F-4C22-169697BEA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44B356A4-6515-AFBC-EA1B-D06F0AF85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11138310" cy="75216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PLAYWRIGHT FOR CROSS-BROWSER END-TO-END TESTING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19C1-EC35-894F-36EE-B771C847A48D}"/>
              </a:ext>
            </a:extLst>
          </p:cNvPr>
          <p:cNvSpPr txBox="1"/>
          <p:nvPr/>
        </p:nvSpPr>
        <p:spPr>
          <a:xfrm>
            <a:off x="722669" y="1312606"/>
            <a:ext cx="10530349" cy="28981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Playwright was utilized for end-to-end testing across multiple browsers, ensuring the website's functionality and performance were consistent across different browser environments.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Playwright's capabilities allowed for testing complex user interactions, such as drag-and-drop, file uploads, and dynamic content loading.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416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24FD4-EC3E-DECC-7551-20C4B7F97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 14">
            <a:extLst>
              <a:ext uri="{FF2B5EF4-FFF2-40B4-BE49-F238E27FC236}">
                <a16:creationId xmlns:a16="http://schemas.microsoft.com/office/drawing/2014/main" id="{F82EC143-D4B8-C927-FDD0-D123BB130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7445" y="235975"/>
            <a:ext cx="11138310" cy="752167"/>
          </a:xfrm>
        </p:spPr>
        <p:txBody>
          <a:bodyPr>
            <a:normAutofit/>
          </a:bodyPr>
          <a:lstStyle/>
          <a:p>
            <a:pPr marL="0" marR="0"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JMETER FOR LOAD AND PERFORMANCE TESTING</a:t>
            </a:r>
            <a:endParaRPr lang="en-US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513C96-C42A-42AE-4CB8-CF077B7F0777}"/>
              </a:ext>
            </a:extLst>
          </p:cNvPr>
          <p:cNvSpPr txBox="1"/>
          <p:nvPr/>
        </p:nvSpPr>
        <p:spPr>
          <a:xfrm>
            <a:off x="722669" y="1312606"/>
            <a:ext cx="10530349" cy="355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JMeter was used to simulate load and measure the performance of the website under various conditions.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helped identify bottlenecks and optimize the application's performance by simulating multiple users accessing the website simultaneously. </a:t>
            </a:r>
          </a:p>
          <a:p>
            <a:pPr marL="342900" marR="0" indent="-342900" algn="just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Load testing scenarios included stress testing, spike testing, and endurance testing to evaluate the website's stability and responsiveness. </a:t>
            </a:r>
            <a:endParaRPr lang="en-US" sz="2400" dirty="0"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886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{D84F91F2-CCDC-4C58-AD3E-516AB345578E}TFb73f27a7-0404-48d9-96f8-0ca8d35477ec68e4afe9_win32-7b62b493978d</Template>
  <TotalTime>68</TotalTime>
  <Words>508</Words>
  <Application>Microsoft Office PowerPoint</Application>
  <PresentationFormat>Widescreen</PresentationFormat>
  <Paragraphs>85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Calibri</vt:lpstr>
      <vt:lpstr>Calibri Light</vt:lpstr>
      <vt:lpstr>Times New Roman</vt:lpstr>
      <vt:lpstr>Wingdings</vt:lpstr>
      <vt:lpstr>Custom</vt:lpstr>
      <vt:lpstr>Automation Testing of an    E-commerce website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Sowmiya P</dc:creator>
  <cp:lastModifiedBy>Sowmiya P</cp:lastModifiedBy>
  <cp:revision>15</cp:revision>
  <dcterms:created xsi:type="dcterms:W3CDTF">2025-06-19T10:47:18Z</dcterms:created>
  <dcterms:modified xsi:type="dcterms:W3CDTF">2025-06-19T11:55:22Z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