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1" r:id="rId12"/>
    <p:sldId id="265" r:id="rId13"/>
    <p:sldId id="270"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516"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13</a:t>
            </a:fld>
            <a:endParaRPr lang="en-IN"/>
          </a:p>
        </p:txBody>
      </p:sp>
    </p:spTree>
    <p:extLst>
      <p:ext uri="{BB962C8B-B14F-4D97-AF65-F5344CB8AC3E}">
        <p14:creationId xmlns:p14="http://schemas.microsoft.com/office/powerpoint/2010/main" val="2522662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 /><Relationship Id="rId2" Type="http://schemas.openxmlformats.org/officeDocument/2006/relationships/slideLayout" Target="../slideLayouts/slideLayout1.xml" /><Relationship Id="rId1" Type="http://schemas.openxmlformats.org/officeDocument/2006/relationships/themeOverride" Target="../theme/themeOverride1.xml" /><Relationship Id="rId4" Type="http://schemas.openxmlformats.org/officeDocument/2006/relationships/image" Target="../media/image1.png"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33600" y="19665"/>
            <a:ext cx="11277601"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Performance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4"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495879" y="2874504"/>
            <a:ext cx="9104097" cy="1938992"/>
          </a:xfrm>
          <a:prstGeom prst="rect">
            <a:avLst/>
          </a:prstGeom>
          <a:noFill/>
        </p:spPr>
        <p:txBody>
          <a:bodyPr wrap="square" rtlCol="0">
            <a:spAutoFit/>
          </a:bodyPr>
          <a:lstStyle/>
          <a:p>
            <a:r>
              <a:rPr lang="en-US" sz="2400" dirty="0"/>
              <a:t>STUDENT NAME : </a:t>
            </a:r>
            <a:r>
              <a:rPr lang="en-IN" sz="2400" dirty="0"/>
              <a:t>GOKULAKRISHNAN J</a:t>
            </a:r>
            <a:endParaRPr lang="en-US" sz="2400" dirty="0"/>
          </a:p>
          <a:p>
            <a:r>
              <a:rPr lang="en-US" sz="2400" dirty="0"/>
              <a:t>REGISTER NO : </a:t>
            </a:r>
            <a:r>
              <a:rPr lang="en-IN" sz="2400" dirty="0"/>
              <a:t>122201074 </a:t>
            </a:r>
            <a:r>
              <a:rPr lang="en-IN" sz="2400" b="1" dirty="0"/>
              <a:t>NM</a:t>
            </a:r>
            <a:r>
              <a:rPr lang="en-IN" sz="2400" dirty="0"/>
              <a:t>:E7F4B1A03902A5D96EB4FAAC6C6F460A</a:t>
            </a:r>
            <a:endParaRPr lang="en-US" sz="2400" dirty="0"/>
          </a:p>
          <a:p>
            <a:r>
              <a:rPr lang="en-US" sz="2400" dirty="0"/>
              <a:t>DEPARTMENT : B.COM. </a:t>
            </a:r>
            <a:r>
              <a:rPr lang="en-IN" sz="2400" dirty="0"/>
              <a:t>Corporate </a:t>
            </a:r>
            <a:r>
              <a:rPr lang="en-IN" sz="2400" dirty="0" err="1"/>
              <a:t>Secretaryship</a:t>
            </a:r>
            <a:endParaRPr lang="en-US" sz="2400" dirty="0"/>
          </a:p>
          <a:p>
            <a:r>
              <a:rPr lang="en-US" sz="2400" dirty="0"/>
              <a:t>COLLEGE : </a:t>
            </a:r>
            <a:r>
              <a:rPr lang="en-IN" sz="2400" dirty="0"/>
              <a:t>Apollo Arts &amp; Science College </a:t>
            </a:r>
            <a:endParaRPr lang="en-US" sz="2400" dirty="0"/>
          </a:p>
          <a:p>
            <a:r>
              <a:rPr lang="en-US" sz="2400" dirty="0"/>
              <a:t>           </a:t>
            </a:r>
            <a:endParaRPr lang="en-IN" sz="2400" dirty="0"/>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39775" y="1305342"/>
            <a:ext cx="8404225" cy="5355312"/>
          </a:xfrm>
          <a:prstGeom prst="rect">
            <a:avLst/>
          </a:prstGeom>
        </p:spPr>
        <p:txBody>
          <a:bodyPr wrap="square">
            <a:spAutoFit/>
          </a:bodyPr>
          <a:lstStyle/>
          <a:p>
            <a:r>
              <a:rPr lang="en-US" b="1" dirty="0"/>
              <a:t>Data Collection :</a:t>
            </a:r>
          </a:p>
          <a:p>
            <a:pPr marL="342900" indent="-342900">
              <a:buAutoNum type="arabicPeriod"/>
            </a:pPr>
            <a:r>
              <a:rPr lang="en-US" dirty="0"/>
              <a:t>Employee Data from </a:t>
            </a:r>
            <a:r>
              <a:rPr lang="en-US" dirty="0" err="1"/>
              <a:t>Edunet</a:t>
            </a:r>
            <a:r>
              <a:rPr lang="en-US" dirty="0"/>
              <a:t> Dashboard.</a:t>
            </a:r>
          </a:p>
          <a:p>
            <a:pPr marL="342900" indent="-342900">
              <a:buAutoNum type="arabicPeriod"/>
            </a:pPr>
            <a:r>
              <a:rPr lang="en-US" dirty="0"/>
              <a:t>Ten selected features from 26 available features .</a:t>
            </a:r>
          </a:p>
          <a:p>
            <a:pPr marL="342900" indent="-342900">
              <a:buAutoNum type="arabicPeriod"/>
            </a:pPr>
            <a:r>
              <a:rPr lang="en-US" dirty="0"/>
              <a:t>Data includes personal, business unit, and performance details.</a:t>
            </a:r>
          </a:p>
          <a:p>
            <a:endParaRPr lang="en-US" dirty="0"/>
          </a:p>
          <a:p>
            <a:r>
              <a:rPr lang="en-US" b="1" dirty="0"/>
              <a:t>Feature Collection :</a:t>
            </a:r>
          </a:p>
          <a:p>
            <a:r>
              <a:rPr lang="en-US" dirty="0"/>
              <a:t>1.  Employee ID, Name, and Business Unit Code.</a:t>
            </a:r>
          </a:p>
          <a:p>
            <a:r>
              <a:rPr lang="en-US" dirty="0"/>
              <a:t>2.  Employee Status, Type, and Classification Type  .</a:t>
            </a:r>
          </a:p>
          <a:p>
            <a:r>
              <a:rPr lang="en-US" dirty="0"/>
              <a:t>3.  Performance Score, Current Employee Rating, Performance Level.</a:t>
            </a:r>
          </a:p>
          <a:p>
            <a:endParaRPr lang="en-US" dirty="0"/>
          </a:p>
          <a:p>
            <a:r>
              <a:rPr lang="en-US" b="1" dirty="0"/>
              <a:t>Data Cleaning :</a:t>
            </a:r>
          </a:p>
          <a:p>
            <a:r>
              <a:rPr lang="en-US" dirty="0"/>
              <a:t> 1.  Handle missing or inconsistent data (e.g., incomplete records) .</a:t>
            </a:r>
          </a:p>
          <a:p>
            <a:r>
              <a:rPr lang="en-US" dirty="0"/>
              <a:t> 2.  Used Conditional Formatting to highlight blank spaces and Filter to remove those blank spaces.</a:t>
            </a:r>
          </a:p>
          <a:p>
            <a:endParaRPr lang="en-US" dirty="0"/>
          </a:p>
          <a:p>
            <a:r>
              <a:rPr lang="en-US" b="1" dirty="0"/>
              <a:t>Performance Level :</a:t>
            </a:r>
          </a:p>
          <a:p>
            <a:r>
              <a:rPr lang="en-US" dirty="0"/>
              <a:t>  1.  Used formula to Categorize performance levels: Very High, High, Medium, Low.</a:t>
            </a:r>
          </a:p>
          <a:p>
            <a:r>
              <a:rPr lang="en-US" dirty="0"/>
              <a:t>  2.  To Evaluate </a:t>
            </a:r>
            <a:r>
              <a:rPr lang="en-US" dirty="0" err="1"/>
              <a:t>Employes</a:t>
            </a:r>
            <a:r>
              <a:rPr lang="en-US" dirty="0"/>
              <a:t> Performance.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609600"/>
            <a:ext cx="9144000" cy="3385542"/>
          </a:xfrm>
        </p:spPr>
        <p:txBody>
          <a:bodyPr/>
          <a:lstStyle/>
          <a:p>
            <a:r>
              <a:rPr lang="en-US" sz="2000" b="1" dirty="0"/>
              <a:t>Visualization:</a:t>
            </a:r>
          </a:p>
          <a:p>
            <a:endParaRPr lang="en-US" b="1" dirty="0"/>
          </a:p>
          <a:p>
            <a:r>
              <a:rPr lang="en-US" dirty="0"/>
              <a:t> 1.  Bar Chart (Pivot Table):    - Show distribution of employees across performance levels     - Compare performance by business units or classification types.</a:t>
            </a:r>
          </a:p>
          <a:p>
            <a:r>
              <a:rPr lang="en-US" dirty="0"/>
              <a:t>2.  Pie Chart:   - Visualize the high performed employees.</a:t>
            </a:r>
          </a:p>
          <a:p>
            <a:endParaRPr lang="en-US" b="1" dirty="0"/>
          </a:p>
          <a:p>
            <a:r>
              <a:rPr lang="en-US" sz="2000" b="1" dirty="0"/>
              <a:t>Summary:</a:t>
            </a:r>
          </a:p>
          <a:p>
            <a:endParaRPr lang="en-US" b="1" dirty="0"/>
          </a:p>
          <a:p>
            <a:r>
              <a:rPr lang="en-US" dirty="0"/>
              <a:t>1.  Identified key features influencing employee performance  .</a:t>
            </a:r>
          </a:p>
          <a:p>
            <a:r>
              <a:rPr lang="en-US" dirty="0"/>
              <a:t>2.  Established a model for categorizing employees by performance levels .</a:t>
            </a:r>
          </a:p>
          <a:p>
            <a:r>
              <a:rPr lang="en-US" dirty="0"/>
              <a:t>3.  Used pivot tables and charts to visualize and interpret performance data .</a:t>
            </a:r>
          </a:p>
          <a:p>
            <a:r>
              <a:rPr lang="en-US" dirty="0"/>
              <a:t>4.  Provided actionable insights for HR and management decisions.</a:t>
            </a:r>
            <a:endParaRPr lang="en-IN" dirty="0"/>
          </a:p>
        </p:txBody>
      </p:sp>
    </p:spTree>
    <p:extLst>
      <p:ext uri="{BB962C8B-B14F-4D97-AF65-F5344CB8AC3E}">
        <p14:creationId xmlns:p14="http://schemas.microsoft.com/office/powerpoint/2010/main" val="887696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8" name="Picture 7"/>
          <p:cNvPicPr>
            <a:picLocks noChangeAspect="1"/>
          </p:cNvPicPr>
          <p:nvPr/>
        </p:nvPicPr>
        <p:blipFill>
          <a:blip r:embed="rId3"/>
          <a:stretch>
            <a:fillRect/>
          </a:stretch>
        </p:blipFill>
        <p:spPr>
          <a:xfrm>
            <a:off x="1143000" y="1060498"/>
            <a:ext cx="7543800" cy="511170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pic>
        <p:nvPicPr>
          <p:cNvPr id="5" name="Picture 4"/>
          <p:cNvPicPr>
            <a:picLocks noChangeAspect="1"/>
          </p:cNvPicPr>
          <p:nvPr/>
        </p:nvPicPr>
        <p:blipFill>
          <a:blip r:embed="rId3"/>
          <a:stretch>
            <a:fillRect/>
          </a:stretch>
        </p:blipFill>
        <p:spPr>
          <a:xfrm>
            <a:off x="1143000" y="1371600"/>
            <a:ext cx="7010604" cy="4867774"/>
          </a:xfrm>
          <a:prstGeom prst="rect">
            <a:avLst/>
          </a:prstGeom>
        </p:spPr>
      </p:pic>
    </p:spTree>
    <p:extLst>
      <p:ext uri="{BB962C8B-B14F-4D97-AF65-F5344CB8AC3E}">
        <p14:creationId xmlns:p14="http://schemas.microsoft.com/office/powerpoint/2010/main" val="1777466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609600" y="1577340"/>
            <a:ext cx="8686800" cy="3693319"/>
          </a:xfrm>
        </p:spPr>
        <p:txBody>
          <a:bodyPr/>
          <a:lstStyle/>
          <a:p>
            <a:r>
              <a:rPr lang="en-US" sz="2400" dirty="0"/>
              <a:t>The performance analysis across different business units shows that:</a:t>
            </a:r>
          </a:p>
          <a:p>
            <a:r>
              <a:rPr lang="en-US" sz="2400" dirty="0"/>
              <a:t> </a:t>
            </a:r>
          </a:p>
          <a:p>
            <a:pPr marL="285750" indent="-285750">
              <a:buFont typeface="Wingdings" panose="05000000000000000000" pitchFamily="2" charset="2"/>
              <a:buChar char="v"/>
            </a:pPr>
            <a:r>
              <a:rPr lang="en-US" sz="2400" dirty="0"/>
              <a:t>Medium performers, are the largest group across business units.</a:t>
            </a:r>
          </a:p>
          <a:p>
            <a:pPr marL="285750" indent="-285750">
              <a:buFont typeface="Wingdings" panose="05000000000000000000" pitchFamily="2" charset="2"/>
              <a:buChar char="v"/>
            </a:pPr>
            <a:r>
              <a:rPr lang="en-US" sz="2400" dirty="0"/>
              <a:t>Low performers follow, indicating areas needing improvement.</a:t>
            </a:r>
          </a:p>
          <a:p>
            <a:pPr marL="285750" indent="-285750">
              <a:buFont typeface="Wingdings" panose="05000000000000000000" pitchFamily="2" charset="2"/>
              <a:buChar char="v"/>
            </a:pPr>
            <a:r>
              <a:rPr lang="en-US" sz="2400" dirty="0"/>
              <a:t>High performers are fewer, showing growth potential.</a:t>
            </a:r>
          </a:p>
          <a:p>
            <a:pPr marL="285750" indent="-285750">
              <a:buFont typeface="Wingdings" panose="05000000000000000000" pitchFamily="2" charset="2"/>
              <a:buChar char="v"/>
            </a:pPr>
            <a:r>
              <a:rPr lang="en-US" sz="2400" dirty="0"/>
              <a:t>Very high performers are the smallest group, highlighting top talent.</a:t>
            </a:r>
          </a:p>
          <a:p>
            <a:endParaRPr lang="en-US" sz="2400" dirty="0"/>
          </a:p>
          <a:p>
            <a:r>
              <a:rPr lang="en-US" sz="2400" dirty="0"/>
              <a:t>The focus should be on elevating low and medium performers while nurturing high performers to boost overall organizational success.</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2" name="Text Placeholder 11"/>
          <p:cNvSpPr>
            <a:spLocks noGrp="1"/>
          </p:cNvSpPr>
          <p:nvPr>
            <p:ph type="body" idx="1"/>
          </p:nvPr>
        </p:nvSpPr>
        <p:spPr>
          <a:xfrm>
            <a:off x="609600" y="1577340"/>
            <a:ext cx="7381875" cy="2954655"/>
          </a:xfrm>
        </p:spPr>
        <p:txBody>
          <a:bodyPr/>
          <a:lstStyle/>
          <a:p>
            <a:r>
              <a:rPr lang="en-US" sz="2400" dirty="0"/>
              <a:t>Employee performance analysis is conducted to evaluate how well employees are meeting job expectations and contributing to organizational goals. It helps identify strengths and areas for improvement, guiding decisions on promotions, training, and rewards. This analysis also ensures alignment between employee efforts and the company’s objectives, ultimately enhancing overall productivity and efficiency.</a:t>
            </a:r>
            <a:endParaRPr lang="en-IN" sz="2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76275" y="1936303"/>
            <a:ext cx="8175625" cy="3477875"/>
          </a:xfrm>
          <a:prstGeom prst="rect">
            <a:avLst/>
          </a:prstGeom>
          <a:noFill/>
        </p:spPr>
        <p:txBody>
          <a:bodyPr wrap="square" rtlCol="0">
            <a:spAutoFit/>
          </a:bodyPr>
          <a:lstStyle/>
          <a:p>
            <a:r>
              <a:rPr lang="en-US" sz="2000" dirty="0">
                <a:solidFill>
                  <a:srgbClr val="0D0D0D"/>
                </a:solidFill>
                <a:latin typeface="Times New Roman" panose="02020603050405020304" pitchFamily="18" charset="0"/>
                <a:cs typeface="Times New Roman" panose="02020603050405020304" pitchFamily="18" charset="0"/>
              </a:rPr>
              <a:t>This project utilizes a dataset containing key attributes related to employee performance, extracted from the </a:t>
            </a:r>
            <a:r>
              <a:rPr lang="en-US" sz="2000" dirty="0" err="1">
                <a:solidFill>
                  <a:srgbClr val="0D0D0D"/>
                </a:solidFill>
                <a:latin typeface="Times New Roman" panose="02020603050405020304" pitchFamily="18" charset="0"/>
                <a:cs typeface="Times New Roman" panose="02020603050405020304" pitchFamily="18" charset="0"/>
              </a:rPr>
              <a:t>Edunet</a:t>
            </a:r>
            <a:r>
              <a:rPr lang="en-US" sz="2000" dirty="0">
                <a:solidFill>
                  <a:srgbClr val="0D0D0D"/>
                </a:solidFill>
                <a:latin typeface="Times New Roman" panose="02020603050405020304" pitchFamily="18" charset="0"/>
                <a:cs typeface="Times New Roman" panose="02020603050405020304" pitchFamily="18" charset="0"/>
              </a:rPr>
              <a:t> Dashboard. The dataset comprises 10 selected features, including employee identifiers (ID, First Name, Last Name), business details (Business Unit Code, Employee Status), and performance metrics (Performance Score, Current Employee Rating, Performance Level). The primary objective of this analysis is to evaluate employee performance levels (ranging from Very High to Low) and to explore how various factors such as employee classification, type, and gender influence these performance outcomes. Insights from this analysis will guide the organization in optimizing employee management strategies, improving performance, and aligning workforce capabilities with business goals.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7" name="Picture 6" descr="7.2: Building &lt;strong&gt;Organizational&lt;/strong&gt; Structures - Business LibreText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0600" y="1487214"/>
            <a:ext cx="7924800" cy="440876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2695574" y="1476375"/>
            <a:ext cx="7115176" cy="3323987"/>
          </a:xfrm>
        </p:spPr>
        <p:txBody>
          <a:bodyPr/>
          <a:lstStyle/>
          <a:p>
            <a:pPr marL="342900" indent="-342900">
              <a:buFont typeface="Wingdings" panose="05000000000000000000" pitchFamily="2" charset="2"/>
              <a:buChar char="Ø"/>
            </a:pPr>
            <a:r>
              <a:rPr lang="en-US" sz="2400" dirty="0"/>
              <a:t> Conditional Formatting</a:t>
            </a:r>
            <a:r>
              <a:rPr lang="en-IN" sz="2400" dirty="0"/>
              <a:t>- Used to highlight the blank spaces.</a:t>
            </a:r>
          </a:p>
          <a:p>
            <a:pPr marL="342900" indent="-342900">
              <a:buFont typeface="Wingdings" panose="05000000000000000000" pitchFamily="2" charset="2"/>
              <a:buChar char="Ø"/>
            </a:pPr>
            <a:r>
              <a:rPr lang="en-US" sz="2400" dirty="0"/>
              <a:t>Filter- Used to remove those blank spaces.</a:t>
            </a:r>
          </a:p>
          <a:p>
            <a:pPr marL="342900" indent="-342900">
              <a:buFont typeface="Wingdings" panose="05000000000000000000" pitchFamily="2" charset="2"/>
              <a:buChar char="Ø"/>
            </a:pPr>
            <a:r>
              <a:rPr lang="en-US" sz="2400" dirty="0"/>
              <a:t>Formula - Used to categorize the performance of the employees.</a:t>
            </a:r>
          </a:p>
          <a:p>
            <a:pPr marL="342900" indent="-342900">
              <a:buFont typeface="Wingdings" panose="05000000000000000000" pitchFamily="2" charset="2"/>
              <a:buChar char="Ø"/>
            </a:pPr>
            <a:r>
              <a:rPr lang="en-US" sz="2400" dirty="0"/>
              <a:t>Pivot table - Summary of the employee performance.</a:t>
            </a:r>
          </a:p>
          <a:p>
            <a:pPr marL="342900" indent="-342900">
              <a:buFont typeface="Wingdings" panose="05000000000000000000" pitchFamily="2" charset="2"/>
              <a:buChar char="Ø"/>
            </a:pPr>
            <a:r>
              <a:rPr lang="en-US" sz="2400" dirty="0"/>
              <a:t>Bar chart – Visualization of the data in the pivot table.</a:t>
            </a:r>
          </a:p>
          <a:p>
            <a:pPr marL="342900" indent="-342900">
              <a:buFont typeface="Wingdings" panose="05000000000000000000" pitchFamily="2" charset="2"/>
              <a:buChar char="Ø"/>
            </a:pPr>
            <a:r>
              <a:rPr lang="en-US" sz="2400" dirty="0"/>
              <a:t>Pie chart – Representation of high performance of the employees.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4616648"/>
          </a:xfrm>
        </p:spPr>
        <p:txBody>
          <a:bodyPr/>
          <a:lstStyle/>
          <a:p>
            <a:pPr marL="342900" indent="-342900">
              <a:buFont typeface="Arial" panose="020B0604020202020204" pitchFamily="34" charset="0"/>
              <a:buChar char="•"/>
            </a:pPr>
            <a:r>
              <a:rPr lang="en-US" sz="2000" dirty="0"/>
              <a:t>Employee Data – </a:t>
            </a:r>
            <a:r>
              <a:rPr lang="en-US" sz="2000" dirty="0" err="1"/>
              <a:t>Edunet</a:t>
            </a:r>
            <a:r>
              <a:rPr lang="en-US" sz="2000" dirty="0"/>
              <a:t> Dashboard.</a:t>
            </a:r>
          </a:p>
          <a:p>
            <a:pPr marL="342900" indent="-342900">
              <a:buFont typeface="Arial" panose="020B0604020202020204" pitchFamily="34" charset="0"/>
              <a:buChar char="•"/>
            </a:pPr>
            <a:r>
              <a:rPr lang="en-US" sz="2000" dirty="0"/>
              <a:t>10 features ( From 26 features).</a:t>
            </a:r>
          </a:p>
          <a:p>
            <a:pPr marL="342900" indent="-342900">
              <a:buFont typeface="Arial" panose="020B0604020202020204" pitchFamily="34" charset="0"/>
              <a:buChar char="•"/>
            </a:pPr>
            <a:r>
              <a:rPr lang="en-US" sz="2000" dirty="0"/>
              <a:t>Employee ID- Number.</a:t>
            </a:r>
          </a:p>
          <a:p>
            <a:pPr marL="342900" indent="-342900">
              <a:buFont typeface="Arial" panose="020B0604020202020204" pitchFamily="34" charset="0"/>
              <a:buChar char="•"/>
            </a:pPr>
            <a:r>
              <a:rPr lang="en-US" sz="2000" dirty="0"/>
              <a:t>First Name – Text.</a:t>
            </a:r>
          </a:p>
          <a:p>
            <a:pPr marL="342900" indent="-342900">
              <a:buFont typeface="Arial" panose="020B0604020202020204" pitchFamily="34" charset="0"/>
              <a:buChar char="•"/>
            </a:pPr>
            <a:r>
              <a:rPr lang="en-US" sz="2000" dirty="0"/>
              <a:t>Last Name- Text.</a:t>
            </a:r>
          </a:p>
          <a:p>
            <a:pPr marL="342900" indent="-342900">
              <a:buFont typeface="Arial" panose="020B0604020202020204" pitchFamily="34" charset="0"/>
              <a:buChar char="•"/>
            </a:pPr>
            <a:r>
              <a:rPr lang="en-US" sz="2000" dirty="0"/>
              <a:t>Business Unit- Code.</a:t>
            </a:r>
          </a:p>
          <a:p>
            <a:pPr marL="342900" indent="-342900">
              <a:buFont typeface="Arial" panose="020B0604020202020204" pitchFamily="34" charset="0"/>
              <a:buChar char="•"/>
            </a:pPr>
            <a:r>
              <a:rPr lang="en-US" sz="2000" dirty="0"/>
              <a:t>Employee Status- Text.</a:t>
            </a:r>
          </a:p>
          <a:p>
            <a:pPr marL="342900" indent="-342900">
              <a:buFont typeface="Arial" panose="020B0604020202020204" pitchFamily="34" charset="0"/>
              <a:buChar char="•"/>
            </a:pPr>
            <a:r>
              <a:rPr lang="en-US" sz="2000" dirty="0"/>
              <a:t>Employee Type- Text.</a:t>
            </a:r>
          </a:p>
          <a:p>
            <a:pPr marL="342900" indent="-342900">
              <a:buFont typeface="Arial" panose="020B0604020202020204" pitchFamily="34" charset="0"/>
              <a:buChar char="•"/>
            </a:pPr>
            <a:r>
              <a:rPr lang="en-US" sz="2000" dirty="0"/>
              <a:t>Employee Classification Type- Text.</a:t>
            </a:r>
          </a:p>
          <a:p>
            <a:pPr marL="342900" indent="-342900">
              <a:buFont typeface="Arial" panose="020B0604020202020204" pitchFamily="34" charset="0"/>
              <a:buChar char="•"/>
            </a:pPr>
            <a:r>
              <a:rPr lang="en-US" sz="2000" dirty="0"/>
              <a:t>Gender Code- Male or Female.</a:t>
            </a:r>
          </a:p>
          <a:p>
            <a:pPr marL="342900" indent="-342900">
              <a:buFont typeface="Arial" panose="020B0604020202020204" pitchFamily="34" charset="0"/>
              <a:buChar char="•"/>
            </a:pPr>
            <a:r>
              <a:rPr lang="en-US" sz="2000" dirty="0"/>
              <a:t>Performance Score- Text.</a:t>
            </a:r>
          </a:p>
          <a:p>
            <a:pPr marL="342900" indent="-342900">
              <a:buFont typeface="Arial" panose="020B0604020202020204" pitchFamily="34" charset="0"/>
              <a:buChar char="•"/>
            </a:pPr>
            <a:r>
              <a:rPr lang="en-US" sz="2000" dirty="0"/>
              <a:t>Current Employee Rating- Number.</a:t>
            </a:r>
          </a:p>
          <a:p>
            <a:pPr marL="342900" indent="-342900">
              <a:buFont typeface="Arial" panose="020B0604020202020204" pitchFamily="34" charset="0"/>
              <a:buChar char="•"/>
            </a:pPr>
            <a:r>
              <a:rPr lang="en-US" sz="2000" dirty="0"/>
              <a:t>Performance Level – (Very High/High/Med/Low).</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IN"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914400" y="1178801"/>
            <a:ext cx="8439150" cy="1477328"/>
          </a:xfrm>
        </p:spPr>
        <p:txBody>
          <a:bodyPr/>
          <a:lstStyle/>
          <a:p>
            <a:pPr marL="457200" indent="-457200">
              <a:buFont typeface="Arial" panose="020B0604020202020204" pitchFamily="34" charset="0"/>
              <a:buChar char="•"/>
            </a:pPr>
            <a:r>
              <a:rPr lang="en-US" sz="3200" dirty="0"/>
              <a:t>Performance Level =IF(J8&gt;=5,"VERYHIGH",IF(J8=4,"HIGH",IF(J8=3,"MED","LOW")))</a:t>
            </a:r>
            <a:endParaRPr lang="en-IN" sz="32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343</TotalTime>
  <Words>723</Words>
  <Application>Microsoft Office PowerPoint</Application>
  <PresentationFormat>Widescreen</PresentationFormat>
  <Paragraphs>100</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Performance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Lavanya T</cp:lastModifiedBy>
  <cp:revision>30</cp:revision>
  <dcterms:created xsi:type="dcterms:W3CDTF">2024-03-29T15:07:22Z</dcterms:created>
  <dcterms:modified xsi:type="dcterms:W3CDTF">2024-09-01T08:42:42Z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