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1086" r:id="rId5"/>
    <p:sldId id="1430" r:id="rId6"/>
    <p:sldId id="1085" r:id="rId7"/>
    <p:sldId id="1249" r:id="rId8"/>
    <p:sldId id="1290" r:id="rId9"/>
    <p:sldId id="1401" r:id="rId10"/>
    <p:sldId id="1431" r:id="rId11"/>
    <p:sldId id="1402" r:id="rId12"/>
    <p:sldId id="1403" r:id="rId13"/>
    <p:sldId id="1404" r:id="rId14"/>
    <p:sldId id="143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59" d="100"/>
          <a:sy n="59" d="100"/>
        </p:scale>
        <p:origin x="940" y="5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15000"/>
              </a:lnSpc>
              <a:spcBef>
                <a:spcPts val="1200"/>
              </a:spcBef>
              <a:spcAft>
                <a:spcPts val="800"/>
              </a:spcAft>
              <a:buClr>
                <a:srgbClr val="000000"/>
              </a:buClr>
              <a:buSzPts val="1100"/>
              <a:buFont typeface="Arial"/>
              <a:buNone/>
              <a:tabLst/>
              <a:defRPr/>
            </a:pPr>
            <a:r>
              <a:rPr lang="en-IN" sz="1800" dirty="0">
                <a:solidFill>
                  <a:srgbClr val="000000"/>
                </a:solidFill>
                <a:effectLst/>
                <a:latin typeface="Arial" panose="020B0604020202020204" pitchFamily="34" charset="0"/>
                <a:ea typeface="Arial" panose="020B0604020202020204" pitchFamily="34" charset="0"/>
              </a:rPr>
              <a:t>Scikit-learn offers several built-in datasets that are useful for learning and experimenting with machine learning models. These datasets can be easily loaded using functions from </a:t>
            </a:r>
            <a:r>
              <a:rPr lang="en-IN" sz="1800" dirty="0" err="1">
                <a:solidFill>
                  <a:srgbClr val="000000"/>
                </a:solidFill>
                <a:effectLst/>
                <a:latin typeface="Arial" panose="020B0604020202020204" pitchFamily="34" charset="0"/>
                <a:ea typeface="Arial" panose="020B0604020202020204" pitchFamily="34" charset="0"/>
              </a:rPr>
              <a:t>sklearn.datasets</a:t>
            </a:r>
            <a:r>
              <a:rPr lang="en-IN" sz="1800" dirty="0">
                <a:solidFill>
                  <a:srgbClr val="000000"/>
                </a:solidFill>
                <a:effectLst/>
                <a:latin typeface="Arial" panose="020B0604020202020204" pitchFamily="34" charset="0"/>
                <a:ea typeface="Arial" panose="020B0604020202020204" pitchFamily="34" charset="0"/>
              </a:rPr>
              <a:t>. </a:t>
            </a:r>
            <a:endParaRPr lang="en-IN" sz="1800" dirty="0">
              <a:effectLst/>
              <a:latin typeface="Times New Roman" panose="02020603050405020304" pitchFamily="18" charset="0"/>
              <a:ea typeface="Times New Roman" panose="02020603050405020304" pitchFamily="18" charset="0"/>
            </a:endParaRPr>
          </a:p>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Understand the historical development and current trends in AI and ML, including their impact across various industries.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significance of AI and ML in promoting sustainability and addressing environmental challenges.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Differentiate between the main types of machine learning: supervised, unsupervised, semi-supervised, and reinforcement learning.</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Outline the essential steps in a machine learning workflow, including data collection, preprocessing, model selection, training, evaluation, and deployment.</a:t>
            </a: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rPr>
              <a:t>Import and implement basic ML models using Scikit-Learn, including linear regression, decision trees, and clustering algorithms.</a:t>
            </a:r>
            <a:endParaRPr lang="en-IN" sz="11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Overview of AI-ML</a:t>
            </a:r>
          </a:p>
          <a:p>
            <a:pPr marL="0" indent="0">
              <a:buNone/>
            </a:pPr>
            <a:endParaRPr lang="en-US" b="1" dirty="0"/>
          </a:p>
          <a:p>
            <a:pPr algn="just">
              <a:lnSpc>
                <a:spcPct val="107000"/>
              </a:lnSpc>
              <a:spcAft>
                <a:spcPts val="800"/>
              </a:spcAft>
            </a:pPr>
            <a:r>
              <a:rPr lang="en-US" sz="1800" dirty="0">
                <a:effectLst/>
                <a:latin typeface="Arial" panose="020B0604020202020204" pitchFamily="34" charset="0"/>
                <a:ea typeface="Calibri" panose="020F0502020204030204" pitchFamily="34" charset="0"/>
                <a:cs typeface="Gautami" panose="020B0502040204020203" pitchFamily="34" charset="0"/>
              </a:rPr>
              <a:t>AI-enabled apps and gadgets are able to see and recognize items. They are able to comprehend and react to human words. They are able to pick up new knowledge and skills. They are able to provide consumers and specialists with thorough advice. A self-driving car is a prime example of how they may behave autonomously, negating the requirement for human knowledge or involvement.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r>
              <a:rPr lang="en-US" sz="1800" dirty="0">
                <a:effectLst/>
                <a:latin typeface="Arial" panose="020B0604020202020204" pitchFamily="34" charset="0"/>
                <a:ea typeface="Calibri" panose="020F0502020204030204" pitchFamily="34" charset="0"/>
                <a:cs typeface="Gautami" panose="020B0502040204020203" pitchFamily="34" charset="0"/>
              </a:rPr>
              <a:t>However, the majority of AI practitioners and researchers in 2024—as well as the majority of AI-related news stories—are centered on developments in generative AI, or "gen AI," a system that can produce original writing, photos, videos, and other types of material. Understanding machine learning (ML) and deep learning, the technologies that underpin generative AI tools, is crucial to comprehending generative AI in its entirety</a:t>
            </a:r>
            <a:endParaRPr lang="en-US" b="1" dirty="0"/>
          </a:p>
        </p:txBody>
      </p:sp>
      <p:sp>
        <p:nvSpPr>
          <p:cNvPr id="59" name="Google Shape;59;g5fab984687_2_0:notes">
            <a:extLst>
              <a:ext uri="{FF2B5EF4-FFF2-40B4-BE49-F238E27FC236}">
                <a16:creationId xmlns:a16="http://schemas.microsoft.com/office/drawing/2014/main"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dirty="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Narrow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dirty="0">
                <a:effectLst/>
                <a:latin typeface="Arial" panose="020B0604020202020204" pitchFamily="34" charset="0"/>
                <a:ea typeface="Calibri" panose="020F0502020204030204" pitchFamily="34" charset="0"/>
                <a:cs typeface="Gautami" panose="020B0502040204020203" pitchFamily="34" charset="0"/>
              </a:rPr>
            </a:br>
            <a:r>
              <a:rPr lang="en-IN" sz="3200" b="1" dirty="0"/>
              <a:t>Virtual Assistants</a:t>
            </a:r>
          </a:p>
          <a:p>
            <a:pPr marL="158750" indent="0" algn="just">
              <a:lnSpc>
                <a:spcPct val="107000"/>
              </a:lnSpc>
              <a:spcAft>
                <a:spcPts val="800"/>
              </a:spcAft>
              <a:buNone/>
            </a:pPr>
            <a:r>
              <a:rPr lang="en-IN" sz="3200" dirty="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dirty="0"/>
              <a:t>3. Chatbots &amp; Customer Support</a:t>
            </a:r>
          </a:p>
          <a:p>
            <a:pPr marL="158750" indent="0" algn="just">
              <a:lnSpc>
                <a:spcPct val="107000"/>
              </a:lnSpc>
              <a:spcAft>
                <a:spcPts val="800"/>
              </a:spcAft>
              <a:buNone/>
            </a:pPr>
            <a:r>
              <a:rPr lang="en-IN" sz="3200" dirty="0"/>
              <a:t>Autonomous Vehicles &amp; Navigation</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r>
              <a:rPr lang="en-IN" sz="3200" dirty="0"/>
              <a:t>Trends (Sequential Patterns)</a:t>
            </a:r>
          </a:p>
          <a:p>
            <a:pPr marL="158750" indent="0" algn="just">
              <a:lnSpc>
                <a:spcPct val="107000"/>
              </a:lnSpc>
              <a:spcAft>
                <a:spcPts val="800"/>
              </a:spcAft>
              <a:buNone/>
            </a:pPr>
            <a:r>
              <a:rPr lang="en-IN" sz="3200" dirty="0"/>
              <a:t>Clusters (Grouping Similar Data)</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Correlations (Relationships Between Variables)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Anomalies (Outliers &amp; Deviations)</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3200" dirty="0"/>
              <a:t>Associations (Frequent </a:t>
            </a:r>
            <a:r>
              <a:rPr lang="en-IN" sz="3200" dirty="0" err="1"/>
              <a:t>Itemsets</a:t>
            </a:r>
            <a:r>
              <a:rPr lang="en-IN" sz="3200" dirty="0"/>
              <a:t>)</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dirty="0">
                <a:effectLst/>
                <a:latin typeface="Arial" panose="020B0604020202020204" pitchFamily="34" charset="0"/>
                <a:ea typeface="Calibri" panose="020F0502020204030204" pitchFamily="34" charset="0"/>
                <a:cs typeface="Gautami" panose="020B0502040204020203" pitchFamily="34" charset="0"/>
              </a:rPr>
              <a:t>Machine Learning (ML) and Deep Learning (DL)</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Machine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broader field that involves using algorithms to recognize patterns, make predictions, or categorize data based on examples provided. ML includes several learning types:</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Supervised Learning, where models are trained on labeled data, meaning each example is tagged with the correct output (e.g., spam or non-spam email classification).</a:t>
            </a: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Unsupervised Learning, where models find patterns in unlabeled data (e.g., customer segmentation).</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dirty="0">
                <a:effectLst/>
                <a:latin typeface="Arial" panose="020B0604020202020204" pitchFamily="34" charset="0"/>
                <a:ea typeface="Calibri" panose="020F0502020204030204" pitchFamily="34" charset="0"/>
                <a:cs typeface="Gautami" panose="020B0502040204020203" pitchFamily="34" charset="0"/>
              </a:rPr>
              <a:t>Deep Learning </a:t>
            </a:r>
            <a:r>
              <a:rPr lang="en-US" sz="1800" dirty="0">
                <a:effectLst/>
                <a:latin typeface="Arial" panose="020B0604020202020204" pitchFamily="34" charset="0"/>
                <a:ea typeface="Calibri" panose="020F0502020204030204" pitchFamily="34" charset="0"/>
                <a:cs typeface="Gautami" panose="020B0502040204020203" pitchFamily="34" charset="0"/>
              </a:rPr>
              <a:t>is a specialized subset of ML that leverages neural networks with multiple layers (hence "deep") to model complex patterns in large datasets. Neural networks are inspired by the human brain and are particularly effective at handling unstructured data like images, text, and audio. Deep learning architectures include:</a:t>
            </a: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Natural Language Processing (NLP) </a:t>
            </a:r>
            <a:r>
              <a:rPr lang="en-IN" sz="1800" dirty="0">
                <a:effectLst/>
                <a:latin typeface="Arial" panose="020B0604020202020204" pitchFamily="34" charset="0"/>
                <a:ea typeface="Calibri" panose="020F0502020204030204" pitchFamily="34" charset="0"/>
                <a:cs typeface="Gautami" panose="020B0502040204020203" pitchFamily="34" charset="0"/>
              </a:rPr>
              <a:t>Natural Language Processing (NLP) is a field of artificial intelligence that focuses on enabling computers to understand, interpret, and respond to human language in a valuable way. NLP combines computational linguistics—drawing from computer science and linguistics—with machine learning and deep learning techniques to bridge the communication gap between humans and machines.</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Computer Vision </a:t>
            </a:r>
            <a:r>
              <a:rPr lang="en-IN" sz="1800" dirty="0">
                <a:effectLst/>
                <a:latin typeface="Arial" panose="020B0604020202020204" pitchFamily="34" charset="0"/>
                <a:ea typeface="Calibri" panose="020F0502020204030204" pitchFamily="34" charset="0"/>
                <a:cs typeface="Gautami" panose="020B0502040204020203" pitchFamily="34" charset="0"/>
              </a:rPr>
              <a:t>Computer Vision (CV) is a field of artificial intelligence focused on enabling machines to interpret and understand visual data, much like human vision. It involves the automated extraction, analysis, and understanding of useful information from images, videos, and other visual inputs to make decisions or perform actions based on that data.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Reinforcement Learning (RL) </a:t>
            </a:r>
            <a:r>
              <a:rPr lang="en-IN" sz="1800" dirty="0">
                <a:effectLst/>
                <a:latin typeface="Arial" panose="020B0604020202020204" pitchFamily="34" charset="0"/>
                <a:ea typeface="Calibri" panose="020F0502020204030204" pitchFamily="34" charset="0"/>
                <a:cs typeface="Gautami" panose="020B0502040204020203" pitchFamily="34" charset="0"/>
              </a:rPr>
              <a:t>Reinforcement Learning (RL) is an area of machine learning where an agent learns to make decisions by interacting with an environment to achieve a specific goal. Unlike supervised learning, where </a:t>
            </a:r>
            <a:r>
              <a:rPr lang="en-IN" sz="1800" dirty="0" err="1">
                <a:effectLst/>
                <a:latin typeface="Arial" panose="020B0604020202020204" pitchFamily="34" charset="0"/>
                <a:ea typeface="Calibri" panose="020F0502020204030204" pitchFamily="34" charset="0"/>
                <a:cs typeface="Gautami" panose="020B0502040204020203" pitchFamily="34" charset="0"/>
              </a:rPr>
              <a:t>labeled</a:t>
            </a:r>
            <a:r>
              <a:rPr lang="en-IN" sz="1800" dirty="0">
                <a:effectLst/>
                <a:latin typeface="Arial" panose="020B0604020202020204" pitchFamily="34" charset="0"/>
                <a:ea typeface="Calibri" panose="020F0502020204030204" pitchFamily="34" charset="0"/>
                <a:cs typeface="Gautami" panose="020B0502040204020203" pitchFamily="34" charset="0"/>
              </a:rPr>
              <a:t> data guides the model, RL relies on feedback in the form of rewards and penalties. The agent’s objective is to maximize cumulative rewards over time, often balancing short-term gains with long-term benefits. </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Generative Models </a:t>
            </a:r>
            <a:r>
              <a:rPr lang="en-IN" sz="1800" dirty="0">
                <a:effectLst/>
                <a:latin typeface="Arial" panose="020B0604020202020204" pitchFamily="34" charset="0"/>
                <a:ea typeface="Calibri" panose="020F0502020204030204" pitchFamily="34" charset="0"/>
                <a:cs typeface="Gautami" panose="020B0502040204020203" pitchFamily="34" charset="0"/>
              </a:rPr>
              <a:t>Generative models are a type of machine learning model designed to generate new data that resembles the data on which they were trained. Unlike traditional discriminative models, which predict labels or classify data, generative models learn the underlying patterns and distribution of a dataset, allowing them to create new samples similar to the original data.</a:t>
            </a:r>
          </a:p>
          <a:p>
            <a:pPr marL="158750" indent="0" algn="just">
              <a:lnSpc>
                <a:spcPct val="107000"/>
              </a:lnSpc>
              <a:spcAft>
                <a:spcPts val="800"/>
              </a:spcAft>
              <a:buNone/>
            </a:pPr>
            <a:r>
              <a:rPr lang="en-IN" sz="1800" b="1" i="0" dirty="0">
                <a:effectLst/>
                <a:latin typeface="Arial" panose="020B0604020202020204" pitchFamily="34" charset="0"/>
                <a:ea typeface="Calibri" panose="020F0502020204030204" pitchFamily="34" charset="0"/>
                <a:cs typeface="Gautami" panose="020B0502040204020203" pitchFamily="34" charset="0"/>
              </a:rPr>
              <a:t>Explainable AI (XAI) </a:t>
            </a:r>
            <a:r>
              <a:rPr lang="en-IN" sz="1800" b="1" i="1" dirty="0">
                <a:effectLst/>
                <a:latin typeface="Arial" panose="020B0604020202020204" pitchFamily="34" charset="0"/>
                <a:ea typeface="Calibri" panose="020F0502020204030204" pitchFamily="34" charset="0"/>
                <a:cs typeface="Gautami" panose="020B0502040204020203" pitchFamily="34" charset="0"/>
              </a:rPr>
              <a:t> </a:t>
            </a:r>
            <a:r>
              <a:rPr lang="en-IN" sz="1800" dirty="0">
                <a:effectLst/>
                <a:latin typeface="Arial" panose="020B0604020202020204" pitchFamily="34" charset="0"/>
                <a:ea typeface="Calibri" panose="020F0502020204030204" pitchFamily="34" charset="0"/>
                <a:cs typeface="Gautami" panose="020B0502040204020203" pitchFamily="34" charset="0"/>
              </a:rPr>
              <a:t>Explainable AI (XAI) refers to methods and techniques that make the decision-making processes of artificial intelligence systems transparent and understandable to humans. As AI technologies, especially those based on machine learning and deep learning, have become increasingly complex, the need for interpretability has grown. XAI addresses the “black box” nature of many AI models, where it can be difficult to ascertain how decisions are made, potentially undermining trust in AI applications.</a:t>
            </a: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US"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unep.org/resources/rainwater-harves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kaggle.com/datasets" TargetMode="External"/><Relationship Id="rId4" Type="http://schemas.openxmlformats.org/officeDocument/2006/relationships/hyperlink" Target="https://scikit-learn.org/stab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D84D29-3762-67F7-9C00-CAE0EB5BBF7F}"/>
              </a:ext>
            </a:extLst>
          </p:cNvPr>
          <p:cNvSpPr txBox="1"/>
          <p:nvPr/>
        </p:nvSpPr>
        <p:spPr>
          <a:xfrm>
            <a:off x="1874290" y="1876732"/>
            <a:ext cx="7649591" cy="4770537"/>
          </a:xfrm>
          <a:prstGeom prst="rect">
            <a:avLst/>
          </a:prstGeom>
          <a:noFill/>
        </p:spPr>
        <p:txBody>
          <a:bodyPr wrap="square" rtlCol="0">
            <a:spAutoFit/>
          </a:bodyPr>
          <a:lstStyle/>
          <a:p>
            <a:pPr algn="ctr"/>
            <a:r>
              <a:rPr lang="en-US" sz="3600" b="1" dirty="0"/>
              <a:t>Rainwater Harvesting System Using Machine Learning</a:t>
            </a:r>
          </a:p>
          <a:p>
            <a:pPr algn="ctr"/>
            <a:endParaRPr lang="en-US" sz="2000" b="1" dirty="0">
              <a:latin typeface="Arial" panose="020B0604020202020204" pitchFamily="34" charset="0"/>
              <a:cs typeface="Arial" panose="020B0604020202020204" pitchFamily="34" charset="0"/>
            </a:endParaRPr>
          </a:p>
          <a:p>
            <a:pPr algn="ctr"/>
            <a:r>
              <a:rPr lang="en-US" sz="2400" b="1" dirty="0">
                <a:latin typeface="Arial" panose="020B0604020202020204" pitchFamily="34" charset="0"/>
                <a:cs typeface="Arial" panose="020B0604020202020204" pitchFamily="34" charset="0"/>
              </a:rPr>
              <a:t>NAME:</a:t>
            </a:r>
          </a:p>
          <a:p>
            <a:pPr algn="ctr"/>
            <a:endParaRPr lang="en-US" sz="2000" b="1" dirty="0">
              <a:latin typeface="Arial" panose="020B0604020202020204" pitchFamily="34" charset="0"/>
              <a:cs typeface="Arial" panose="020B0604020202020204" pitchFamily="34" charset="0"/>
            </a:endParaRPr>
          </a:p>
          <a:p>
            <a:pPr algn="ctr"/>
            <a:r>
              <a:rPr lang="en-US" sz="2000" dirty="0">
                <a:latin typeface="Arial" panose="020B0604020202020204" pitchFamily="34" charset="0"/>
                <a:cs typeface="Arial" panose="020B0604020202020204" pitchFamily="34" charset="0"/>
              </a:rPr>
              <a:t>THENMOZHI E</a:t>
            </a:r>
          </a:p>
          <a:p>
            <a:pPr algn="ctr"/>
            <a:r>
              <a:rPr lang="en-US" sz="2000" dirty="0">
                <a:latin typeface="Arial" panose="020B0604020202020204" pitchFamily="34" charset="0"/>
                <a:cs typeface="Arial" panose="020B0604020202020204" pitchFamily="34" charset="0"/>
              </a:rPr>
              <a:t>GOKULKRISHNAN M</a:t>
            </a:r>
          </a:p>
          <a:p>
            <a:pPr algn="ctr"/>
            <a:r>
              <a:rPr lang="en-US" sz="2000" dirty="0">
                <a:latin typeface="Arial" panose="020B0604020202020204" pitchFamily="34" charset="0"/>
                <a:cs typeface="Arial" panose="020B0604020202020204" pitchFamily="34" charset="0"/>
              </a:rPr>
              <a:t>PERUMAL L</a:t>
            </a:r>
          </a:p>
          <a:p>
            <a:pPr algn="ctr"/>
            <a:r>
              <a:rPr lang="en-US" sz="2000" dirty="0">
                <a:latin typeface="Arial" panose="020B0604020202020204" pitchFamily="34" charset="0"/>
                <a:cs typeface="Arial" panose="020B0604020202020204" pitchFamily="34" charset="0"/>
              </a:rPr>
              <a:t>GOKULNATHAN S</a:t>
            </a:r>
          </a:p>
          <a:p>
            <a:endParaRPr lang="en-US" sz="2000" dirty="0">
              <a:latin typeface="Arial" panose="020B0604020202020204" pitchFamily="34" charset="0"/>
              <a:cs typeface="Arial" panose="020B0604020202020204" pitchFamily="34" charset="0"/>
            </a:endParaRPr>
          </a:p>
          <a:p>
            <a:pPr algn="r"/>
            <a:endParaRPr lang="en-US" sz="2000" b="1" dirty="0">
              <a:latin typeface="Arial" panose="020B0604020202020204" pitchFamily="34" charset="0"/>
              <a:cs typeface="Arial" panose="020B0604020202020204" pitchFamily="34" charset="0"/>
            </a:endParaRPr>
          </a:p>
          <a:p>
            <a:pPr algn="r"/>
            <a:endParaRPr lang="en-US" sz="2000" b="1" dirty="0">
              <a:latin typeface="Arial" panose="020B0604020202020204" pitchFamily="34" charset="0"/>
              <a:cs typeface="Arial" panose="020B0604020202020204" pitchFamily="34" charset="0"/>
            </a:endParaRPr>
          </a:p>
          <a:p>
            <a:endParaRPr lang="en-IN" sz="2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C3EB75A-1381-9290-D989-537039A180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8" name="TextBox 7">
            <a:extLst>
              <a:ext uri="{FF2B5EF4-FFF2-40B4-BE49-F238E27FC236}">
                <a16:creationId xmlns:a16="http://schemas.microsoft.com/office/drawing/2014/main" id="{61B54C52-3874-0B44-ACCC-AD2FD756707F}"/>
              </a:ext>
            </a:extLst>
          </p:cNvPr>
          <p:cNvSpPr txBox="1"/>
          <p:nvPr/>
        </p:nvSpPr>
        <p:spPr>
          <a:xfrm>
            <a:off x="152400" y="2362282"/>
            <a:ext cx="12039600"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Code Repository:</a:t>
            </a:r>
            <a:r>
              <a:rPr kumimoji="0" lang="en-US" altLang="en-US" sz="1800" b="0" i="0" u="none" strike="noStrike" cap="none" normalizeH="0" baseline="0" dirty="0">
                <a:ln>
                  <a:noFill/>
                </a:ln>
                <a:solidFill>
                  <a:schemeClr val="tx1"/>
                </a:solidFill>
                <a:effectLst/>
                <a:latin typeface="Arial" panose="020B0604020202020204" pitchFamily="34" charset="0"/>
              </a:rPr>
              <a:t> The complete source code used for data preprocessing, model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Mathematical Derivations:</a:t>
            </a:r>
            <a:r>
              <a:rPr kumimoji="0" lang="en-US" altLang="en-US" sz="1800" b="0" i="0" u="none" strike="noStrike" cap="none" normalizeH="0" baseline="0" dirty="0">
                <a:ln>
                  <a:noFill/>
                </a:ln>
                <a:solidFill>
                  <a:schemeClr val="tx1"/>
                </a:solidFill>
                <a:effectLst/>
                <a:latin typeface="Arial" panose="020B0604020202020204" pitchFamily="34" charset="0"/>
              </a:rPr>
              <a:t> Detailed explanations of formulas and statistical methods used for rainfall prediction.</a:t>
            </a:r>
          </a:p>
          <a:p>
            <a:pPr>
              <a:buNone/>
            </a:pPr>
            <a:r>
              <a:rPr lang="en-IN" sz="1800" b="1" dirty="0"/>
              <a:t>   Equation of a Multiple Linear Regression Model</a:t>
            </a:r>
          </a:p>
          <a:p>
            <a:pPr>
              <a:buNone/>
            </a:pPr>
            <a:r>
              <a:rPr lang="en-IN" sz="1800" dirty="0"/>
              <a:t>    y=</a:t>
            </a:r>
            <a:r>
              <a:rPr lang="el-GR" sz="1800" dirty="0"/>
              <a:t>β0+β1</a:t>
            </a:r>
            <a:r>
              <a:rPr lang="en-IN" sz="1800" dirty="0"/>
              <a:t>X1+</a:t>
            </a:r>
            <a:r>
              <a:rPr lang="el-GR" sz="1800" dirty="0"/>
              <a:t>β2</a:t>
            </a:r>
            <a:r>
              <a:rPr lang="en-IN" sz="1800" dirty="0"/>
              <a:t>X2+...+</a:t>
            </a:r>
            <a:r>
              <a:rPr lang="el-GR" sz="1800" dirty="0"/>
              <a:t>β</a:t>
            </a:r>
            <a:r>
              <a:rPr lang="en-IN" sz="1800" dirty="0" err="1"/>
              <a:t>nXn</a:t>
            </a:r>
            <a:r>
              <a:rPr lang="en-IN" sz="1800" dirty="0"/>
              <a:t>+</a:t>
            </a:r>
            <a:r>
              <a:rPr lang="el-GR" sz="1800" dirty="0"/>
              <a:t>ϵ</a:t>
            </a:r>
            <a:r>
              <a:rPr lang="en-IN" sz="1800" dirty="0"/>
              <a:t>y = \beta_0 + \beta_1 X_1 + \beta_2 X_2 + ... + \</a:t>
            </a:r>
            <a:r>
              <a:rPr lang="en-IN" sz="1800" dirty="0" err="1"/>
              <a:t>beta_n</a:t>
            </a:r>
            <a:r>
              <a:rPr lang="en-IN" sz="1800" dirty="0"/>
              <a:t> </a:t>
            </a:r>
            <a:r>
              <a:rPr lang="en-IN" sz="1800" dirty="0" err="1"/>
              <a:t>X_n</a:t>
            </a:r>
            <a:r>
              <a:rPr lang="en-IN" sz="1800" dirty="0"/>
              <a:t> +             \</a:t>
            </a:r>
            <a:r>
              <a:rPr lang="en-IN" sz="1800" dirty="0" err="1"/>
              <a:t>epsilony</a:t>
            </a:r>
            <a:r>
              <a:rPr lang="en-IN" sz="1800" dirty="0"/>
              <a:t>=</a:t>
            </a:r>
            <a:r>
              <a:rPr lang="el-GR" sz="1800" dirty="0"/>
              <a:t>β0​+β1​</a:t>
            </a:r>
            <a:r>
              <a:rPr lang="en-IN" sz="1800" dirty="0"/>
              <a:t>X1​+</a:t>
            </a:r>
            <a:r>
              <a:rPr lang="el-GR" sz="1800" dirty="0"/>
              <a:t>β2​</a:t>
            </a:r>
            <a:r>
              <a:rPr lang="en-IN" sz="1800" dirty="0"/>
              <a:t>X2​+...+</a:t>
            </a:r>
            <a:r>
              <a:rPr lang="el-GR" sz="1800" dirty="0"/>
              <a:t>β</a:t>
            </a:r>
            <a:r>
              <a:rPr lang="en-IN" sz="1800" dirty="0"/>
              <a:t>n​</a:t>
            </a:r>
            <a:r>
              <a:rPr lang="en-IN" sz="1800" dirty="0" err="1"/>
              <a:t>Xn</a:t>
            </a:r>
            <a:r>
              <a:rPr lang="en-IN" sz="1800" dirty="0"/>
              <a:t>​+</a:t>
            </a:r>
            <a:r>
              <a:rPr lang="el-GR" sz="1800" dirty="0"/>
              <a:t>ϵ </a:t>
            </a:r>
            <a:r>
              <a:rPr lang="en-IN" sz="1800" dirty="0"/>
              <a:t>Where:</a:t>
            </a:r>
          </a:p>
          <a:p>
            <a:pPr>
              <a:buFont typeface="Arial" panose="020B0604020202020204" pitchFamily="34" charset="0"/>
              <a:buChar char="•"/>
            </a:pPr>
            <a:r>
              <a:rPr lang="en-IN" sz="1800" dirty="0" err="1"/>
              <a:t>yyy</a:t>
            </a:r>
            <a:r>
              <a:rPr lang="en-IN" sz="1800" dirty="0"/>
              <a:t> = Predicted rainfall (dependent variable)</a:t>
            </a:r>
          </a:p>
          <a:p>
            <a:pPr>
              <a:buFont typeface="Arial" panose="020B0604020202020204" pitchFamily="34" charset="0"/>
              <a:buChar char="•"/>
            </a:pPr>
            <a:r>
              <a:rPr lang="en-IN" sz="1800" dirty="0"/>
              <a:t>X1,X2,...,XnX_1, X_2, ..., X_nX1​,X2​,...,</a:t>
            </a:r>
            <a:r>
              <a:rPr lang="en-IN" sz="1800" dirty="0" err="1"/>
              <a:t>Xn</a:t>
            </a:r>
            <a:r>
              <a:rPr lang="en-IN" sz="1800" dirty="0"/>
              <a:t>​ = Independent variables (e.g., temperature, humidity, wind speed)</a:t>
            </a:r>
          </a:p>
          <a:p>
            <a:pPr>
              <a:buFont typeface="Arial" panose="020B0604020202020204" pitchFamily="34" charset="0"/>
              <a:buChar char="•"/>
            </a:pPr>
            <a:r>
              <a:rPr lang="el-GR" sz="1800" dirty="0"/>
              <a:t>β0\</a:t>
            </a:r>
            <a:r>
              <a:rPr lang="en-IN" sz="1800" dirty="0"/>
              <a:t>beta_0</a:t>
            </a:r>
            <a:r>
              <a:rPr lang="el-GR" sz="1800" dirty="0"/>
              <a:t>β0​ = </a:t>
            </a:r>
            <a:r>
              <a:rPr lang="en-IN" sz="1800" dirty="0"/>
              <a:t>Intercept (bias term)</a:t>
            </a:r>
          </a:p>
          <a:p>
            <a:pPr>
              <a:buFont typeface="Arial" panose="020B0604020202020204" pitchFamily="34" charset="0"/>
              <a:buChar char="•"/>
            </a:pPr>
            <a:r>
              <a:rPr lang="el-GR" sz="1800" dirty="0"/>
              <a:t>β1,β2,...,β</a:t>
            </a:r>
            <a:r>
              <a:rPr lang="en-IN" sz="1800" dirty="0"/>
              <a:t>n\beta_1, \beta_2, ..., \</a:t>
            </a:r>
            <a:r>
              <a:rPr lang="en-IN" sz="1800" dirty="0" err="1"/>
              <a:t>beta_n</a:t>
            </a:r>
            <a:r>
              <a:rPr lang="el-GR" sz="1800" dirty="0"/>
              <a:t>β1​,β2​,...,β</a:t>
            </a:r>
            <a:r>
              <a:rPr lang="en-IN" sz="1800" dirty="0"/>
              <a:t>n​ = Regression coefficients (weights assigned to each feature)</a:t>
            </a:r>
          </a:p>
          <a:p>
            <a:pPr>
              <a:buFont typeface="Arial" panose="020B0604020202020204" pitchFamily="34" charset="0"/>
              <a:buChar char="•"/>
            </a:pPr>
            <a:r>
              <a:rPr lang="el-GR" sz="1800" dirty="0"/>
              <a:t>ϵ\</a:t>
            </a:r>
            <a:r>
              <a:rPr lang="en-IN" sz="1800" dirty="0"/>
              <a:t>epsilon</a:t>
            </a:r>
            <a:r>
              <a:rPr lang="el-GR" sz="1800" dirty="0"/>
              <a:t>ϵ = </a:t>
            </a:r>
            <a:r>
              <a:rPr lang="en-IN" sz="1800" dirty="0"/>
              <a:t>Error term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 Tables:</a:t>
            </a:r>
            <a:r>
              <a:rPr kumimoji="0" lang="en-US" altLang="en-US" sz="1800" b="0" i="0" u="none" strike="noStrike" cap="none" normalizeH="0" baseline="0" dirty="0">
                <a:ln>
                  <a:noFill/>
                </a:ln>
                <a:solidFill>
                  <a:schemeClr val="tx1"/>
                </a:solidFill>
                <a:effectLst/>
                <a:latin typeface="Arial" panose="020B0604020202020204" pitchFamily="34" charset="0"/>
              </a:rPr>
              <a:t> Extensive datasets, including historical rainfall records, temperature variations, and humidity levels.</a:t>
            </a:r>
          </a:p>
          <a:p>
            <a:endParaRPr lang="en-IN" sz="1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206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1DCE69-FD51-82A5-E16E-D97203555429}"/>
              </a:ext>
            </a:extLst>
          </p:cNvPr>
          <p:cNvSpPr txBox="1"/>
          <p:nvPr/>
        </p:nvSpPr>
        <p:spPr>
          <a:xfrm>
            <a:off x="152400" y="1360714"/>
            <a:ext cx="8988878" cy="954300"/>
          </a:xfrm>
          <a:prstGeom prst="rect">
            <a:avLst/>
          </a:prstGeom>
          <a:noFill/>
        </p:spPr>
        <p:txBody>
          <a:bodyPr wrap="square">
            <a:spAutoFit/>
          </a:bodyPr>
          <a:lstStyle/>
          <a:p>
            <a:r>
              <a:rPr lang="en-IN" dirty="0"/>
              <a:t>GITHUB LINK:</a:t>
            </a:r>
          </a:p>
          <a:p>
            <a:endParaRPr lang="en-IN" dirty="0"/>
          </a:p>
          <a:p>
            <a:r>
              <a:rPr lang="en-IN" dirty="0"/>
              <a:t>https://github.com/Gokulkrishnanmk/Gokulkrishnan.git</a:t>
            </a:r>
          </a:p>
        </p:txBody>
      </p:sp>
    </p:spTree>
    <p:extLst>
      <p:ext uri="{BB962C8B-B14F-4D97-AF65-F5344CB8AC3E}">
        <p14:creationId xmlns:p14="http://schemas.microsoft.com/office/powerpoint/2010/main" val="403618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DC28B5B-34D8-CCA1-432E-3DB5CC4FA593}"/>
              </a:ext>
            </a:extLst>
          </p:cNvPr>
          <p:cNvSpPr txBox="1"/>
          <p:nvPr/>
        </p:nvSpPr>
        <p:spPr>
          <a:xfrm>
            <a:off x="402213" y="2130438"/>
            <a:ext cx="8445911" cy="3970318"/>
          </a:xfrm>
          <a:prstGeom prst="rect">
            <a:avLst/>
          </a:prstGeom>
          <a:noFill/>
        </p:spPr>
        <p:txBody>
          <a:bodyPr wrap="square" rtlCol="0">
            <a:spAutoFit/>
          </a:bodyPr>
          <a:lstStyle/>
          <a:p>
            <a:r>
              <a:rPr lang="en-US" sz="2400" dirty="0"/>
              <a:t>This project focuses on optimizing rainwater harvesting using machine learning. The system predicts rainfall patterns based on historical weather data and suggests efficient storage solutions. By implementing predictive analytics, this project enhances water conservation efforts. The methodology involves data preprocessing, machine learning model selection, and evaluation using accuracy metrics.</a:t>
            </a:r>
          </a:p>
          <a:p>
            <a:endParaRPr lang="en-US" sz="2800" dirty="0">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28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6938BB91-F487-DECF-7AEF-02B5425143F3}"/>
              </a:ext>
            </a:extLst>
          </p:cNvPr>
          <p:cNvSpPr txBox="1">
            <a:spLocks/>
          </p:cNvSpPr>
          <p:nvPr/>
        </p:nvSpPr>
        <p:spPr>
          <a:xfrm>
            <a:off x="457200" y="274638"/>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IN" dirty="0"/>
          </a:p>
        </p:txBody>
      </p:sp>
      <p:sp>
        <p:nvSpPr>
          <p:cNvPr id="3" name="Content Placeholder 2">
            <a:extLst>
              <a:ext uri="{FF2B5EF4-FFF2-40B4-BE49-F238E27FC236}">
                <a16:creationId xmlns:a16="http://schemas.microsoft.com/office/drawing/2014/main" id="{A2A0E1D1-EF99-3573-F092-D9BD3569FB21}"/>
              </a:ext>
            </a:extLst>
          </p:cNvPr>
          <p:cNvSpPr txBox="1">
            <a:spLocks/>
          </p:cNvSpPr>
          <p:nvPr/>
        </p:nvSpPr>
        <p:spPr>
          <a:xfrm>
            <a:off x="457200" y="1600200"/>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en-US" dirty="0"/>
          </a:p>
        </p:txBody>
      </p:sp>
    </p:spTree>
    <p:extLst>
      <p:ext uri="{BB962C8B-B14F-4D97-AF65-F5344CB8AC3E}">
        <p14:creationId xmlns:p14="http://schemas.microsoft.com/office/powerpoint/2010/main" val="2428884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A0EF213F-F42E-5DA4-DA8D-10B668A4C6BE}"/>
              </a:ext>
            </a:extLst>
          </p:cNvPr>
          <p:cNvSpPr>
            <a:spLocks noChangeArrowheads="1"/>
          </p:cNvSpPr>
          <p:nvPr/>
        </p:nvSpPr>
        <p:spPr bwMode="auto">
          <a:xfrm>
            <a:off x="500742" y="1417623"/>
            <a:ext cx="11425369" cy="760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Tx/>
            </a:pPr>
            <a:r>
              <a:rPr lang="en-IN" sz="2800" b="1" dirty="0">
                <a:latin typeface="+mj-lt"/>
                <a:ea typeface="Calibri" panose="020F0502020204030204" pitchFamily="34" charset="0"/>
                <a:cs typeface="Calibri" panose="020F0502020204030204" pitchFamily="34" charset="0"/>
              </a:rPr>
              <a:t>Background</a:t>
            </a:r>
          </a:p>
          <a:p>
            <a:pPr lvl="0" algn="just" eaLnBrk="0" fontAlgn="base" hangingPunct="0">
              <a:spcBef>
                <a:spcPct val="0"/>
              </a:spcBef>
              <a:spcAft>
                <a:spcPct val="0"/>
              </a:spcAft>
              <a:buClrTx/>
            </a:pPr>
            <a:r>
              <a:rPr lang="en-US" sz="2800" dirty="0"/>
              <a:t>Growing </a:t>
            </a:r>
            <a:r>
              <a:rPr lang="en-US" sz="2400" dirty="0"/>
              <a:t>Water scarcity is a concern globally, and rainwater harvesting</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is an effective way to conserve water. Existing methods rely on manual estimations</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which can be inaccurate. Machine learning provides a data-driven approach to</a:t>
            </a:r>
          </a:p>
          <a:p>
            <a:pPr marL="0" marR="0" lvl="0" indent="0" algn="just" defTabSz="914400" rtl="0" eaLnBrk="0" fontAlgn="base" latinLnBrk="0" hangingPunct="0">
              <a:lnSpc>
                <a:spcPct val="100000"/>
              </a:lnSpc>
              <a:spcBef>
                <a:spcPct val="0"/>
              </a:spcBef>
              <a:spcAft>
                <a:spcPct val="0"/>
              </a:spcAft>
              <a:buClrTx/>
              <a:buSzTx/>
              <a:buFontTx/>
              <a:buNone/>
              <a:tabLst/>
            </a:pPr>
            <a:r>
              <a:rPr lang="en-US" sz="2400" dirty="0"/>
              <a:t> optimize water collection and storage.</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2" algn="just" eaLnBrk="0" fontAlgn="base" hangingPunct="0">
              <a:spcBef>
                <a:spcPct val="0"/>
              </a:spcBef>
              <a:spcAft>
                <a:spcPct val="0"/>
              </a:spcAft>
              <a:buClrTx/>
            </a:pPr>
            <a:endParaRPr kumimoji="0" lang="en-US" altLang="en-US" sz="20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342900" lvl="2" indent="-342900" algn="just" eaLnBrk="0" fontAlgn="base" hangingPunct="0">
              <a:spcBef>
                <a:spcPct val="0"/>
              </a:spcBef>
              <a:spcAft>
                <a:spcPct val="0"/>
              </a:spcAft>
              <a:buClrTx/>
              <a:buFont typeface="Wingdings" panose="05000000000000000000" pitchFamily="2" charset="2"/>
              <a:buChar char="q"/>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IN" sz="2800" b="1" dirty="0">
                <a:latin typeface="+mj-lt"/>
                <a:ea typeface="Calibri" panose="020F0502020204030204" pitchFamily="34" charset="0"/>
                <a:cs typeface="Calibri" panose="020F0502020204030204" pitchFamily="34" charset="0"/>
              </a:rPr>
              <a:t>Problem Statement</a:t>
            </a:r>
          </a:p>
          <a:p>
            <a:pPr algn="just">
              <a:buNone/>
            </a:pPr>
            <a:r>
              <a:rPr lang="en-US" sz="2400" dirty="0"/>
              <a:t>Traditional rainwater harvesting systems lack predictive capabilities, leading to inefficient water storage and wastage. This project aims to:</a:t>
            </a:r>
          </a:p>
          <a:p>
            <a:pPr algn="just">
              <a:buFont typeface="Arial" panose="020B0604020202020204" pitchFamily="34" charset="0"/>
              <a:buChar char="•"/>
            </a:pPr>
            <a:r>
              <a:rPr lang="en-US" sz="2400" dirty="0"/>
              <a:t>Develop a machine learning model to predict rainfall.</a:t>
            </a:r>
          </a:p>
          <a:p>
            <a:pPr algn="just">
              <a:buFont typeface="Arial" panose="020B0604020202020204" pitchFamily="34" charset="0"/>
              <a:buChar char="•"/>
            </a:pPr>
            <a:r>
              <a:rPr lang="en-US" sz="2400" dirty="0"/>
              <a:t>Optimize water collection and storage.</a:t>
            </a:r>
          </a:p>
          <a:p>
            <a:pPr algn="just">
              <a:buFont typeface="Arial" panose="020B0604020202020204" pitchFamily="34" charset="0"/>
              <a:buChar char="•"/>
            </a:pPr>
            <a:r>
              <a:rPr lang="en-US" sz="2400" dirty="0"/>
              <a:t>Improve water conservation and management strategies.</a:t>
            </a: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71301F-418D-DF7E-3ED7-D52034B5F981}"/>
              </a:ext>
            </a:extLst>
          </p:cNvPr>
          <p:cNvSpPr txBox="1"/>
          <p:nvPr/>
        </p:nvSpPr>
        <p:spPr>
          <a:xfrm>
            <a:off x="562897" y="700854"/>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Methodology</a:t>
            </a:r>
          </a:p>
        </p:txBody>
      </p:sp>
      <p:sp>
        <p:nvSpPr>
          <p:cNvPr id="8" name="TextBox 7">
            <a:extLst>
              <a:ext uri="{FF2B5EF4-FFF2-40B4-BE49-F238E27FC236}">
                <a16:creationId xmlns:a16="http://schemas.microsoft.com/office/drawing/2014/main" id="{38BB43CB-D18B-2071-59B7-F5DE73D102EA}"/>
              </a:ext>
            </a:extLst>
          </p:cNvPr>
          <p:cNvSpPr txBox="1"/>
          <p:nvPr/>
        </p:nvSpPr>
        <p:spPr>
          <a:xfrm>
            <a:off x="166255" y="1830701"/>
            <a:ext cx="11875324" cy="4093428"/>
          </a:xfrm>
          <a:prstGeom prst="rect">
            <a:avLst/>
          </a:prstGeom>
          <a:noFill/>
        </p:spPr>
        <p:txBody>
          <a:bodyPr wrap="square">
            <a:spAutoFit/>
          </a:bodyPr>
          <a:lstStyle/>
          <a:p>
            <a:pPr algn="just"/>
            <a:r>
              <a:rPr lang="en-IN" sz="3200" b="1" dirty="0">
                <a:latin typeface="+mj-lt"/>
                <a:ea typeface="Calibri" panose="020F0502020204030204" pitchFamily="34" charset="0"/>
                <a:cs typeface="Calibri" panose="020F0502020204030204" pitchFamily="34" charset="0"/>
              </a:rPr>
              <a:t>Data Collection and Preprocessing</a:t>
            </a:r>
          </a:p>
          <a:p>
            <a:pPr marL="342900" indent="-342900" algn="just">
              <a:buFont typeface="Arial" panose="020B0604020202020204" pitchFamily="34" charset="0"/>
              <a:buChar char="•"/>
            </a:pPr>
            <a:r>
              <a:rPr lang="en-US" sz="2000" dirty="0"/>
              <a:t>Dataset includes historical rainfall data, temperature, humidity, and atmospheric pressure.</a:t>
            </a:r>
          </a:p>
          <a:p>
            <a:pPr algn="just">
              <a:buFont typeface="Arial" panose="020B0604020202020204" pitchFamily="34" charset="0"/>
              <a:buChar char="•"/>
            </a:pPr>
            <a:r>
              <a:rPr lang="en-US" sz="2000" dirty="0"/>
              <a:t>    Data preprocessing involves handling missing </a:t>
            </a:r>
            <a:r>
              <a:rPr lang="en-US" sz="2000" dirty="0" err="1"/>
              <a:t>values,normalization</a:t>
            </a:r>
            <a:r>
              <a:rPr lang="en-US" sz="2000" dirty="0"/>
              <a:t> and feature selection.</a:t>
            </a:r>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buFont typeface="Arial" panose="020B0604020202020204" pitchFamily="34" charset="0"/>
              <a:buChar char="•"/>
            </a:pPr>
            <a:endParaRPr lang="en-US" sz="2400" dirty="0"/>
          </a:p>
          <a:p>
            <a:pPr algn="just"/>
            <a:endParaRPr lang="en-US" sz="2800" dirty="0"/>
          </a:p>
          <a:p>
            <a:pPr algn="just"/>
            <a:endParaRPr lang="en-US" sz="2000" dirty="0"/>
          </a:p>
          <a:p>
            <a:pPr algn="just"/>
            <a:endParaRPr lang="en-IN" sz="2000" b="1" dirty="0">
              <a:latin typeface="+mj-lt"/>
              <a:ea typeface="Calibri" panose="020F0502020204030204" pitchFamily="34" charset="0"/>
              <a:cs typeface="Calibri" panose="020F0502020204030204" pitchFamily="34" charset="0"/>
            </a:endParaRPr>
          </a:p>
          <a:p>
            <a:endParaRPr lang="en-IN" sz="2400" b="1" dirty="0">
              <a:latin typeface="+mj-lt"/>
              <a:ea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31AC726A-B935-692B-B58C-DF63F50383BA}"/>
              </a:ext>
            </a:extLst>
          </p:cNvPr>
          <p:cNvSpPr>
            <a:spLocks noChangeArrowheads="1"/>
          </p:cNvSpPr>
          <p:nvPr/>
        </p:nvSpPr>
        <p:spPr bwMode="auto">
          <a:xfrm>
            <a:off x="562897" y="2109463"/>
            <a:ext cx="1094330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lvl="0" eaLnBrk="0" fontAlgn="base" hangingPunct="0">
              <a:spcBef>
                <a:spcPct val="0"/>
              </a:spcBef>
              <a:spcAft>
                <a:spcPct val="0"/>
              </a:spcAft>
              <a:buClrTx/>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FC6B1AE-A125-4621-1130-20E08CA2C352}"/>
              </a:ext>
            </a:extLst>
          </p:cNvPr>
          <p:cNvSpPr txBox="1"/>
          <p:nvPr/>
        </p:nvSpPr>
        <p:spPr>
          <a:xfrm>
            <a:off x="150421" y="3494458"/>
            <a:ext cx="11701159" cy="2185214"/>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Model Selection and Development</a:t>
            </a:r>
            <a:endParaRPr lang="en-US" sz="20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Models tested: Linear Regression, Decision Tree, and 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Random Forest provided the best accuracy in predicting rainfall.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model is trained on historical weather data and validated using test datasets</a:t>
            </a:r>
            <a:r>
              <a:rPr kumimoji="0" lang="en-US" altLang="en-US" sz="1800" b="0" i="0" u="none" strike="noStrike" cap="none" normalizeH="0" baseline="0" dirty="0">
                <a:ln>
                  <a:noFill/>
                </a:ln>
                <a:solidFill>
                  <a:schemeClr val="tx1"/>
                </a:solidFill>
                <a:effectLst/>
                <a:latin typeface="Arial" panose="020B0604020202020204" pitchFamily="34" charset="0"/>
              </a:rPr>
              <a:t>.</a:t>
            </a:r>
          </a:p>
          <a:p>
            <a:endParaRPr lang="en-IN" sz="2000" b="1" dirty="0">
              <a:latin typeface="+mj-lt"/>
              <a:ea typeface="Calibri" panose="020F0502020204030204" pitchFamily="34" charset="0"/>
              <a:cs typeface="Calibri" panose="020F0502020204030204" pitchFamily="34" charset="0"/>
            </a:endParaRPr>
          </a:p>
          <a:p>
            <a:endParaRPr lang="en-IN" sz="2800" b="1" dirty="0">
              <a:latin typeface="+mj-lt"/>
              <a:ea typeface="Calibri" panose="020F0502020204030204" pitchFamily="34" charset="0"/>
              <a:cs typeface="Calibri" panose="020F0502020204030204" pitchFamily="34" charset="0"/>
            </a:endParaRPr>
          </a:p>
        </p:txBody>
      </p:sp>
      <p:sp>
        <p:nvSpPr>
          <p:cNvPr id="14" name="Rectangle 2">
            <a:extLst>
              <a:ext uri="{FF2B5EF4-FFF2-40B4-BE49-F238E27FC236}">
                <a16:creationId xmlns:a16="http://schemas.microsoft.com/office/drawing/2014/main" id="{A697608E-67DB-5549-501C-99CE468D1B79}"/>
              </a:ext>
            </a:extLst>
          </p:cNvPr>
          <p:cNvSpPr>
            <a:spLocks noChangeArrowheads="1"/>
          </p:cNvSpPr>
          <p:nvPr/>
        </p:nvSpPr>
        <p:spPr bwMode="auto">
          <a:xfrm>
            <a:off x="512506" y="3709901"/>
            <a:ext cx="1116698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and Results</a:t>
            </a:r>
          </a:p>
        </p:txBody>
      </p:sp>
      <p:sp>
        <p:nvSpPr>
          <p:cNvPr id="9" name="TextBox 8">
            <a:extLst>
              <a:ext uri="{FF2B5EF4-FFF2-40B4-BE49-F238E27FC236}">
                <a16:creationId xmlns:a16="http://schemas.microsoft.com/office/drawing/2014/main" id="{07D823DE-9832-8ACC-ED03-116F995F15F7}"/>
              </a:ext>
            </a:extLst>
          </p:cNvPr>
          <p:cNvSpPr txBox="1"/>
          <p:nvPr/>
        </p:nvSpPr>
        <p:spPr>
          <a:xfrm>
            <a:off x="356418" y="1742210"/>
            <a:ext cx="11835582" cy="4791183"/>
          </a:xfrm>
          <a:prstGeom prst="rect">
            <a:avLst/>
          </a:prstGeom>
          <a:noFill/>
        </p:spPr>
        <p:txBody>
          <a:bodyPr wrap="square">
            <a:spAutoFit/>
          </a:bodyPr>
          <a:lstStyle/>
          <a:p>
            <a:pPr algn="just"/>
            <a:r>
              <a:rPr lang="en-IN" sz="2400" b="1" dirty="0">
                <a:latin typeface="+mj-lt"/>
                <a:ea typeface="Calibri" panose="020F0502020204030204" pitchFamily="34" charset="0"/>
                <a:cs typeface="Calibri" panose="020F0502020204030204" pitchFamily="34" charset="0"/>
              </a:rPr>
              <a:t>Implementation Details</a:t>
            </a:r>
          </a:p>
          <a:p>
            <a:pPr algn="just">
              <a:buNone/>
            </a:pPr>
            <a:endParaRPr lang="en-IN" dirty="0"/>
          </a:p>
          <a:p>
            <a:pPr algn="just">
              <a:buFont typeface="Arial" panose="020B0604020202020204" pitchFamily="34" charset="0"/>
              <a:buChar char="•"/>
            </a:pPr>
            <a:r>
              <a:rPr lang="en-IN" sz="2000" b="1" dirty="0"/>
              <a:t>Software Used:</a:t>
            </a:r>
            <a:r>
              <a:rPr lang="en-IN" sz="2000" dirty="0"/>
              <a:t> Python, Scikit-learn, Pandas, Matplotlib.</a:t>
            </a:r>
          </a:p>
          <a:p>
            <a:pPr algn="just">
              <a:buFont typeface="Arial" panose="020B0604020202020204" pitchFamily="34" charset="0"/>
              <a:buChar char="•"/>
            </a:pPr>
            <a:r>
              <a:rPr lang="en-IN" sz="2000" b="1" dirty="0"/>
              <a:t>Hardware Used:</a:t>
            </a:r>
            <a:r>
              <a:rPr lang="en-IN" sz="2000" dirty="0"/>
              <a:t> Standard computing system with GPU support for faster processing.</a:t>
            </a:r>
          </a:p>
          <a:p>
            <a:pPr algn="just">
              <a:buFont typeface="Arial" panose="020B0604020202020204" pitchFamily="34" charset="0"/>
              <a:buChar char="•"/>
            </a:pPr>
            <a:r>
              <a:rPr lang="en-IN" sz="2000" b="1" dirty="0"/>
              <a:t>Process:</a:t>
            </a:r>
            <a:endParaRPr lang="en-IN" sz="2000" dirty="0"/>
          </a:p>
          <a:p>
            <a:pPr marL="742950" lvl="1" indent="-285750" algn="just">
              <a:buFont typeface="Arial" panose="020B0604020202020204" pitchFamily="34" charset="0"/>
              <a:buChar char="•"/>
            </a:pPr>
            <a:r>
              <a:rPr lang="en-IN" sz="2000" dirty="0"/>
              <a:t>Data preprocessing and feature engineering.</a:t>
            </a:r>
          </a:p>
          <a:p>
            <a:pPr marL="742950" lvl="1" indent="-285750" algn="just">
              <a:buFont typeface="Arial" panose="020B0604020202020204" pitchFamily="34" charset="0"/>
              <a:buChar char="•"/>
            </a:pPr>
            <a:r>
              <a:rPr lang="en-IN" sz="2000" dirty="0"/>
              <a:t>Model training and validation.</a:t>
            </a:r>
          </a:p>
          <a:p>
            <a:pPr marL="742950" lvl="1" indent="-285750" algn="just">
              <a:buFont typeface="Arial" panose="020B0604020202020204" pitchFamily="34" charset="0"/>
              <a:buChar char="•"/>
            </a:pPr>
            <a:r>
              <a:rPr lang="en-IN" sz="2000" dirty="0"/>
              <a:t>Deployment for real-time rainfall prediction.</a:t>
            </a:r>
          </a:p>
          <a:p>
            <a:pPr algn="just">
              <a:buNone/>
            </a:pPr>
            <a:r>
              <a:rPr lang="en-US" sz="2000" b="1" dirty="0"/>
              <a:t>Results and Analysis:</a:t>
            </a:r>
            <a:endParaRPr lang="en-US" sz="2000" dirty="0"/>
          </a:p>
          <a:p>
            <a:pPr algn="just">
              <a:buFont typeface="Arial" panose="020B0604020202020204" pitchFamily="34" charset="0"/>
              <a:buChar char="•"/>
            </a:pPr>
            <a:r>
              <a:rPr lang="en-US" sz="2000" dirty="0"/>
              <a:t>The Random Forest model achieved an </a:t>
            </a:r>
            <a:r>
              <a:rPr lang="en-US" sz="2000" b="1" dirty="0"/>
              <a:t>85% accuracy</a:t>
            </a:r>
            <a:r>
              <a:rPr lang="en-US" sz="2000" dirty="0"/>
              <a:t> in rainfall prediction.</a:t>
            </a:r>
          </a:p>
          <a:p>
            <a:pPr algn="just">
              <a:buFont typeface="Arial" panose="020B0604020202020204" pitchFamily="34" charset="0"/>
              <a:buChar char="•"/>
            </a:pPr>
            <a:r>
              <a:rPr lang="en-US" sz="2000" dirty="0"/>
              <a:t>The system successfully suggests optimal water storage capacity based on forecasted rain.</a:t>
            </a:r>
          </a:p>
          <a:p>
            <a:pPr algn="just">
              <a:buFont typeface="Arial" panose="020B0604020202020204" pitchFamily="34" charset="0"/>
              <a:buChar char="•"/>
            </a:pPr>
            <a:r>
              <a:rPr lang="en-US" sz="2000" dirty="0"/>
              <a:t>Compared to traditional methods, machine learning-based prediction reduces water wastage by </a:t>
            </a:r>
            <a:r>
              <a:rPr lang="en-US" sz="2000" b="1" dirty="0"/>
              <a:t>30%</a:t>
            </a:r>
            <a:r>
              <a:rPr lang="en-US" sz="2000" dirty="0"/>
              <a:t>.</a:t>
            </a:r>
          </a:p>
          <a:p>
            <a:pPr marL="742950" lvl="1" indent="-285750">
              <a:buFont typeface="Arial" panose="020B0604020202020204" pitchFamily="34" charset="0"/>
              <a:buChar char="•"/>
            </a:pPr>
            <a:endParaRPr lang="en-IN" sz="2000"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sz="2400" b="1" dirty="0">
              <a:latin typeface="+mj-lt"/>
              <a:ea typeface="Calibri" panose="020F0502020204030204" pitchFamily="34" charset="0"/>
              <a:cs typeface="Calibri" panose="020F0502020204030204" pitchFamily="34" charset="0"/>
            </a:endParaRPr>
          </a:p>
        </p:txBody>
      </p:sp>
      <p:sp>
        <p:nvSpPr>
          <p:cNvPr id="10" name="Rectangle 1">
            <a:extLst>
              <a:ext uri="{FF2B5EF4-FFF2-40B4-BE49-F238E27FC236}">
                <a16:creationId xmlns:a16="http://schemas.microsoft.com/office/drawing/2014/main" id="{4523911F-22B8-B24A-05E8-BEC25E6F8A32}"/>
              </a:ext>
            </a:extLst>
          </p:cNvPr>
          <p:cNvSpPr>
            <a:spLocks noChangeArrowheads="1"/>
          </p:cNvSpPr>
          <p:nvPr/>
        </p:nvSpPr>
        <p:spPr bwMode="auto">
          <a:xfrm>
            <a:off x="855182" y="2405755"/>
            <a:ext cx="43937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800" dirty="0">
                <a:solidFill>
                  <a:schemeClr val="tx1"/>
                </a:solidFill>
                <a:latin typeface="+mj-lt"/>
                <a:ea typeface="Calibri" panose="020F0502020204030204" pitchFamily="34" charset="0"/>
                <a:cs typeface="Calibri" panose="020F0502020204030204" pitchFamily="34" charset="0"/>
              </a:rPr>
              <a:t>	</a:t>
            </a:r>
            <a:endParaRPr kumimoji="0" lang="en-US" altLang="en-US" sz="2800" b="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A376BD5-1C88-1656-DACF-45535BEEF9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FC3330-0C70-C024-3855-AB3602B89DB0}"/>
              </a:ext>
            </a:extLst>
          </p:cNvPr>
          <p:cNvSpPr txBox="1"/>
          <p:nvPr/>
        </p:nvSpPr>
        <p:spPr>
          <a:xfrm>
            <a:off x="474407" y="955631"/>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7" name="TextBox 6">
            <a:extLst>
              <a:ext uri="{FF2B5EF4-FFF2-40B4-BE49-F238E27FC236}">
                <a16:creationId xmlns:a16="http://schemas.microsoft.com/office/drawing/2014/main" id="{A3CADF2D-2810-8E53-D77A-873BFB5937A5}"/>
              </a:ext>
            </a:extLst>
          </p:cNvPr>
          <p:cNvSpPr txBox="1"/>
          <p:nvPr/>
        </p:nvSpPr>
        <p:spPr>
          <a:xfrm>
            <a:off x="543233" y="1771707"/>
            <a:ext cx="6100916" cy="523220"/>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Limitations</a:t>
            </a:r>
          </a:p>
        </p:txBody>
      </p:sp>
      <p:sp>
        <p:nvSpPr>
          <p:cNvPr id="9" name="TextBox 8">
            <a:extLst>
              <a:ext uri="{FF2B5EF4-FFF2-40B4-BE49-F238E27FC236}">
                <a16:creationId xmlns:a16="http://schemas.microsoft.com/office/drawing/2014/main" id="{B9A573A5-0379-03F9-C3A5-6A297FD4423D}"/>
              </a:ext>
            </a:extLst>
          </p:cNvPr>
          <p:cNvSpPr txBox="1"/>
          <p:nvPr/>
        </p:nvSpPr>
        <p:spPr>
          <a:xfrm>
            <a:off x="543232" y="2382665"/>
            <a:ext cx="9672483" cy="1631216"/>
          </a:xfrm>
          <a:prstGeom prst="rect">
            <a:avLst/>
          </a:prstGeom>
          <a:noFill/>
        </p:spPr>
        <p:txBody>
          <a:bodyPr wrap="square">
            <a:spAutoFit/>
          </a:bodyPr>
          <a:lstStyle/>
          <a:p>
            <a:pPr>
              <a:buNone/>
            </a:pPr>
            <a:endParaRPr lang="en-US" sz="2000" dirty="0"/>
          </a:p>
          <a:p>
            <a:pPr>
              <a:buFont typeface="Arial" panose="020B0604020202020204" pitchFamily="34" charset="0"/>
              <a:buChar char="•"/>
            </a:pPr>
            <a:r>
              <a:rPr lang="en-US" sz="2000" dirty="0"/>
              <a:t>Model performance depends on dataset quality.</a:t>
            </a:r>
          </a:p>
          <a:p>
            <a:pPr>
              <a:buFont typeface="Arial" panose="020B0604020202020204" pitchFamily="34" charset="0"/>
              <a:buChar char="•"/>
            </a:pPr>
            <a:r>
              <a:rPr lang="en-US" sz="2000" dirty="0"/>
              <a:t>Weather anomalies and climate change may affect predictions.</a:t>
            </a:r>
          </a:p>
          <a:p>
            <a:pPr>
              <a:buFont typeface="Arial" panose="020B0604020202020204" pitchFamily="34" charset="0"/>
              <a:buChar char="•"/>
            </a:pPr>
            <a:r>
              <a:rPr lang="en-US" sz="2000" dirty="0"/>
              <a:t>Requires continuous dataset updates for improved accuracy.</a:t>
            </a:r>
          </a:p>
          <a:p>
            <a:endParaRPr lang="en-IN" sz="2000"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8A29D03-EB1B-31F8-5BFF-0B3941AF964A}"/>
              </a:ext>
            </a:extLst>
          </p:cNvPr>
          <p:cNvSpPr txBox="1"/>
          <p:nvPr/>
        </p:nvSpPr>
        <p:spPr>
          <a:xfrm>
            <a:off x="543232" y="3758466"/>
            <a:ext cx="9883467" cy="1631216"/>
          </a:xfrm>
          <a:prstGeom prst="rect">
            <a:avLst/>
          </a:prstGeom>
          <a:noFill/>
        </p:spPr>
        <p:txBody>
          <a:bodyPr wrap="square">
            <a:spAutoFit/>
          </a:bodyPr>
          <a:lstStyle/>
          <a:p>
            <a:r>
              <a:rPr lang="en-IN" sz="2000" b="1" dirty="0">
                <a:latin typeface="+mj-lt"/>
                <a:ea typeface="Calibri" panose="020F0502020204030204" pitchFamily="34" charset="0"/>
                <a:cs typeface="Calibri" panose="020F0502020204030204" pitchFamily="34" charset="0"/>
              </a:rPr>
              <a:t>Future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 deep learning models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IoT sensors to collect real-time weather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Expand the system to other regions with different climatic conditions.</a:t>
            </a:r>
          </a:p>
          <a:p>
            <a:endParaRPr lang="en-IN" sz="20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342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9C933EB3-AAA7-2CBA-88A5-8837C77C6A6A}"/>
              </a:ext>
            </a:extLst>
          </p:cNvPr>
          <p:cNvSpPr txBox="1"/>
          <p:nvPr/>
        </p:nvSpPr>
        <p:spPr>
          <a:xfrm>
            <a:off x="0" y="838201"/>
            <a:ext cx="11379200" cy="4196277"/>
          </a:xfrm>
          <a:prstGeom prst="rect">
            <a:avLst/>
          </a:prstGeom>
          <a:noFill/>
        </p:spPr>
        <p:txBody>
          <a:bodyPr wrap="square">
            <a:spAutoFit/>
          </a:bodyPr>
          <a:lstStyle/>
          <a:p>
            <a:pPr>
              <a:buNone/>
            </a:pPr>
            <a:r>
              <a:rPr lang="en-US" sz="2400" b="1" dirty="0"/>
              <a:t>Solution Impact:</a:t>
            </a:r>
          </a:p>
          <a:p>
            <a:pPr>
              <a:buNone/>
            </a:pPr>
            <a:endParaRPr lang="en-US" b="1" dirty="0"/>
          </a:p>
          <a:p>
            <a:pPr>
              <a:buNone/>
            </a:pPr>
            <a:r>
              <a:rPr lang="en-US" sz="2400" b="1" dirty="0"/>
              <a:t>Sustainability Impact:</a:t>
            </a:r>
          </a:p>
          <a:p>
            <a:pPr>
              <a:buNone/>
            </a:pPr>
            <a:endParaRPr lang="en-US" dirty="0"/>
          </a:p>
          <a:p>
            <a:pPr>
              <a:buFont typeface="Arial" panose="020B0604020202020204" pitchFamily="34" charset="0"/>
              <a:buChar char="•"/>
            </a:pPr>
            <a:r>
              <a:rPr lang="en-US" sz="2000" dirty="0"/>
              <a:t>Encourages efficient water usage and conservation.</a:t>
            </a:r>
          </a:p>
          <a:p>
            <a:pPr>
              <a:buFont typeface="Arial" panose="020B0604020202020204" pitchFamily="34" charset="0"/>
              <a:buChar char="•"/>
            </a:pPr>
            <a:r>
              <a:rPr lang="en-US" sz="2000" dirty="0"/>
              <a:t>Reduces reliance on external water supplies.</a:t>
            </a:r>
          </a:p>
          <a:p>
            <a:pPr>
              <a:buFont typeface="Arial" panose="020B0604020202020204" pitchFamily="34" charset="0"/>
              <a:buChar char="•"/>
            </a:pPr>
            <a:r>
              <a:rPr lang="en-US" sz="2000" dirty="0"/>
              <a:t>Supports </a:t>
            </a:r>
            <a:r>
              <a:rPr lang="en-US" sz="2000" b="1" dirty="0"/>
              <a:t>United Nations’ Sustainable Development Goal (SDG) 6</a:t>
            </a:r>
            <a:r>
              <a:rPr lang="en-US" sz="2000" dirty="0"/>
              <a:t>: Clean Water and Sanitation.</a:t>
            </a:r>
          </a:p>
          <a:p>
            <a:endParaRPr lang="en-US" dirty="0"/>
          </a:p>
          <a:p>
            <a:pPr>
              <a:buNone/>
            </a:pPr>
            <a:r>
              <a:rPr lang="en-US" sz="2400" b="1" dirty="0"/>
              <a:t>Practical Implementation:</a:t>
            </a:r>
          </a:p>
          <a:p>
            <a:pPr>
              <a:buNone/>
            </a:pPr>
            <a:endParaRPr lang="en-US" dirty="0"/>
          </a:p>
          <a:p>
            <a:pPr>
              <a:buFont typeface="Arial" panose="020B0604020202020204" pitchFamily="34" charset="0"/>
              <a:buChar char="•"/>
            </a:pPr>
            <a:r>
              <a:rPr lang="en-US" sz="2000" dirty="0"/>
              <a:t>Can be used in </a:t>
            </a:r>
            <a:r>
              <a:rPr lang="en-US" sz="2000" b="1" dirty="0"/>
              <a:t>agriculture</a:t>
            </a:r>
            <a:r>
              <a:rPr lang="en-US" sz="2000" dirty="0"/>
              <a:t> to optimize irrigation.</a:t>
            </a:r>
          </a:p>
          <a:p>
            <a:pPr>
              <a:buFont typeface="Arial" panose="020B0604020202020204" pitchFamily="34" charset="0"/>
              <a:buChar char="•"/>
            </a:pPr>
            <a:r>
              <a:rPr lang="en-US" sz="2000" dirty="0"/>
              <a:t>Useful for </a:t>
            </a:r>
            <a:r>
              <a:rPr lang="en-US" sz="2000" b="1" dirty="0"/>
              <a:t>urban water management</a:t>
            </a:r>
            <a:r>
              <a:rPr lang="en-US" sz="2000" dirty="0"/>
              <a:t> in smart cities.</a:t>
            </a:r>
          </a:p>
          <a:p>
            <a:pPr>
              <a:buFont typeface="Arial" panose="020B0604020202020204" pitchFamily="34" charset="0"/>
              <a:buChar char="•"/>
            </a:pPr>
            <a:r>
              <a:rPr lang="en-US" sz="2000" dirty="0"/>
              <a:t>Helps </a:t>
            </a:r>
            <a:r>
              <a:rPr lang="en-US" sz="2000" b="1" dirty="0"/>
              <a:t>households</a:t>
            </a:r>
            <a:r>
              <a:rPr lang="en-US" sz="2000" dirty="0"/>
              <a:t> manage rainwater for daily use.</a:t>
            </a:r>
          </a:p>
        </p:txBody>
      </p:sp>
    </p:spTree>
    <p:extLst>
      <p:ext uri="{BB962C8B-B14F-4D97-AF65-F5344CB8AC3E}">
        <p14:creationId xmlns:p14="http://schemas.microsoft.com/office/powerpoint/2010/main" val="361891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DC31116-19D9-63A8-ACDD-215B285F6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5FBAAC-4072-6836-424B-19CC05EB49D5}"/>
              </a:ext>
            </a:extLst>
          </p:cNvPr>
          <p:cNvSpPr txBox="1"/>
          <p:nvPr/>
        </p:nvSpPr>
        <p:spPr>
          <a:xfrm>
            <a:off x="602225" y="1112947"/>
            <a:ext cx="10740225" cy="1631216"/>
          </a:xfrm>
          <a:prstGeom prst="rect">
            <a:avLst/>
          </a:prstGeom>
          <a:noFill/>
        </p:spPr>
        <p:txBody>
          <a:bodyPr wrap="square">
            <a:spAutoFit/>
          </a:bodyPr>
          <a:lstStyle/>
          <a:p>
            <a:r>
              <a:rPr lang="en-IN" sz="2000" b="1" dirty="0">
                <a:latin typeface="+mj-lt"/>
                <a:ea typeface="Calibri" panose="020F0502020204030204" pitchFamily="34" charset="0"/>
                <a:cs typeface="Calibri" panose="020F0502020204030204" pitchFamily="34" charset="0"/>
              </a:rPr>
              <a:t>Conclusion</a:t>
            </a:r>
          </a:p>
          <a:p>
            <a:endParaRPr lang="en-IN" sz="2000" b="1" dirty="0">
              <a:latin typeface="+mj-lt"/>
              <a:ea typeface="Calibri" panose="020F0502020204030204" pitchFamily="34" charset="0"/>
              <a:cs typeface="Calibri" panose="020F0502020204030204" pitchFamily="34" charset="0"/>
            </a:endParaRPr>
          </a:p>
          <a:p>
            <a:r>
              <a:rPr lang="en-US" sz="2000" dirty="0"/>
              <a:t>Machine learning enhances rainwater harvesting by providing accurate rainfall predictions and optimizing water storage. This project demonstrates how AI-driven solutions can improve water conservation efforts and contribute to sustainable development.</a:t>
            </a:r>
            <a:endParaRPr lang="en-IN" sz="20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214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id="{45B80B4F-35EA-0081-C4EE-9D7887B600E1}"/>
              </a:ext>
            </a:extLst>
          </p:cNvPr>
          <p:cNvSpPr txBox="1"/>
          <p:nvPr/>
        </p:nvSpPr>
        <p:spPr>
          <a:xfrm>
            <a:off x="546100" y="1829472"/>
            <a:ext cx="10198100" cy="4093428"/>
          </a:xfrm>
          <a:prstGeom prst="rect">
            <a:avLst/>
          </a:prstGeom>
          <a:noFill/>
        </p:spPr>
        <p:txBody>
          <a:bodyPr wrap="square">
            <a:spAutoFit/>
          </a:bodyPr>
          <a:lstStyle/>
          <a:p>
            <a:pPr>
              <a:buNone/>
            </a:pPr>
            <a:endParaRPr lang="en-IN" sz="2000" b="1" dirty="0"/>
          </a:p>
          <a:p>
            <a:pPr>
              <a:buFont typeface="+mj-lt"/>
              <a:buAutoNum type="arabicPeriod"/>
            </a:pPr>
            <a:r>
              <a:rPr lang="en-IN" sz="2000" b="1" dirty="0"/>
              <a:t>Rainwater Harvesting Guidelines</a:t>
            </a:r>
            <a:r>
              <a:rPr lang="en-IN" sz="2000" dirty="0"/>
              <a:t> – United Nations Environment Programme (UNEP)</a:t>
            </a:r>
            <a:br>
              <a:rPr lang="en-IN" sz="2000" dirty="0"/>
            </a:br>
            <a:r>
              <a:rPr lang="en-IN" sz="2000" dirty="0"/>
              <a:t>🔗 </a:t>
            </a:r>
            <a:r>
              <a:rPr lang="en-IN" sz="2000" dirty="0">
                <a:hlinkClick r:id="rId3"/>
              </a:rPr>
              <a:t>https://www.unep.org/resources/rainwater-harvesting</a:t>
            </a:r>
            <a:endParaRPr lang="en-IN" sz="2000" dirty="0"/>
          </a:p>
          <a:p>
            <a:pPr>
              <a:buFont typeface="+mj-lt"/>
              <a:buAutoNum type="arabicPeriod"/>
            </a:pPr>
            <a:endParaRPr lang="en-IN" sz="2000" dirty="0"/>
          </a:p>
          <a:p>
            <a:pPr>
              <a:buFont typeface="+mj-lt"/>
              <a:buAutoNum type="arabicPeriod"/>
            </a:pPr>
            <a:r>
              <a:rPr lang="en-IN" sz="2000" b="1" dirty="0"/>
              <a:t>Scikit-Learn Documentation (Python ML Library)</a:t>
            </a:r>
            <a:br>
              <a:rPr lang="en-IN" sz="2000" dirty="0"/>
            </a:br>
            <a:r>
              <a:rPr lang="en-IN" sz="2000" dirty="0"/>
              <a:t>🔗 </a:t>
            </a:r>
            <a:r>
              <a:rPr lang="en-IN" sz="2000" dirty="0">
                <a:hlinkClick r:id="rId4"/>
              </a:rPr>
              <a:t>https://scikit-learn.org/stable/</a:t>
            </a:r>
            <a:endParaRPr lang="en-IN" sz="2000" dirty="0"/>
          </a:p>
          <a:p>
            <a:pPr>
              <a:buFont typeface="+mj-lt"/>
              <a:buAutoNum type="arabicPeriod"/>
            </a:pPr>
            <a:endParaRPr lang="en-IN" sz="2000" dirty="0"/>
          </a:p>
          <a:p>
            <a:pPr>
              <a:buFont typeface="+mj-lt"/>
              <a:buAutoNum type="arabicPeriod"/>
            </a:pPr>
            <a:r>
              <a:rPr lang="en-IN" sz="2000" b="1" dirty="0"/>
              <a:t>Open Rainfall Datasets – Kaggle</a:t>
            </a:r>
            <a:br>
              <a:rPr lang="en-IN" sz="2000" dirty="0"/>
            </a:br>
            <a:r>
              <a:rPr lang="en-IN" sz="2000" dirty="0"/>
              <a:t>🔗 </a:t>
            </a:r>
            <a:r>
              <a:rPr lang="en-IN" sz="2000" dirty="0">
                <a:hlinkClick r:id="rId5"/>
              </a:rPr>
              <a:t>https://www.kaggle.com/datasets</a:t>
            </a:r>
            <a:endParaRPr lang="en-IN" sz="2000" dirty="0"/>
          </a:p>
          <a:p>
            <a:pPr>
              <a:buFont typeface="+mj-lt"/>
              <a:buAutoNum type="arabicPeriod"/>
            </a:pPr>
            <a:endParaRPr lang="en-IN" sz="2000" dirty="0"/>
          </a:p>
          <a:p>
            <a:pPr>
              <a:buFont typeface="+mj-lt"/>
              <a:buAutoNum type="arabicPeriod"/>
            </a:pPr>
            <a:r>
              <a:rPr lang="en-IN" sz="2000" b="1" dirty="0"/>
              <a:t>World Meteorological Organization (WMO) – Climate Data</a:t>
            </a:r>
            <a:br>
              <a:rPr lang="en-IN" sz="2000" dirty="0"/>
            </a:br>
            <a:r>
              <a:rPr lang="en-IN" sz="2000" dirty="0"/>
              <a:t>🔗 https://public.wmo.int/en</a:t>
            </a:r>
          </a:p>
          <a:p>
            <a:endParaRPr lang="en-IN" sz="2000" dirty="0">
              <a:latin typeface="+mj-lt"/>
            </a:endParaRPr>
          </a:p>
        </p:txBody>
      </p:sp>
    </p:spTree>
    <p:extLst>
      <p:ext uri="{BB962C8B-B14F-4D97-AF65-F5344CB8AC3E}">
        <p14:creationId xmlns:p14="http://schemas.microsoft.com/office/powerpoint/2010/main" val="135960081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4153</TotalTime>
  <Words>2661</Words>
  <Application>Microsoft Office PowerPoint</Application>
  <PresentationFormat>Widescreen</PresentationFormat>
  <Paragraphs>181</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Symbol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Chandru Sankar</cp:lastModifiedBy>
  <cp:revision>363</cp:revision>
  <dcterms:modified xsi:type="dcterms:W3CDTF">2025-03-27T09:28:14Z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