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6" r:id="rId10"/>
    <p:sldId id="26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95CC06-4300-44ED-A763-798981013022}" v="1223" dt="2024-04-03T16:41:40.444"/>
    <p1510:client id="{E55DCF6D-E626-4E4E-BFC1-C64DBEF6DAF4}" v="20" dt="2024-04-03T16:45:07.5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kulnath p" userId="1a3d6c33353cfe12" providerId="Windows Live" clId="Web-{E55DCF6D-E626-4E4E-BFC1-C64DBEF6DAF4}"/>
    <pc:docChg chg="modSld">
      <pc:chgData name="gokulnath p" userId="1a3d6c33353cfe12" providerId="Windows Live" clId="Web-{E55DCF6D-E626-4E4E-BFC1-C64DBEF6DAF4}" dt="2024-04-03T16:45:07.544" v="18" actId="20577"/>
      <pc:docMkLst>
        <pc:docMk/>
      </pc:docMkLst>
      <pc:sldChg chg="modSp">
        <pc:chgData name="gokulnath p" userId="1a3d6c33353cfe12" providerId="Windows Live" clId="Web-{E55DCF6D-E626-4E4E-BFC1-C64DBEF6DAF4}" dt="2024-04-03T16:45:07.544" v="18" actId="20577"/>
        <pc:sldMkLst>
          <pc:docMk/>
          <pc:sldMk cId="728950222" sldId="269"/>
        </pc:sldMkLst>
        <pc:spChg chg="mod">
          <ac:chgData name="gokulnath p" userId="1a3d6c33353cfe12" providerId="Windows Live" clId="Web-{E55DCF6D-E626-4E4E-BFC1-C64DBEF6DAF4}" dt="2024-04-03T16:45:07.544" v="18" actId="20577"/>
          <ac:spMkLst>
            <pc:docMk/>
            <pc:sldMk cId="728950222" sldId="269"/>
            <ac:spMk id="2" creationId="{357C38BC-22B3-37B2-E0C3-812020A76077}"/>
          </ac:spMkLst>
        </pc:spChg>
      </pc:sldChg>
      <pc:sldChg chg="modSp">
        <pc:chgData name="gokulnath p" userId="1a3d6c33353cfe12" providerId="Windows Live" clId="Web-{E55DCF6D-E626-4E4E-BFC1-C64DBEF6DAF4}" dt="2024-04-03T16:43:08.052" v="11" actId="20577"/>
        <pc:sldMkLst>
          <pc:docMk/>
          <pc:sldMk cId="614882681" sldId="2146847055"/>
        </pc:sldMkLst>
        <pc:spChg chg="mod">
          <ac:chgData name="gokulnath p" userId="1a3d6c33353cfe12" providerId="Windows Live" clId="Web-{E55DCF6D-E626-4E4E-BFC1-C64DBEF6DAF4}" dt="2024-04-03T16:43:08.052" v="11" actId="20577"/>
          <ac:spMkLst>
            <pc:docMk/>
            <pc:sldMk cId="614882681" sldId="2146847055"/>
            <ac:spMk id="4" creationId="{F6300F7E-0927-7EAA-83DF-8C85309A56AA}"/>
          </ac:spMkLst>
        </pc:spChg>
      </pc:sldChg>
    </pc:docChg>
  </pc:docChgLst>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clId="Web-{2395CC06-4300-44ED-A763-798981013022}"/>
    <pc:docChg chg="modSld">
      <pc:chgData name="" userId="" providerId="" clId="Web-{2395CC06-4300-44ED-A763-798981013022}" dt="2024-04-03T15:28:23.433" v="8" actId="20577"/>
      <pc:docMkLst>
        <pc:docMk/>
      </pc:docMkLst>
      <pc:sldChg chg="modSp">
        <pc:chgData name="" userId="" providerId="" clId="Web-{2395CC06-4300-44ED-A763-798981013022}" dt="2024-04-03T15:28:23.433" v="8" actId="20577"/>
        <pc:sldMkLst>
          <pc:docMk/>
          <pc:sldMk cId="953325580" sldId="256"/>
        </pc:sldMkLst>
        <pc:spChg chg="mod">
          <ac:chgData name="" userId="" providerId="" clId="Web-{2395CC06-4300-44ED-A763-798981013022}" dt="2024-04-03T15:28:23.433" v="8" actId="20577"/>
          <ac:spMkLst>
            <pc:docMk/>
            <pc:sldMk cId="953325580" sldId="256"/>
            <ac:spMk id="2" creationId="{A8A11E26-4C38-41A6-9857-11032CEECD80}"/>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gokulnath p" userId="1a3d6c33353cfe12" providerId="Windows Live" clId="Web-{2395CC06-4300-44ED-A763-798981013022}"/>
    <pc:docChg chg="addSld modSld">
      <pc:chgData name="gokulnath p" userId="1a3d6c33353cfe12" providerId="Windows Live" clId="Web-{2395CC06-4300-44ED-A763-798981013022}" dt="2024-04-03T16:41:40.491" v="1131"/>
      <pc:docMkLst>
        <pc:docMk/>
      </pc:docMkLst>
      <pc:sldChg chg="modSp">
        <pc:chgData name="gokulnath p" userId="1a3d6c33353cfe12" providerId="Windows Live" clId="Web-{2395CC06-4300-44ED-A763-798981013022}" dt="2024-04-03T15:32:02.144" v="96" actId="20577"/>
        <pc:sldMkLst>
          <pc:docMk/>
          <pc:sldMk cId="953325580" sldId="256"/>
        </pc:sldMkLst>
        <pc:spChg chg="mod">
          <ac:chgData name="gokulnath p" userId="1a3d6c33353cfe12" providerId="Windows Live" clId="Web-{2395CC06-4300-44ED-A763-798981013022}" dt="2024-04-03T15:30:14.921" v="7" actId="20577"/>
          <ac:spMkLst>
            <pc:docMk/>
            <pc:sldMk cId="953325580" sldId="256"/>
            <ac:spMk id="2" creationId="{A8A11E26-4C38-41A6-9857-11032CEECD80}"/>
          </ac:spMkLst>
        </pc:spChg>
        <pc:spChg chg="mod">
          <ac:chgData name="gokulnath p" userId="1a3d6c33353cfe12" providerId="Windows Live" clId="Web-{2395CC06-4300-44ED-A763-798981013022}" dt="2024-04-03T15:32:02.144" v="96" actId="20577"/>
          <ac:spMkLst>
            <pc:docMk/>
            <pc:sldMk cId="953325580" sldId="256"/>
            <ac:spMk id="4" creationId="{00000000-0000-0000-0000-000000000000}"/>
          </ac:spMkLst>
        </pc:spChg>
      </pc:sldChg>
      <pc:sldChg chg="modSp">
        <pc:chgData name="gokulnath p" userId="1a3d6c33353cfe12" providerId="Windows Live" clId="Web-{2395CC06-4300-44ED-A763-798981013022}" dt="2024-04-03T15:46:34.173" v="387" actId="20577"/>
        <pc:sldMkLst>
          <pc:docMk/>
          <pc:sldMk cId="1186421160" sldId="262"/>
        </pc:sldMkLst>
        <pc:spChg chg="mod">
          <ac:chgData name="gokulnath p" userId="1a3d6c33353cfe12" providerId="Windows Live" clId="Web-{2395CC06-4300-44ED-A763-798981013022}" dt="2024-04-03T15:46:34.173" v="387" actId="20577"/>
          <ac:spMkLst>
            <pc:docMk/>
            <pc:sldMk cId="1186421160" sldId="262"/>
            <ac:spMk id="2" creationId="{8FEE4A9C-3F57-7DA7-91FD-715C3FB47F93}"/>
          </ac:spMkLst>
        </pc:spChg>
      </pc:sldChg>
      <pc:sldChg chg="modSp">
        <pc:chgData name="gokulnath p" userId="1a3d6c33353cfe12" providerId="Windows Live" clId="Web-{2395CC06-4300-44ED-A763-798981013022}" dt="2024-04-03T15:57:00.678" v="697" actId="20577"/>
        <pc:sldMkLst>
          <pc:docMk/>
          <pc:sldMk cId="3210358481" sldId="263"/>
        </pc:sldMkLst>
        <pc:spChg chg="mod">
          <ac:chgData name="gokulnath p" userId="1a3d6c33353cfe12" providerId="Windows Live" clId="Web-{2395CC06-4300-44ED-A763-798981013022}" dt="2024-04-03T15:57:00.678" v="697" actId="20577"/>
          <ac:spMkLst>
            <pc:docMk/>
            <pc:sldMk cId="3210358481" sldId="263"/>
            <ac:spMk id="2" creationId="{E041FD9D-DF07-9C37-1E61-1D920E0EF1D4}"/>
          </ac:spMkLst>
        </pc:spChg>
      </pc:sldChg>
      <pc:sldChg chg="modSp">
        <pc:chgData name="gokulnath p" userId="1a3d6c33353cfe12" providerId="Windows Live" clId="Web-{2395CC06-4300-44ED-A763-798981013022}" dt="2024-04-03T16:13:31.930" v="868" actId="20577"/>
        <pc:sldMkLst>
          <pc:docMk/>
          <pc:sldMk cId="3202024527" sldId="265"/>
        </pc:sldMkLst>
        <pc:spChg chg="mod">
          <ac:chgData name="gokulnath p" userId="1a3d6c33353cfe12" providerId="Windows Live" clId="Web-{2395CC06-4300-44ED-A763-798981013022}" dt="2024-04-03T16:13:31.930" v="868" actId="20577"/>
          <ac:spMkLst>
            <pc:docMk/>
            <pc:sldMk cId="3202024527" sldId="265"/>
            <ac:spMk id="2" creationId="{C4FFAF3C-BA60-9181-132C-C36C403AAEA7}"/>
          </ac:spMkLst>
        </pc:spChg>
      </pc:sldChg>
      <pc:sldChg chg="modSp">
        <pc:chgData name="gokulnath p" userId="1a3d6c33353cfe12" providerId="Windows Live" clId="Web-{2395CC06-4300-44ED-A763-798981013022}" dt="2024-04-03T16:26:00.690" v="1062" actId="20577"/>
        <pc:sldMkLst>
          <pc:docMk/>
          <pc:sldMk cId="4154508776" sldId="266"/>
        </pc:sldMkLst>
        <pc:spChg chg="mod">
          <ac:chgData name="gokulnath p" userId="1a3d6c33353cfe12" providerId="Windows Live" clId="Web-{2395CC06-4300-44ED-A763-798981013022}" dt="2024-04-03T16:26:00.690" v="1062" actId="20577"/>
          <ac:spMkLst>
            <pc:docMk/>
            <pc:sldMk cId="4154508776" sldId="266"/>
            <ac:spMk id="2" creationId="{F7F0871F-2198-9E37-C96F-3611AA199B60}"/>
          </ac:spMkLst>
        </pc:spChg>
      </pc:sldChg>
      <pc:sldChg chg="addSp delSp modSp">
        <pc:chgData name="gokulnath p" userId="1a3d6c33353cfe12" providerId="Windows Live" clId="Web-{2395CC06-4300-44ED-A763-798981013022}" dt="2024-04-03T16:31:56.423" v="1073" actId="1076"/>
        <pc:sldMkLst>
          <pc:docMk/>
          <pc:sldMk cId="1483293388" sldId="267"/>
        </pc:sldMkLst>
        <pc:spChg chg="del">
          <ac:chgData name="gokulnath p" userId="1a3d6c33353cfe12" providerId="Windows Live" clId="Web-{2395CC06-4300-44ED-A763-798981013022}" dt="2024-04-03T16:31:06.655" v="1063"/>
          <ac:spMkLst>
            <pc:docMk/>
            <pc:sldMk cId="1483293388" sldId="267"/>
            <ac:spMk id="2" creationId="{D3304455-6802-6CA9-8475-2F6DD1B8D409}"/>
          </ac:spMkLst>
        </pc:spChg>
        <pc:picChg chg="add mod ord">
          <ac:chgData name="gokulnath p" userId="1a3d6c33353cfe12" providerId="Windows Live" clId="Web-{2395CC06-4300-44ED-A763-798981013022}" dt="2024-04-03T16:31:50.845" v="1072" actId="1076"/>
          <ac:picMkLst>
            <pc:docMk/>
            <pc:sldMk cId="1483293388" sldId="267"/>
            <ac:picMk id="3" creationId="{1991BF4F-3BA9-9652-F1E3-DAFAC89DEED3}"/>
          </ac:picMkLst>
        </pc:picChg>
        <pc:picChg chg="add mod">
          <ac:chgData name="gokulnath p" userId="1a3d6c33353cfe12" providerId="Windows Live" clId="Web-{2395CC06-4300-44ED-A763-798981013022}" dt="2024-04-03T16:31:56.423" v="1073" actId="1076"/>
          <ac:picMkLst>
            <pc:docMk/>
            <pc:sldMk cId="1483293388" sldId="267"/>
            <ac:picMk id="4" creationId="{404D770E-B617-35D5-8076-0273A0052685}"/>
          </ac:picMkLst>
        </pc:picChg>
        <pc:picChg chg="add mod">
          <ac:chgData name="gokulnath p" userId="1a3d6c33353cfe12" providerId="Windows Live" clId="Web-{2395CC06-4300-44ED-A763-798981013022}" dt="2024-04-03T16:31:37.797" v="1070" actId="1076"/>
          <ac:picMkLst>
            <pc:docMk/>
            <pc:sldMk cId="1483293388" sldId="267"/>
            <ac:picMk id="6" creationId="{DD0BE16F-AE63-277B-1F84-F7A59423CCBD}"/>
          </ac:picMkLst>
        </pc:picChg>
      </pc:sldChg>
      <pc:sldChg chg="modSp">
        <pc:chgData name="gokulnath p" userId="1a3d6c33353cfe12" providerId="Windows Live" clId="Web-{2395CC06-4300-44ED-A763-798981013022}" dt="2024-04-03T16:39:03.062" v="1125" actId="20577"/>
        <pc:sldMkLst>
          <pc:docMk/>
          <pc:sldMk cId="3183315129" sldId="268"/>
        </pc:sldMkLst>
        <pc:spChg chg="mod">
          <ac:chgData name="gokulnath p" userId="1a3d6c33353cfe12" providerId="Windows Live" clId="Web-{2395CC06-4300-44ED-A763-798981013022}" dt="2024-04-03T16:39:03.062" v="1125" actId="20577"/>
          <ac:spMkLst>
            <pc:docMk/>
            <pc:sldMk cId="3183315129" sldId="268"/>
            <ac:spMk id="2" creationId="{005E46AB-32C4-4B57-A2B1-50738A64BE1B}"/>
          </ac:spMkLst>
        </pc:spChg>
      </pc:sldChg>
      <pc:sldChg chg="modSp">
        <pc:chgData name="gokulnath p" userId="1a3d6c33353cfe12" providerId="Windows Live" clId="Web-{2395CC06-4300-44ED-A763-798981013022}" dt="2024-04-03T15:32:15.175" v="103" actId="20577"/>
        <pc:sldMkLst>
          <pc:docMk/>
          <pc:sldMk cId="2900153716" sldId="2146847054"/>
        </pc:sldMkLst>
        <pc:spChg chg="mod">
          <ac:chgData name="gokulnath p" userId="1a3d6c33353cfe12" providerId="Windows Live" clId="Web-{2395CC06-4300-44ED-A763-798981013022}" dt="2024-04-03T15:32:15.175" v="103" actId="20577"/>
          <ac:spMkLst>
            <pc:docMk/>
            <pc:sldMk cId="2900153716" sldId="2146847054"/>
            <ac:spMk id="3" creationId="{B2678641-EEA3-4EC4-BF39-4075B0C120E8}"/>
          </ac:spMkLst>
        </pc:spChg>
      </pc:sldChg>
      <pc:sldChg chg="addSp delSp modSp">
        <pc:chgData name="gokulnath p" userId="1a3d6c33353cfe12" providerId="Windows Live" clId="Web-{2395CC06-4300-44ED-A763-798981013022}" dt="2024-04-03T16:41:40.491" v="1131"/>
        <pc:sldMkLst>
          <pc:docMk/>
          <pc:sldMk cId="614882681" sldId="2146847055"/>
        </pc:sldMkLst>
        <pc:spChg chg="add del mod">
          <ac:chgData name="gokulnath p" userId="1a3d6c33353cfe12" providerId="Windows Live" clId="Web-{2395CC06-4300-44ED-A763-798981013022}" dt="2024-04-03T16:41:39.991" v="1129"/>
          <ac:spMkLst>
            <pc:docMk/>
            <pc:sldMk cId="614882681" sldId="2146847055"/>
            <ac:spMk id="2" creationId="{C3453551-6795-606B-1B9B-0E0A3D16B2C8}"/>
          </ac:spMkLst>
        </pc:spChg>
        <pc:spChg chg="add mod">
          <ac:chgData name="gokulnath p" userId="1a3d6c33353cfe12" providerId="Windows Live" clId="Web-{2395CC06-4300-44ED-A763-798981013022}" dt="2024-04-03T16:41:40.491" v="1131"/>
          <ac:spMkLst>
            <pc:docMk/>
            <pc:sldMk cId="614882681" sldId="2146847055"/>
            <ac:spMk id="4" creationId="{F6300F7E-0927-7EAA-83DF-8C85309A56AA}"/>
          </ac:spMkLst>
        </pc:spChg>
      </pc:sldChg>
      <pc:sldChg chg="addSp delSp modSp new">
        <pc:chgData name="gokulnath p" userId="1a3d6c33353cfe12" providerId="Windows Live" clId="Web-{2395CC06-4300-44ED-A763-798981013022}" dt="2024-04-03T16:25:04.110" v="1060" actId="20577"/>
        <pc:sldMkLst>
          <pc:docMk/>
          <pc:sldMk cId="1933029429" sldId="2146847056"/>
        </pc:sldMkLst>
        <pc:spChg chg="mod">
          <ac:chgData name="gokulnath p" userId="1a3d6c33353cfe12" providerId="Windows Live" clId="Web-{2395CC06-4300-44ED-A763-798981013022}" dt="2024-04-03T16:14:42.995" v="880"/>
          <ac:spMkLst>
            <pc:docMk/>
            <pc:sldMk cId="1933029429" sldId="2146847056"/>
            <ac:spMk id="2" creationId="{B2574B2D-0EC5-C3AF-172E-EFC6F8A427BA}"/>
          </ac:spMkLst>
        </pc:spChg>
        <pc:spChg chg="add del mod">
          <ac:chgData name="gokulnath p" userId="1a3d6c33353cfe12" providerId="Windows Live" clId="Web-{2395CC06-4300-44ED-A763-798981013022}" dt="2024-04-03T16:25:04.110" v="1060" actId="20577"/>
          <ac:spMkLst>
            <pc:docMk/>
            <pc:sldMk cId="1933029429" sldId="2146847056"/>
            <ac:spMk id="3" creationId="{CB4E2A16-B9EC-56DD-B8C0-982C4355F7D2}"/>
          </ac:spMkLst>
        </pc:spChg>
        <pc:spChg chg="add del mod">
          <ac:chgData name="gokulnath p" userId="1a3d6c33353cfe12" providerId="Windows Live" clId="Web-{2395CC06-4300-44ED-A763-798981013022}" dt="2024-04-03T16:20:02.318" v="962"/>
          <ac:spMkLst>
            <pc:docMk/>
            <pc:sldMk cId="1933029429" sldId="2146847056"/>
            <ac:spMk id="5" creationId="{D928EA56-07A7-B9A3-D912-73BB14B715BA}"/>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youtu.be/GsfT2sv_zCo?si=xb2ko8WhXD7mCsz9" TargetMode="External"/><Relationship Id="rId2" Type="http://schemas.openxmlformats.org/officeDocument/2006/relationships/hyperlink" Target="https://www.listendata.com/2019/07/KS-Statistics-Python.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a:solidFill>
                  <a:schemeClr val="accent1"/>
                </a:solidFill>
                <a:ea typeface="+mj-lt"/>
                <a:cs typeface="+mj-lt"/>
              </a:rPr>
              <a:t>Credit Card Credibility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a:cs typeface="Arial"/>
              </a:rPr>
              <a:t>Presented By:</a:t>
            </a:r>
          </a:p>
          <a:p>
            <a:r>
              <a:rPr lang="en-US" sz="2000" b="1">
                <a:solidFill>
                  <a:schemeClr val="accent1">
                    <a:lumMod val="75000"/>
                  </a:schemeClr>
                </a:solidFill>
                <a:latin typeface="Arial"/>
                <a:cs typeface="Arial"/>
              </a:rPr>
              <a:t>1. Gokulnath P –university college of engineering </a:t>
            </a:r>
            <a:r>
              <a:rPr lang="en-US" sz="2000" b="1" err="1">
                <a:solidFill>
                  <a:schemeClr val="accent1">
                    <a:lumMod val="75000"/>
                  </a:schemeClr>
                </a:solidFill>
                <a:latin typeface="Arial"/>
                <a:cs typeface="Arial"/>
              </a:rPr>
              <a:t>kanchipuram</a:t>
            </a:r>
            <a:r>
              <a:rPr lang="en-US" sz="2000" b="1">
                <a:solidFill>
                  <a:schemeClr val="accent1">
                    <a:lumMod val="75000"/>
                  </a:schemeClr>
                </a:solidFill>
                <a:latin typeface="Arial"/>
                <a:cs typeface="Arial"/>
              </a:rPr>
              <a:t> (</a:t>
            </a:r>
            <a:r>
              <a:rPr lang="en-US" sz="2000" b="1" err="1">
                <a:solidFill>
                  <a:schemeClr val="accent1">
                    <a:lumMod val="75000"/>
                  </a:schemeClr>
                </a:solidFill>
                <a:latin typeface="Arial"/>
                <a:cs typeface="Arial"/>
              </a:rPr>
              <a:t>ucek</a:t>
            </a:r>
            <a:r>
              <a:rPr lang="en-US" sz="2000" b="1">
                <a:solidFill>
                  <a:schemeClr val="accent1">
                    <a:lumMod val="75000"/>
                  </a:schemeClr>
                </a:solidFill>
                <a:latin typeface="Arial"/>
                <a:cs typeface="Arial"/>
              </a:rPr>
              <a:t>)-mechanical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accent1"/>
                </a:solidFill>
                <a:latin typeface="Arial"/>
                <a:cs typeface="Arial"/>
              </a:rPr>
              <a:t>Future scope</a:t>
            </a:r>
          </a:p>
        </p:txBody>
      </p:sp>
      <p:sp>
        <p:nvSpPr>
          <p:cNvPr id="4" name="TextBox 3">
            <a:extLst>
              <a:ext uri="{FF2B5EF4-FFF2-40B4-BE49-F238E27FC236}">
                <a16:creationId xmlns:a16="http://schemas.microsoft.com/office/drawing/2014/main" id="{F6300F7E-0927-7EAA-83DF-8C85309A56AA}"/>
              </a:ext>
            </a:extLst>
          </p:cNvPr>
          <p:cNvSpPr txBox="1"/>
          <p:nvPr/>
        </p:nvSpPr>
        <p:spPr>
          <a:xfrm>
            <a:off x="919392" y="1624259"/>
            <a:ext cx="9924081"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analysis has provided valuable insights into credit default prediction, there are several avenues for future exploration and improvement:</a:t>
            </a:r>
          </a:p>
          <a:p>
            <a:pPr marL="228600" indent="-228600">
              <a:buFont typeface=""/>
              <a:buAutoNum type="arabicPeriod"/>
            </a:pPr>
            <a:r>
              <a:rPr lang="en-US" b="1"/>
              <a:t>Feature Engineering</a:t>
            </a:r>
            <a:r>
              <a:rPr lang="en-US"/>
              <a:t>: Further exploration of feature engineering techniques could enhance the predictive power of our models. Additional features, such as customer demographics, employment status, or transaction history, may provide valuable information for credit risk assessment.</a:t>
            </a:r>
          </a:p>
          <a:p>
            <a:pPr marL="228600" indent="-228600">
              <a:buFont typeface=""/>
              <a:buAutoNum type="arabicPeriod"/>
            </a:pPr>
            <a:r>
              <a:rPr lang="en-US" b="1"/>
              <a:t>Model Tuning</a:t>
            </a:r>
            <a:r>
              <a:rPr lang="en-US"/>
              <a:t>: Fine-tuning the hyperparameters of our machine learning models could optimize their performance and robustness. Techniques such as grid search or Bayesian optimization could be employed to find the optimal set of hyperparameters for each model.</a:t>
            </a:r>
          </a:p>
          <a:p>
            <a:pPr marL="228600" indent="-228600">
              <a:buFont typeface=""/>
              <a:buAutoNum type="arabicPeriod"/>
            </a:pPr>
            <a:r>
              <a:rPr lang="en-US" b="1"/>
              <a:t>Ensemble Methods</a:t>
            </a:r>
            <a:r>
              <a:rPr lang="en-US"/>
              <a:t>: Exploring ensemble methods, such as stacking or boosting, could potentially improve the predictive accuracy of our models by combining the strengths of multiple algorithms. Ensemble methods have been shown to outperform individual models in many machine learning tasks.</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a:ea typeface="+mn-lt"/>
                <a:cs typeface="+mn-lt"/>
                <a:hlinkClick r:id="rId2"/>
              </a:rPr>
              <a:t>Calculate KS Statistic (with Python Code) (listendata.com)</a:t>
            </a:r>
          </a:p>
          <a:p>
            <a:pPr marL="305435" indent="-305435"/>
            <a:r>
              <a:rPr lang="en-IN" sz="2400">
                <a:ea typeface="+mn-lt"/>
                <a:cs typeface="+mn-lt"/>
                <a:hlinkClick r:id="rId3"/>
              </a:rPr>
              <a:t>https://youtu.be/GsfT2sv_zCo?si=xb2ko8WhXD7mCsz9</a:t>
            </a:r>
          </a:p>
          <a:p>
            <a:pPr marL="305435" indent="-305435"/>
            <a:endParaRPr lang="en-IN" sz="2400">
              <a:ea typeface="+mn-lt"/>
              <a:cs typeface="+mn-lt"/>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pPr marL="305435" indent="-305435"/>
            <a:r>
              <a:rPr lang="en-US" sz="2000" b="1">
                <a:latin typeface="Arial"/>
                <a:ea typeface="+mn-lt"/>
                <a:cs typeface="Arial"/>
              </a:rPr>
              <a:t>Problem Stateme </a:t>
            </a:r>
          </a:p>
          <a:p>
            <a:pPr marL="305435" indent="-305435"/>
            <a:r>
              <a:rPr lang="en-US" sz="2000" b="1">
                <a:latin typeface="Arial"/>
                <a:ea typeface="+mn-lt"/>
                <a:cs typeface="Arial"/>
              </a:rPr>
              <a:t>Proposed System/Solution</a:t>
            </a:r>
            <a:endParaRPr lang="en-US">
              <a:latin typeface="Arial"/>
              <a:cs typeface="Arial"/>
            </a:endParaRPr>
          </a:p>
          <a:p>
            <a:pPr marL="305435" indent="-305435"/>
            <a:r>
              <a:rPr lang="en-US" sz="2000" b="1">
                <a:latin typeface="Arial"/>
                <a:ea typeface="+mn-lt"/>
                <a:cs typeface="Calibri"/>
              </a:rPr>
              <a:t>System </a:t>
            </a:r>
            <a:r>
              <a:rPr lang="en-US" sz="2000" b="1">
                <a:latin typeface="Arial"/>
                <a:ea typeface="+mn-lt"/>
                <a:cs typeface="+mn-lt"/>
              </a:rPr>
              <a:t>Development Approach</a:t>
            </a:r>
            <a:endParaRPr lang="en-US">
              <a:latin typeface="Arial"/>
              <a:ea typeface="+mn-lt"/>
              <a:cs typeface="+mn-lt"/>
            </a:endParaRPr>
          </a:p>
          <a:p>
            <a:pPr marL="305435" indent="-305435"/>
            <a:r>
              <a:rPr lang="en-US" sz="2000" b="1">
                <a:latin typeface="Arial"/>
                <a:ea typeface="+mn-lt"/>
                <a:cs typeface="+mn-lt"/>
              </a:rPr>
              <a:t>Algorithm &amp; Deployment  </a:t>
            </a:r>
            <a:endParaRPr lang="en-US">
              <a:latin typeface="Arial"/>
              <a:cs typeface="Calibri"/>
            </a:endParaRPr>
          </a:p>
          <a:p>
            <a:pPr marL="305435" indent="-305435"/>
            <a:r>
              <a:rPr lang="en-US" sz="2000" b="1">
                <a:latin typeface="Arial"/>
                <a:ea typeface="+mn-lt"/>
                <a:cs typeface="Arial"/>
              </a:rPr>
              <a:t>Result </a:t>
            </a:r>
          </a:p>
          <a:p>
            <a:pPr marL="305435" indent="-305435"/>
            <a:r>
              <a:rPr lang="en-US" sz="2000" b="1">
                <a:latin typeface="Arial"/>
                <a:ea typeface="+mn-lt"/>
                <a:cs typeface="Arial"/>
              </a:rPr>
              <a:t>Conclusion</a:t>
            </a:r>
            <a:endParaRPr lang="en-US">
              <a:latin typeface="Arial"/>
              <a:cs typeface="Arial"/>
            </a:endParaRPr>
          </a:p>
          <a:p>
            <a:pPr marL="305435" indent="-305435"/>
            <a:r>
              <a:rPr lang="en-US" sz="2000" b="1">
                <a:latin typeface="Arial"/>
                <a:ea typeface="+mn-lt"/>
                <a:cs typeface="Arial"/>
              </a:rPr>
              <a:t>Future Scope</a:t>
            </a:r>
          </a:p>
          <a:p>
            <a:pPr marL="305435" indent="-305435"/>
            <a:r>
              <a:rPr lang="en-US" sz="2000" b="1">
                <a:latin typeface="Arial"/>
                <a:ea typeface="+mn-lt"/>
                <a:cs typeface="Arial"/>
              </a:rPr>
              <a:t>References</a:t>
            </a:r>
            <a:endParaRPr lang="en-US">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IN"/>
              <a:t>The project aims to predict customer credit card payment default, so that the bank or industries can find out credible customers and non-credible customers.</a:t>
            </a:r>
          </a:p>
          <a:p>
            <a:pPr marL="305435" indent="-305435"/>
            <a:r>
              <a:rPr lang="en-US">
                <a:ea typeface="+mn-lt"/>
                <a:cs typeface="+mn-lt"/>
              </a:rPr>
              <a:t>The perspective of risk management, the result of predictive accuracy of the estimated probability of default will be more valuable than the binary result of classification - credible or not credible clients</a:t>
            </a:r>
            <a:endParaRPr lang="en-US"/>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a:t>The data analysis of the given data set would reveal significant information about the credibility of a certain type of customer.</a:t>
            </a:r>
          </a:p>
          <a:p>
            <a:pPr marL="305435" indent="-305435"/>
            <a:r>
              <a:rPr lang="en-IN"/>
              <a:t>By identifying the type of customer the concerned corporate or bank can increase or decrease the credit limit of a certain type of customer.</a:t>
            </a:r>
          </a:p>
          <a:p>
            <a:pPr marL="305435" indent="-305435"/>
            <a:r>
              <a:rPr lang="en-IN"/>
              <a:t>By finding out the pattern  in credit defaulters it would provide a predictive pattern for finding future credit defaulters.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rPr>
              <a:t>Building the proposed solution requires combination of data processing ,feature engineering ,data visualization</a:t>
            </a:r>
          </a:p>
          <a:p>
            <a:pPr marL="0" indent="0">
              <a:buNone/>
            </a:pPr>
            <a:r>
              <a:rPr lang="en-IN" sz="1800" b="1">
                <a:solidFill>
                  <a:srgbClr val="0F0F0F"/>
                </a:solidFill>
              </a:rPr>
              <a:t>System requirements:</a:t>
            </a:r>
          </a:p>
          <a:p>
            <a:pPr marL="0" indent="0">
              <a:buNone/>
            </a:pPr>
            <a:r>
              <a:rPr lang="en-IN" sz="1800" b="1">
                <a:solidFill>
                  <a:srgbClr val="0F0F0F"/>
                </a:solidFill>
              </a:rPr>
              <a:t>Hardware requirements:</a:t>
            </a:r>
          </a:p>
          <a:p>
            <a:pPr marL="305435" indent="-305435"/>
            <a:r>
              <a:rPr lang="en-IN" sz="1800" b="1">
                <a:solidFill>
                  <a:srgbClr val="0F0F0F"/>
                </a:solidFill>
                <a:ea typeface="+mn-lt"/>
                <a:cs typeface="+mn-lt"/>
              </a:rPr>
              <a:t>Processor (CPU)</a:t>
            </a:r>
            <a:r>
              <a:rPr lang="en-IN" sz="1800">
                <a:solidFill>
                  <a:srgbClr val="0F0F0F"/>
                </a:solidFill>
                <a:ea typeface="+mn-lt"/>
                <a:cs typeface="+mn-lt"/>
              </a:rPr>
              <a:t>:</a:t>
            </a:r>
            <a:endParaRPr lang="en-IN" sz="1800">
              <a:solidFill>
                <a:srgbClr val="0F0F0F"/>
              </a:solidFill>
            </a:endParaRPr>
          </a:p>
          <a:p>
            <a:pPr marL="629920" lvl="1" indent="-305435"/>
            <a:r>
              <a:rPr lang="en-IN" sz="1800">
                <a:solidFill>
                  <a:srgbClr val="0F0F0F"/>
                </a:solidFill>
                <a:ea typeface="+mn-lt"/>
                <a:cs typeface="+mn-lt"/>
              </a:rPr>
              <a:t>A multi-core processor is recommended, especially for handling large datasets and complex computations.</a:t>
            </a:r>
            <a:endParaRPr lang="en-IN"/>
          </a:p>
          <a:p>
            <a:pPr marL="305435" indent="-305435"/>
            <a:r>
              <a:rPr lang="en-IN" sz="1800" b="1">
                <a:solidFill>
                  <a:srgbClr val="0F0F0F"/>
                </a:solidFill>
                <a:ea typeface="+mn-lt"/>
                <a:cs typeface="+mn-lt"/>
              </a:rPr>
              <a:t>Memory (RAM)</a:t>
            </a:r>
            <a:r>
              <a:rPr lang="en-IN" sz="1800">
                <a:solidFill>
                  <a:srgbClr val="0F0F0F"/>
                </a:solidFill>
                <a:ea typeface="+mn-lt"/>
                <a:cs typeface="+mn-lt"/>
              </a:rPr>
              <a:t>:</a:t>
            </a:r>
            <a:endParaRPr lang="en-IN"/>
          </a:p>
          <a:p>
            <a:pPr marL="629920" lvl="1" indent="-305435"/>
            <a:r>
              <a:rPr lang="en-IN" sz="1800">
                <a:solidFill>
                  <a:srgbClr val="0F0F0F"/>
                </a:solidFill>
                <a:ea typeface="+mn-lt"/>
                <a:cs typeface="+mn-lt"/>
              </a:rPr>
              <a:t>Sufficient RAM to accommodate the dataset and perform computations. At least 8GB of RAM is recommended for most data analysis tasks, but more may be required for larger datasets</a:t>
            </a:r>
            <a:endParaRPr lang="en-IN"/>
          </a:p>
          <a:p>
            <a:pPr marL="305435" indent="-305435"/>
            <a:endParaRPr lang="en-IN" sz="180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4B2D-0EC5-C3AF-172E-EFC6F8A427BA}"/>
              </a:ext>
            </a:extLst>
          </p:cNvPr>
          <p:cNvSpPr>
            <a:spLocks noGrp="1"/>
          </p:cNvSpPr>
          <p:nvPr>
            <p:ph type="title"/>
          </p:nvPr>
        </p:nvSpPr>
        <p:spPr/>
        <p:txBody>
          <a:bodyPr vert="horz" lIns="91440" tIns="45720" rIns="91440" bIns="45720" rtlCol="0" anchor="b">
            <a:normAutofit fontScale="90000"/>
          </a:bodyPr>
          <a:lstStyle/>
          <a:p>
            <a:r>
              <a:rPr lang="en-US" sz="4000" b="1">
                <a:solidFill>
                  <a:schemeClr val="accent1"/>
                </a:solidFill>
                <a:latin typeface="Arial"/>
                <a:ea typeface="+mj-lt"/>
                <a:cs typeface="Arial"/>
              </a:rPr>
              <a:t>System approach</a:t>
            </a:r>
          </a:p>
        </p:txBody>
      </p:sp>
      <p:sp>
        <p:nvSpPr>
          <p:cNvPr id="3" name="Content Placeholder 2">
            <a:extLst>
              <a:ext uri="{FF2B5EF4-FFF2-40B4-BE49-F238E27FC236}">
                <a16:creationId xmlns:a16="http://schemas.microsoft.com/office/drawing/2014/main" id="{CB4E2A16-B9EC-56DD-B8C0-982C4355F7D2}"/>
              </a:ext>
            </a:extLst>
          </p:cNvPr>
          <p:cNvSpPr>
            <a:spLocks noGrp="1"/>
          </p:cNvSpPr>
          <p:nvPr>
            <p:ph idx="1"/>
          </p:nvPr>
        </p:nvSpPr>
        <p:spPr/>
        <p:txBody>
          <a:bodyPr>
            <a:normAutofit/>
          </a:bodyPr>
          <a:lstStyle/>
          <a:p>
            <a:pPr marL="0" indent="0">
              <a:buNone/>
            </a:pPr>
            <a:r>
              <a:rPr lang="en-US" b="1">
                <a:solidFill>
                  <a:srgbClr val="404040"/>
                </a:solidFill>
                <a:latin typeface="Franklin Gothic Book"/>
                <a:ea typeface="Söhne"/>
                <a:cs typeface="Söhne"/>
              </a:rPr>
              <a:t>Software requirement :</a:t>
            </a:r>
            <a:endParaRPr lang="en-US" b="1"/>
          </a:p>
          <a:p>
            <a:pPr marL="305435" indent="-305435"/>
            <a:r>
              <a:rPr lang="en-US">
                <a:solidFill>
                  <a:srgbClr val="404040"/>
                </a:solidFill>
                <a:latin typeface="Franklin Gothic Book"/>
                <a:ea typeface="Söhne"/>
                <a:cs typeface="Söhne"/>
              </a:rPr>
              <a:t>An </a:t>
            </a:r>
            <a:r>
              <a:rPr lang="en-US" err="1">
                <a:solidFill>
                  <a:srgbClr val="404040"/>
                </a:solidFill>
                <a:latin typeface="Franklin Gothic Book"/>
                <a:ea typeface="Söhne"/>
                <a:cs typeface="Söhne"/>
              </a:rPr>
              <a:t>os</a:t>
            </a:r>
            <a:r>
              <a:rPr lang="en-US">
                <a:solidFill>
                  <a:srgbClr val="404040"/>
                </a:solidFill>
                <a:latin typeface="Franklin Gothic Book"/>
                <a:ea typeface="Söhne"/>
                <a:cs typeface="Söhne"/>
              </a:rPr>
              <a:t> </a:t>
            </a:r>
            <a:r>
              <a:rPr lang="en-US" err="1">
                <a:solidFill>
                  <a:srgbClr val="404040"/>
                </a:solidFill>
                <a:latin typeface="Franklin Gothic Book"/>
                <a:ea typeface="Söhne"/>
                <a:cs typeface="Söhne"/>
              </a:rPr>
              <a:t>compatable</a:t>
            </a:r>
            <a:r>
              <a:rPr lang="en-US">
                <a:solidFill>
                  <a:srgbClr val="404040"/>
                </a:solidFill>
                <a:latin typeface="Franklin Gothic Book"/>
                <a:ea typeface="Söhne"/>
                <a:cs typeface="Söhne"/>
              </a:rPr>
              <a:t> with the project to run it smooth (windows ,mac ,</a:t>
            </a:r>
            <a:r>
              <a:rPr lang="en-US" err="1">
                <a:solidFill>
                  <a:srgbClr val="404040"/>
                </a:solidFill>
                <a:latin typeface="Franklin Gothic Book"/>
                <a:ea typeface="Söhne"/>
                <a:cs typeface="Söhne"/>
              </a:rPr>
              <a:t>linux</a:t>
            </a:r>
            <a:r>
              <a:rPr lang="en-US">
                <a:solidFill>
                  <a:srgbClr val="404040"/>
                </a:solidFill>
                <a:latin typeface="Franklin Gothic Book"/>
                <a:ea typeface="Söhne"/>
                <a:cs typeface="Söhne"/>
              </a:rPr>
              <a:t>)</a:t>
            </a:r>
            <a:endParaRPr lang="en-US"/>
          </a:p>
          <a:p>
            <a:pPr marL="0" indent="0">
              <a:buNone/>
            </a:pPr>
            <a:r>
              <a:rPr lang="en-US" b="1">
                <a:solidFill>
                  <a:srgbClr val="404040"/>
                </a:solidFill>
                <a:latin typeface="Franklin Gothic Book"/>
                <a:ea typeface="Söhne"/>
                <a:cs typeface="Söhne"/>
              </a:rPr>
              <a:t>Library requirement:</a:t>
            </a:r>
          </a:p>
          <a:p>
            <a:pPr marL="342900" indent="-342900"/>
            <a:r>
              <a:rPr lang="en-US" b="1">
                <a:solidFill>
                  <a:srgbClr val="404040"/>
                </a:solidFill>
                <a:latin typeface="Franklin Gothic Book"/>
                <a:ea typeface="Söhne"/>
                <a:cs typeface="Söhne"/>
              </a:rPr>
              <a:t>Data processing and analysis:</a:t>
            </a:r>
          </a:p>
          <a:p>
            <a:pPr marL="0" indent="0">
              <a:buNone/>
            </a:pPr>
            <a:r>
              <a:rPr lang="en-US" b="1">
                <a:solidFill>
                  <a:srgbClr val="404040"/>
                </a:solidFill>
                <a:latin typeface="Franklin Gothic Book"/>
                <a:ea typeface="Söhne"/>
                <a:cs typeface="Söhne"/>
              </a:rPr>
              <a:t>             </a:t>
            </a:r>
            <a:r>
              <a:rPr lang="en-US">
                <a:solidFill>
                  <a:srgbClr val="404040"/>
                </a:solidFill>
                <a:latin typeface="Franklin Gothic Book"/>
                <a:ea typeface="Söhne"/>
                <a:cs typeface="Söhne"/>
              </a:rPr>
              <a:t>Pandas</a:t>
            </a:r>
          </a:p>
          <a:p>
            <a:pPr marL="305435" indent="-305435"/>
            <a:r>
              <a:rPr lang="en-US" b="1">
                <a:solidFill>
                  <a:srgbClr val="404040"/>
                </a:solidFill>
                <a:latin typeface="Franklin Gothic Book"/>
                <a:ea typeface="Söhne"/>
                <a:cs typeface="Söhne"/>
              </a:rPr>
              <a:t>Data visualization: </a:t>
            </a:r>
          </a:p>
          <a:p>
            <a:pPr marL="0" indent="0">
              <a:buNone/>
            </a:pPr>
            <a:r>
              <a:rPr lang="en-US">
                <a:solidFill>
                  <a:srgbClr val="404040"/>
                </a:solidFill>
                <a:latin typeface="Franklin Gothic Book"/>
                <a:ea typeface="Söhne"/>
                <a:cs typeface="Söhne"/>
              </a:rPr>
              <a:t>       Matplotlib , seaborn ,</a:t>
            </a:r>
            <a:r>
              <a:rPr lang="en-US" err="1">
                <a:solidFill>
                  <a:srgbClr val="404040"/>
                </a:solidFill>
                <a:latin typeface="Franklin Gothic Book"/>
                <a:ea typeface="Söhne"/>
                <a:cs typeface="Söhne"/>
              </a:rPr>
              <a:t>scipy</a:t>
            </a:r>
          </a:p>
          <a:p>
            <a:pPr marL="305435" indent="-305435"/>
            <a:endParaRPr lang="en-US">
              <a:solidFill>
                <a:srgbClr val="404040"/>
              </a:solidFill>
              <a:latin typeface="Franklin Gothic Book"/>
              <a:ea typeface="Söhne"/>
              <a:cs typeface="Söhne"/>
            </a:endParaRPr>
          </a:p>
        </p:txBody>
      </p:sp>
    </p:spTree>
    <p:extLst>
      <p:ext uri="{BB962C8B-B14F-4D97-AF65-F5344CB8AC3E}">
        <p14:creationId xmlns:p14="http://schemas.microsoft.com/office/powerpoint/2010/main" val="1933029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b="1">
                <a:ea typeface="+mn-lt"/>
                <a:cs typeface="+mn-lt"/>
              </a:rPr>
              <a:t>Data Loading and Exploration</a:t>
            </a:r>
            <a:r>
              <a:rPr lang="en-IN">
                <a:ea typeface="+mn-lt"/>
                <a:cs typeface="+mn-lt"/>
              </a:rPr>
              <a:t>: Load the dataset and explore its structure and contents.</a:t>
            </a:r>
            <a:endParaRPr lang="en-IN"/>
          </a:p>
          <a:p>
            <a:pPr marL="305435" indent="-305435"/>
            <a:r>
              <a:rPr lang="en-IN" b="1">
                <a:ea typeface="+mn-lt"/>
                <a:cs typeface="+mn-lt"/>
              </a:rPr>
              <a:t>Data Preprocessing</a:t>
            </a:r>
            <a:r>
              <a:rPr lang="en-IN">
                <a:ea typeface="+mn-lt"/>
                <a:cs typeface="+mn-lt"/>
              </a:rPr>
              <a:t>: Handle missing values, encode categorical variables, and perform any necessary data transformations.</a:t>
            </a:r>
            <a:endParaRPr lang="en-IN"/>
          </a:p>
          <a:p>
            <a:pPr marL="305435" indent="-305435"/>
            <a:r>
              <a:rPr lang="en-IN" b="1">
                <a:ea typeface="+mn-lt"/>
                <a:cs typeface="+mn-lt"/>
              </a:rPr>
              <a:t>Data Visualization</a:t>
            </a:r>
            <a:r>
              <a:rPr lang="en-IN">
                <a:ea typeface="+mn-lt"/>
                <a:cs typeface="+mn-lt"/>
              </a:rPr>
              <a:t>:</a:t>
            </a:r>
            <a:endParaRPr lang="en-IN"/>
          </a:p>
          <a:p>
            <a:pPr marL="629920" lvl="1" indent="-305435"/>
            <a:r>
              <a:rPr lang="en-IN">
                <a:ea typeface="+mn-lt"/>
                <a:cs typeface="+mn-lt"/>
              </a:rPr>
              <a:t>Scatter plots to visualize relationships between different features.</a:t>
            </a:r>
            <a:endParaRPr lang="en-IN"/>
          </a:p>
          <a:p>
            <a:pPr marL="629920" lvl="1" indent="-305435"/>
            <a:r>
              <a:rPr lang="en-IN">
                <a:ea typeface="+mn-lt"/>
                <a:cs typeface="+mn-lt"/>
              </a:rPr>
              <a:t>Pair plots for a comprehensive view of pairwise relationships.</a:t>
            </a:r>
            <a:endParaRPr lang="en-IN"/>
          </a:p>
          <a:p>
            <a:pPr marL="629920" lvl="1" indent="-305435"/>
            <a:r>
              <a:rPr lang="en-IN">
                <a:ea typeface="+mn-lt"/>
                <a:cs typeface="+mn-lt"/>
              </a:rPr>
              <a:t>KDE plots to visualize the distribution of numeric features.</a:t>
            </a:r>
            <a:endParaRPr lang="en-IN"/>
          </a:p>
          <a:p>
            <a:pPr marL="305435" indent="-305435"/>
            <a:r>
              <a:rPr lang="en-IN" b="1">
                <a:ea typeface="+mn-lt"/>
                <a:cs typeface="+mn-lt"/>
              </a:rPr>
              <a:t>Kolmogorov-Smirnov Test</a:t>
            </a:r>
            <a:r>
              <a:rPr lang="en-IN">
                <a:ea typeface="+mn-lt"/>
                <a:cs typeface="+mn-lt"/>
              </a:rPr>
              <a:t>: Perform the KS test to compare the distributions of defaulters and non-defaulters for selected features.</a:t>
            </a:r>
            <a:endParaRPr lang="en-IN"/>
          </a:p>
          <a:p>
            <a:pPr marL="305435" indent="-305435"/>
            <a:r>
              <a:rPr lang="en-IN" b="1">
                <a:ea typeface="+mn-lt"/>
                <a:cs typeface="+mn-lt"/>
              </a:rPr>
              <a:t>Conclusion</a:t>
            </a:r>
            <a:r>
              <a:rPr lang="en-IN">
                <a:ea typeface="+mn-lt"/>
                <a:cs typeface="+mn-lt"/>
              </a:rPr>
              <a:t>: Summarize the findings and insights obtained from the analysis.</a:t>
            </a:r>
            <a:endParaRPr lang="en-IN"/>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a:extLst>
              <a:ext uri="{FF2B5EF4-FFF2-40B4-BE49-F238E27FC236}">
                <a16:creationId xmlns:a16="http://schemas.microsoft.com/office/drawing/2014/main" id="{1991BF4F-3BA9-9652-F1E3-DAFAC89DEED3}"/>
              </a:ext>
            </a:extLst>
          </p:cNvPr>
          <p:cNvPicPr>
            <a:picLocks noGrp="1" noChangeAspect="1"/>
          </p:cNvPicPr>
          <p:nvPr>
            <p:ph idx="1"/>
          </p:nvPr>
        </p:nvPicPr>
        <p:blipFill>
          <a:blip r:embed="rId2"/>
          <a:stretch>
            <a:fillRect/>
          </a:stretch>
        </p:blipFill>
        <p:spPr>
          <a:xfrm>
            <a:off x="576942" y="4032615"/>
            <a:ext cx="5334000" cy="2554061"/>
          </a:xfrm>
        </p:spPr>
      </p:pic>
      <p:pic>
        <p:nvPicPr>
          <p:cNvPr id="4" name="Picture 3" descr="A graph of credit limit distribution&#10;&#10;Description automatically generated">
            <a:extLst>
              <a:ext uri="{FF2B5EF4-FFF2-40B4-BE49-F238E27FC236}">
                <a16:creationId xmlns:a16="http://schemas.microsoft.com/office/drawing/2014/main" id="{404D770E-B617-35D5-8076-0273A0052685}"/>
              </a:ext>
            </a:extLst>
          </p:cNvPr>
          <p:cNvPicPr>
            <a:picLocks noChangeAspect="1"/>
          </p:cNvPicPr>
          <p:nvPr/>
        </p:nvPicPr>
        <p:blipFill>
          <a:blip r:embed="rId3"/>
          <a:stretch>
            <a:fillRect/>
          </a:stretch>
        </p:blipFill>
        <p:spPr>
          <a:xfrm>
            <a:off x="5916385" y="1958886"/>
            <a:ext cx="6096000" cy="2940050"/>
          </a:xfrm>
          <a:prstGeom prst="rect">
            <a:avLst/>
          </a:prstGeom>
        </p:spPr>
      </p:pic>
      <p:pic>
        <p:nvPicPr>
          <p:cNvPr id="6" name="Picture 5" descr="A graph of age versus credit limit&#10;&#10;Description automatically generated">
            <a:extLst>
              <a:ext uri="{FF2B5EF4-FFF2-40B4-BE49-F238E27FC236}">
                <a16:creationId xmlns:a16="http://schemas.microsoft.com/office/drawing/2014/main" id="{DD0BE16F-AE63-277B-1F84-F7A59423CCBD}"/>
              </a:ext>
            </a:extLst>
          </p:cNvPr>
          <p:cNvPicPr>
            <a:picLocks noChangeAspect="1"/>
          </p:cNvPicPr>
          <p:nvPr/>
        </p:nvPicPr>
        <p:blipFill>
          <a:blip r:embed="rId4"/>
          <a:stretch>
            <a:fillRect/>
          </a:stretch>
        </p:blipFill>
        <p:spPr>
          <a:xfrm>
            <a:off x="348342" y="1343844"/>
            <a:ext cx="5181600" cy="248920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236713"/>
            <a:ext cx="11029615" cy="5587722"/>
          </a:xfrm>
        </p:spPr>
        <p:txBody>
          <a:bodyPr>
            <a:normAutofit fontScale="85000" lnSpcReduction="20000"/>
          </a:bodyPr>
          <a:lstStyle/>
          <a:p>
            <a:pPr marL="305435" indent="-305435">
              <a:buFont typeface="Wingdings 2"/>
              <a:buChar char=""/>
            </a:pPr>
            <a:r>
              <a:rPr lang="en-IN" sz="2000" b="1">
                <a:ea typeface="+mn-lt"/>
                <a:cs typeface="+mn-lt"/>
              </a:rPr>
              <a:t>The analysis highlights the importance of payment history, credit limit, age, and education level in determining credit default risk. By understanding these factors, financial institutions can better assess and manage credit risk, ultimately reducing the incidence of default and improving overall portfolio performance</a:t>
            </a:r>
            <a:r>
              <a:rPr lang="en-IN" sz="2000">
                <a:ea typeface="+mn-lt"/>
                <a:cs typeface="+mn-lt"/>
              </a:rPr>
              <a:t>.</a:t>
            </a:r>
            <a:br>
              <a:rPr lang="en-US" sz="2000">
                <a:ea typeface="+mn-lt"/>
                <a:cs typeface="+mn-lt"/>
              </a:rPr>
            </a:br>
            <a:endParaRPr lang="en-US" sz="2000">
              <a:ea typeface="+mn-lt"/>
              <a:cs typeface="+mn-lt"/>
            </a:endParaRPr>
          </a:p>
          <a:p>
            <a:pPr marL="305435" indent="-305435">
              <a:buFont typeface="Wingdings 2"/>
              <a:buChar char=""/>
            </a:pPr>
            <a:r>
              <a:rPr lang="en-IN" sz="2000" b="1">
                <a:ea typeface="+mn-lt"/>
                <a:cs typeface="+mn-lt"/>
              </a:rPr>
              <a:t>Payment History Influence</a:t>
            </a:r>
            <a:r>
              <a:rPr lang="en-IN" sz="2000">
                <a:ea typeface="+mn-lt"/>
                <a:cs typeface="+mn-lt"/>
              </a:rPr>
              <a:t>: Our analysis revealed a strong correlation between payment history (as represented by PAY_1, PAY_2, etc.) and the likelihood of credit default. Customers who consistently made late payments or failed to pay their bills on time were significantly more likely to default on their credit.</a:t>
            </a:r>
            <a:endParaRPr lang="en-US"/>
          </a:p>
          <a:p>
            <a:pPr marL="305435" indent="-305435">
              <a:buFont typeface="Wingdings 2"/>
              <a:buChar char=""/>
            </a:pPr>
            <a:r>
              <a:rPr lang="en-IN" sz="2000" b="1">
                <a:ea typeface="+mn-lt"/>
                <a:cs typeface="+mn-lt"/>
              </a:rPr>
              <a:t>Impact of Credit Limit</a:t>
            </a:r>
            <a:r>
              <a:rPr lang="en-IN" sz="2000">
                <a:ea typeface="+mn-lt"/>
                <a:cs typeface="+mn-lt"/>
              </a:rPr>
              <a:t>: We observed that customers with higher credit limits tended to have lower default rates. This suggests that credit limit plays a crucial role in managing credit risk, with higher limits providing more financial flexibility and reducing the likelihood of default.</a:t>
            </a:r>
            <a:endParaRPr lang="en-IN"/>
          </a:p>
          <a:p>
            <a:pPr marL="305435" indent="-305435">
              <a:buFont typeface="Wingdings 2"/>
              <a:buChar char=""/>
            </a:pPr>
            <a:r>
              <a:rPr lang="en-IN" sz="2000" b="1">
                <a:ea typeface="+mn-lt"/>
                <a:cs typeface="+mn-lt"/>
              </a:rPr>
              <a:t>Age and Education</a:t>
            </a:r>
            <a:r>
              <a:rPr lang="en-IN" sz="2000">
                <a:ea typeface="+mn-lt"/>
                <a:cs typeface="+mn-lt"/>
              </a:rPr>
              <a:t>: Interestingly, we found that age and education level were also significant predictors of credit default. Younger individuals and those with lower levels of education were more likely to default on their credit obligations compared to older, more educated individuals.</a:t>
            </a:r>
            <a:endParaRPr lang="en-IN"/>
          </a:p>
          <a:p>
            <a:pPr marL="305435" indent="-305435">
              <a:buFont typeface="Wingdings 2"/>
              <a:buChar char=""/>
            </a:pPr>
            <a:r>
              <a:rPr lang="en-IN" sz="2000" b="1">
                <a:ea typeface="+mn-lt"/>
                <a:cs typeface="+mn-lt"/>
              </a:rPr>
              <a:t>Model Performance</a:t>
            </a:r>
            <a:r>
              <a:rPr lang="en-IN" sz="2000">
                <a:ea typeface="+mn-lt"/>
                <a:cs typeface="+mn-lt"/>
              </a:rPr>
              <a:t>: Our machine learning models, including random forest and logistic regression, achieved strong performance in predicting credit default. The models exhibited high accuracy and precision, indicating their effectiveness in identifying customers at risk of default.</a:t>
            </a:r>
            <a:endParaRPr lang="en-IN"/>
          </a:p>
          <a:p>
            <a:pPr marL="305435" indent="0">
              <a:buNone/>
            </a:pPr>
            <a:endParaRPr lang="en-IN" sz="2000"/>
          </a:p>
          <a:p>
            <a:pPr marL="0" indent="0">
              <a:buNone/>
            </a:pPr>
            <a:br>
              <a:rPr lang="en-US"/>
            </a:br>
            <a:endParaRPr lang="en-US"/>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Credit Card Credibility Analysis</vt:lpstr>
      <vt:lpstr>OUTLINE</vt:lpstr>
      <vt:lpstr>Problem Statement</vt:lpstr>
      <vt:lpstr>Proposed Solution</vt:lpstr>
      <vt:lpstr>System  Approach</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revision>1</cp:revision>
  <dcterms:created xsi:type="dcterms:W3CDTF">2021-05-26T16:50:10Z</dcterms:created>
  <dcterms:modified xsi:type="dcterms:W3CDTF">2024-04-03T16:45:53Z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