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95b8dae4b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95b8dae4b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95b8dae4b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95b8dae4b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9792fe2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9792fe2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9792fe25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9792fe25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95b8dae4b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95b8dae4b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95b8dae4b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95b8dae4b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95b8dae4b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95b8dae4b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95b8dae4b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95b8dae4b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i.org/10.3390/app10175917" TargetMode="External"/><Relationship Id="rId4" Type="http://schemas.openxmlformats.org/officeDocument/2006/relationships/hyperlink" Target="https://doi.org/10.1016/j.taml.2020.01.039" TargetMode="External"/><Relationship Id="rId5" Type="http://schemas.openxmlformats.org/officeDocument/2006/relationships/hyperlink" Target="https://doi.org/10.3390/app10175917" TargetMode="External"/><Relationship Id="rId6" Type="http://schemas.openxmlformats.org/officeDocument/2006/relationships/hyperlink" Target="https://doi.org/10.3390/app1017591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Deep Learning Enhanced CFD for Modeling External Flow</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r">
              <a:spcBef>
                <a:spcPts val="0"/>
              </a:spcBef>
              <a:spcAft>
                <a:spcPts val="0"/>
              </a:spcAft>
              <a:buNone/>
            </a:pPr>
            <a:r>
              <a:rPr lang="en"/>
              <a:t>		Hirthick Kumaran N</a:t>
            </a:r>
            <a:endParaRPr/>
          </a:p>
          <a:p>
            <a:pPr indent="0" lvl="0" marL="0" rtl="0" algn="r">
              <a:spcBef>
                <a:spcPts val="0"/>
              </a:spcBef>
              <a:spcAft>
                <a:spcPts val="0"/>
              </a:spcAft>
              <a:buNone/>
            </a:pPr>
            <a:r>
              <a:rPr lang="en"/>
              <a:t>Adithya B</a:t>
            </a:r>
            <a:endParaRPr/>
          </a:p>
          <a:p>
            <a:pPr indent="0" lvl="0" marL="0" rtl="0" algn="r">
              <a:spcBef>
                <a:spcPts val="0"/>
              </a:spcBef>
              <a:spcAft>
                <a:spcPts val="0"/>
              </a:spcAft>
              <a:buNone/>
            </a:pPr>
            <a:r>
              <a:rPr lang="en"/>
              <a:t>Gokulnath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a:p>
            <a:pPr indent="0" lvl="0" marL="0" rtl="0" algn="l">
              <a:spcBef>
                <a:spcPts val="1200"/>
              </a:spcBef>
              <a:spcAft>
                <a:spcPts val="0"/>
              </a:spcAft>
              <a:buNone/>
            </a:pPr>
            <a:r>
              <a:rPr lang="en"/>
              <a:t>Literature Review</a:t>
            </a:r>
            <a:endParaRPr/>
          </a:p>
          <a:p>
            <a:pPr indent="0" lvl="0" marL="0" rtl="0" algn="l">
              <a:spcBef>
                <a:spcPts val="1200"/>
              </a:spcBef>
              <a:spcAft>
                <a:spcPts val="0"/>
              </a:spcAft>
              <a:buNone/>
            </a:pPr>
            <a:r>
              <a:rPr lang="en"/>
              <a:t>Problem Identification &amp; Motivation</a:t>
            </a:r>
            <a:endParaRPr/>
          </a:p>
          <a:p>
            <a:pPr indent="0" lvl="0" marL="0" rtl="0" algn="l">
              <a:spcBef>
                <a:spcPts val="1200"/>
              </a:spcBef>
              <a:spcAft>
                <a:spcPts val="0"/>
              </a:spcAft>
              <a:buNone/>
            </a:pPr>
            <a:r>
              <a:rPr lang="en"/>
              <a:t>Gantt Chart</a:t>
            </a:r>
            <a:endParaRPr/>
          </a:p>
          <a:p>
            <a:pPr indent="0" lvl="0" marL="0" rtl="0" algn="l">
              <a:spcBef>
                <a:spcPts val="1200"/>
              </a:spcBef>
              <a:spcAft>
                <a:spcPts val="1200"/>
              </a:spcAft>
              <a:buNone/>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Advances in using co</a:t>
            </a:r>
            <a:r>
              <a:rPr lang="en"/>
              <a:t>mputational fluid dynamics (CFD) have greatly increased due to its great potential to save time in the design process compared to experimental testing for data acquisition. Additionally, in real-life tests, a limited number of quantities are measured at a time, while in a CFD analysis all desired quantities can be measured at once, and with a high resolution in space and time.</a:t>
            </a:r>
            <a:endParaRPr/>
          </a:p>
          <a:p>
            <a:pPr indent="0" lvl="0" marL="0" rtl="0" algn="l">
              <a:spcBef>
                <a:spcPts val="1200"/>
              </a:spcBef>
              <a:spcAft>
                <a:spcPts val="0"/>
              </a:spcAft>
              <a:buClr>
                <a:schemeClr val="dk1"/>
              </a:buClr>
              <a:buSzPct val="61111"/>
              <a:buFont typeface="Arial"/>
              <a:buNone/>
            </a:pPr>
            <a:r>
              <a:rPr lang="en"/>
              <a:t>Navier-Stokes equations require a discretized numerical approach to be solved efficiently (mainly due to their highly nonlinear convective term)</a:t>
            </a:r>
            <a:endParaRPr/>
          </a:p>
          <a:p>
            <a:pPr indent="0" lvl="0" marL="0" rtl="0" algn="l">
              <a:spcBef>
                <a:spcPts val="1200"/>
              </a:spcBef>
              <a:spcAft>
                <a:spcPts val="0"/>
              </a:spcAft>
              <a:buNone/>
            </a:pPr>
            <a:r>
              <a:rPr lang="en"/>
              <a:t>Drawbacks of CFD</a:t>
            </a:r>
            <a:endParaRPr/>
          </a:p>
          <a:p>
            <a:pPr indent="-334327" lvl="0" marL="457200" rtl="0" algn="l">
              <a:spcBef>
                <a:spcPts val="1200"/>
              </a:spcBef>
              <a:spcAft>
                <a:spcPts val="0"/>
              </a:spcAft>
              <a:buSzPct val="100000"/>
              <a:buChar char="●"/>
            </a:pPr>
            <a:r>
              <a:rPr lang="en"/>
              <a:t>Requires high computational power</a:t>
            </a:r>
            <a:endParaRPr/>
          </a:p>
          <a:p>
            <a:pPr indent="-334327" lvl="0" marL="457200" rtl="0" algn="l">
              <a:spcBef>
                <a:spcPts val="0"/>
              </a:spcBef>
              <a:spcAft>
                <a:spcPts val="0"/>
              </a:spcAft>
              <a:buSzPct val="100000"/>
              <a:buChar char="●"/>
            </a:pPr>
            <a:r>
              <a:rPr lang="en"/>
              <a:t>More computation time</a:t>
            </a:r>
            <a:endParaRPr/>
          </a:p>
          <a:p>
            <a:pPr indent="-334327" lvl="0" marL="457200" rtl="0" algn="l">
              <a:spcBef>
                <a:spcPts val="0"/>
              </a:spcBef>
              <a:spcAft>
                <a:spcPts val="0"/>
              </a:spcAft>
              <a:buSzPct val="100000"/>
              <a:buChar char="●"/>
            </a:pPr>
            <a:r>
              <a:rPr lang="en"/>
              <a:t>Convergence issues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Using ML for CFD</a:t>
            </a:r>
            <a:endParaRPr/>
          </a:p>
          <a:p>
            <a:pPr indent="-342900" lvl="0" marL="457200" rtl="0" algn="l">
              <a:spcBef>
                <a:spcPts val="1200"/>
              </a:spcBef>
              <a:spcAft>
                <a:spcPts val="0"/>
              </a:spcAft>
              <a:buSzPts val="1800"/>
              <a:buChar char="●"/>
            </a:pPr>
            <a:r>
              <a:rPr lang="en"/>
              <a:t>Improved computing time</a:t>
            </a:r>
            <a:endParaRPr/>
          </a:p>
          <a:p>
            <a:pPr indent="-342900" lvl="0" marL="457200" rtl="0" algn="l">
              <a:spcBef>
                <a:spcPts val="0"/>
              </a:spcBef>
              <a:spcAft>
                <a:spcPts val="0"/>
              </a:spcAft>
              <a:buSzPts val="1800"/>
              <a:buChar char="●"/>
            </a:pPr>
            <a:r>
              <a:rPr lang="en"/>
              <a:t>Lesser computing power required</a:t>
            </a:r>
            <a:endParaRPr/>
          </a:p>
          <a:p>
            <a:pPr indent="0" lvl="0" marL="0" rtl="0" algn="l">
              <a:spcBef>
                <a:spcPts val="1200"/>
              </a:spcBef>
              <a:spcAft>
                <a:spcPts val="1200"/>
              </a:spcAft>
              <a:buNone/>
            </a:pPr>
            <a:r>
              <a:rPr lang="en"/>
              <a:t>Physics-Informed Neural Networks (PINN) are neural networks encoding the problem governing equations, such as Partial Differential Equations (PDE), as a part of the neural network.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 -Notes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Drawbacks: </a:t>
            </a:r>
            <a:r>
              <a:rPr lang="en"/>
              <a:t>Still, CFD simulations require a lot of computational power and time to solve. They are also prone to convergence issues and need really good mesh.</a:t>
            </a:r>
            <a:endParaRPr/>
          </a:p>
          <a:p>
            <a:pPr indent="0" lvl="0" marL="0" rtl="0" algn="l">
              <a:spcBef>
                <a:spcPts val="1200"/>
              </a:spcBef>
              <a:spcAft>
                <a:spcPts val="0"/>
              </a:spcAft>
              <a:buClr>
                <a:schemeClr val="dk1"/>
              </a:buClr>
              <a:buSzPct val="61111"/>
              <a:buFont typeface="Arial"/>
              <a:buNone/>
            </a:pPr>
            <a:r>
              <a:rPr lang="en"/>
              <a:t>Advances in using computational fluid dynamics (CFD) software have greatly increased due to its great potential to save time in the design process compared to experimental testing for data acquisition. Additionally, in real-life tests, a limited number of quantities are measured at a time, while in a CFD analysis all desired quantities can be measured at once, and with a high resolution in space and time.</a:t>
            </a:r>
            <a:endParaRPr/>
          </a:p>
          <a:p>
            <a:pPr indent="0" lvl="0" marL="0" rtl="0" algn="l">
              <a:spcBef>
                <a:spcPts val="1200"/>
              </a:spcBef>
              <a:spcAft>
                <a:spcPts val="0"/>
              </a:spcAft>
              <a:buClr>
                <a:schemeClr val="dk1"/>
              </a:buClr>
              <a:buSzPct val="61111"/>
              <a:buFont typeface="Arial"/>
              <a:buNone/>
            </a:pPr>
            <a:r>
              <a:rPr lang="en"/>
              <a:t>Still, CFD simulations require a lot of computational power and time to solve. They are also prone to convergence issues and need really good mesh.</a:t>
            </a:r>
            <a:endParaRPr/>
          </a:p>
          <a:p>
            <a:pPr indent="0" lvl="0" marL="0" rtl="0" algn="l">
              <a:spcBef>
                <a:spcPts val="1200"/>
              </a:spcBef>
              <a:spcAft>
                <a:spcPts val="0"/>
              </a:spcAft>
              <a:buClr>
                <a:schemeClr val="dk1"/>
              </a:buClr>
              <a:buSzPct val="61111"/>
              <a:buFont typeface="Arial"/>
              <a:buNone/>
            </a:pPr>
            <a:r>
              <a:rPr lang="en"/>
              <a:t>Navier-Stokes equations require proper numerical approach to be solved efficiently (mainly due to their highly nonlinear convective term). For example FEM is not a good choice, unlike FVM.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ML: Machine learning (ML) is a type of artificial intelligence (AI) that allows software applications to become more accurate at predicting outcomes without being explicitly programmed to do so. This is applied to CFD to efficiently solve the governing PDEs.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Physics-informed deep learning has drawn tremendous interest in recent years to solve computational physics problems, whose basic concept is to embed physical laws to constrain/inform neural networks, with the need of less data for training a reliable model.</a:t>
            </a:r>
            <a:endParaRPr/>
          </a:p>
          <a:p>
            <a:pPr indent="0" lvl="0" marL="0" rtl="0" algn="l">
              <a:spcBef>
                <a:spcPts val="1200"/>
              </a:spcBef>
              <a:spcAft>
                <a:spcPts val="0"/>
              </a:spcAft>
              <a:buNone/>
            </a:pPr>
            <a:r>
              <a:rPr lang="en"/>
              <a:t>DNN essentially has the capacity of approximating the latent solutions for PDEs [8, 9], with distinct benefits summarized as follows: (1) the superior interpolation ability of DNN, (2) the approximated solution has a close form with its infinite derivative continuous, and (3) state-of-the-art hardware advances make the numerical implementation and parallelization extremely convenient.</a:t>
            </a:r>
            <a:endParaRPr/>
          </a:p>
          <a:p>
            <a:pPr indent="0" lvl="0" marL="0" rtl="0" algn="l">
              <a:spcBef>
                <a:spcPts val="1200"/>
              </a:spcBef>
              <a:spcAft>
                <a:spcPts val="0"/>
              </a:spcAft>
              <a:buNone/>
            </a:pPr>
            <a:r>
              <a:rPr lang="en"/>
              <a:t>Guo et. al, 2020 [1] introduces physical constraints for the PDE in the NN as a regularization which has been </a:t>
            </a:r>
            <a:r>
              <a:rPr lang="en"/>
              <a:t>observ</a:t>
            </a:r>
            <a:r>
              <a:rPr lang="en" sz="1750"/>
              <a:t>ed</a:t>
            </a:r>
            <a:r>
              <a:rPr lang="en" sz="1750"/>
              <a:t> to accelerate the learning of the network</a:t>
            </a:r>
            <a:endParaRPr sz="1750"/>
          </a:p>
          <a:p>
            <a:pPr indent="0" lvl="0" marL="0" rtl="0" algn="l">
              <a:spcBef>
                <a:spcPts val="1200"/>
              </a:spcBef>
              <a:spcAft>
                <a:spcPts val="0"/>
              </a:spcAft>
              <a:buNone/>
            </a:pPr>
            <a:r>
              <a:rPr lang="en" sz="1750">
                <a:highlight>
                  <a:srgbClr val="FFFFFF"/>
                </a:highlight>
              </a:rPr>
              <a:t>Chengping </a:t>
            </a:r>
            <a:r>
              <a:rPr lang="en"/>
              <a:t>et. al, 2020 [2] proposes a mixed-variable scheme of physics-informed neural network (PINN) for fluid dynamics and apply it to simulate steady and transient laminar flows at low Reynolds numbers.</a:t>
            </a:r>
            <a:endParaRPr/>
          </a:p>
          <a:p>
            <a:pPr indent="0" lvl="0" marL="0" rtl="0" algn="l">
              <a:spcBef>
                <a:spcPts val="1200"/>
              </a:spcBef>
              <a:spcAft>
                <a:spcPts val="1200"/>
              </a:spcAft>
              <a:buNone/>
            </a:pPr>
            <a:r>
              <a:rPr lang="en"/>
              <a:t>Iskhakov, Dinh, 2020 [3] Navier-Stokes equations are solved using the Tensorflow ML library for Python programming language via the Chorin’s projection method.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Identification &amp; Motivation</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 Enhance the speed of CFD; Reduce computational power requirement of CFD to facilitate access to everyone; To come up with a versatile deep learning based solver for everyone to benefit from</a:t>
            </a:r>
            <a:endParaRPr/>
          </a:p>
          <a:p>
            <a:pPr indent="0" lvl="0" marL="0" rtl="0" algn="l">
              <a:spcBef>
                <a:spcPts val="1200"/>
              </a:spcBef>
              <a:spcAft>
                <a:spcPts val="0"/>
              </a:spcAft>
              <a:buNone/>
            </a:pPr>
            <a:r>
              <a:rPr lang="en"/>
              <a:t>how to better introduce physical information into neural networks and the possible non-convergence problem in loss function optimization</a:t>
            </a:r>
            <a:endParaRPr/>
          </a:p>
          <a:p>
            <a:pPr indent="0" lvl="0" marL="0" rtl="0" algn="l">
              <a:spcBef>
                <a:spcPts val="1200"/>
              </a:spcBef>
              <a:spcAft>
                <a:spcPts val="1200"/>
              </a:spcAft>
              <a:buNone/>
            </a:pPr>
            <a:r>
              <a:rPr lang="en"/>
              <a:t>Literature Gap: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0"/>
            <a:ext cx="8520600" cy="67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Gantt Chart</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20"/>
          <p:cNvPicPr preferRelativeResize="0"/>
          <p:nvPr/>
        </p:nvPicPr>
        <p:blipFill>
          <a:blip r:embed="rId3">
            <a:alphaModFix/>
          </a:blip>
          <a:stretch>
            <a:fillRect/>
          </a:stretch>
        </p:blipFill>
        <p:spPr>
          <a:xfrm>
            <a:off x="0" y="673075"/>
            <a:ext cx="9144000" cy="4287949"/>
          </a:xfrm>
          <a:prstGeom prst="rect">
            <a:avLst/>
          </a:prstGeom>
          <a:noFill/>
          <a:ln>
            <a:noFill/>
          </a:ln>
        </p:spPr>
      </p:pic>
      <p:pic>
        <p:nvPicPr>
          <p:cNvPr id="99" name="Google Shape;99;p20"/>
          <p:cNvPicPr preferRelativeResize="0"/>
          <p:nvPr/>
        </p:nvPicPr>
        <p:blipFill>
          <a:blip r:embed="rId4">
            <a:alphaModFix/>
          </a:blip>
          <a:stretch>
            <a:fillRect/>
          </a:stretch>
        </p:blipFill>
        <p:spPr>
          <a:xfrm>
            <a:off x="0" y="673075"/>
            <a:ext cx="9144000" cy="4287949"/>
          </a:xfrm>
          <a:prstGeom prst="rect">
            <a:avLst/>
          </a:prstGeom>
          <a:noFill/>
          <a:ln>
            <a:noFill/>
          </a:ln>
        </p:spPr>
      </p:pic>
      <p:pic>
        <p:nvPicPr>
          <p:cNvPr id="100" name="Google Shape;100;p20"/>
          <p:cNvPicPr preferRelativeResize="0"/>
          <p:nvPr/>
        </p:nvPicPr>
        <p:blipFill>
          <a:blip r:embed="rId5">
            <a:alphaModFix/>
          </a:blip>
          <a:stretch>
            <a:fillRect/>
          </a:stretch>
        </p:blipFill>
        <p:spPr>
          <a:xfrm>
            <a:off x="0" y="522415"/>
            <a:ext cx="9143998" cy="40986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222222"/>
                </a:solidFill>
                <a:highlight>
                  <a:srgbClr val="FFFFFF"/>
                </a:highlight>
              </a:rPr>
              <a:t>[1] </a:t>
            </a:r>
            <a:endParaRPr sz="1200">
              <a:solidFill>
                <a:srgbClr val="222222"/>
              </a:solidFill>
              <a:highlight>
                <a:srgbClr val="FFFFFF"/>
              </a:highlight>
            </a:endParaRPr>
          </a:p>
          <a:p>
            <a:pPr indent="0" lvl="0" marL="0" rtl="0" algn="l">
              <a:spcBef>
                <a:spcPts val="1200"/>
              </a:spcBef>
              <a:spcAft>
                <a:spcPts val="0"/>
              </a:spcAft>
              <a:buNone/>
            </a:pPr>
            <a:r>
              <a:rPr lang="en" sz="1200">
                <a:solidFill>
                  <a:srgbClr val="222222"/>
                </a:solidFill>
                <a:highlight>
                  <a:srgbClr val="FFFFFF"/>
                </a:highlight>
              </a:rPr>
              <a:t>[2] Guo Y, Cao X, Liu B, Gao M. Solving Partial Differential Equations Using Deep Learning and Physical Constraints. </a:t>
            </a:r>
            <a:r>
              <a:rPr i="1" lang="en" sz="1200">
                <a:solidFill>
                  <a:srgbClr val="222222"/>
                </a:solidFill>
                <a:highlight>
                  <a:srgbClr val="FFFFFF"/>
                </a:highlight>
              </a:rPr>
              <a:t>Applied Sciences</a:t>
            </a:r>
            <a:r>
              <a:rPr lang="en" sz="1200">
                <a:solidFill>
                  <a:srgbClr val="222222"/>
                </a:solidFill>
                <a:highlight>
                  <a:srgbClr val="FFFFFF"/>
                </a:highlight>
              </a:rPr>
              <a:t>. 2020; 10(17):5917. </a:t>
            </a:r>
            <a:r>
              <a:rPr lang="en" sz="1200" u="sng">
                <a:solidFill>
                  <a:schemeClr val="hlink"/>
                </a:solidFill>
                <a:highlight>
                  <a:srgbClr val="FFFFFF"/>
                </a:highlight>
                <a:hlinkClick r:id="rId3"/>
              </a:rPr>
              <a:t>https://doi.org/10.3390/app10175917</a:t>
            </a:r>
            <a:endParaRPr sz="1200">
              <a:solidFill>
                <a:srgbClr val="222222"/>
              </a:solidFill>
              <a:highlight>
                <a:srgbClr val="FFFFFF"/>
              </a:highlight>
            </a:endParaRPr>
          </a:p>
          <a:p>
            <a:pPr indent="0" lvl="0" marL="0" rtl="0" algn="l">
              <a:spcBef>
                <a:spcPts val="1200"/>
              </a:spcBef>
              <a:spcAft>
                <a:spcPts val="0"/>
              </a:spcAft>
              <a:buNone/>
            </a:pPr>
            <a:r>
              <a:rPr lang="en" sz="1200">
                <a:solidFill>
                  <a:srgbClr val="222222"/>
                </a:solidFill>
                <a:highlight>
                  <a:srgbClr val="FFFFFF"/>
                </a:highlight>
              </a:rPr>
              <a:t>[3] Chengping Rao, Hao Sun, Yang Liu, Physics-informed deep learning for incompressible laminar flows, </a:t>
            </a:r>
            <a:r>
              <a:rPr lang="en" sz="1200">
                <a:solidFill>
                  <a:schemeClr val="dk1"/>
                </a:solidFill>
                <a:highlight>
                  <a:srgbClr val="FFFFFF"/>
                </a:highlight>
              </a:rPr>
              <a:t>Theoretical and Applied Mechanics Letters (2020), </a:t>
            </a:r>
            <a:r>
              <a:rPr lang="en" sz="1200" u="sng">
                <a:solidFill>
                  <a:schemeClr val="hlink"/>
                </a:solidFill>
                <a:highlight>
                  <a:srgbClr val="FFFFFF"/>
                </a:highlight>
                <a:hlinkClick r:id="rId4"/>
              </a:rPr>
              <a:t>https://doi.org/10.1016/j.taml.2020.01.039</a:t>
            </a:r>
            <a:endParaRPr sz="1500">
              <a:solidFill>
                <a:srgbClr val="222222"/>
              </a:solidFill>
              <a:highlight>
                <a:srgbClr val="FFFFFF"/>
              </a:highlight>
            </a:endParaRPr>
          </a:p>
          <a:p>
            <a:pPr indent="0" lvl="0" marL="0" rtl="0" algn="l">
              <a:spcBef>
                <a:spcPts val="1200"/>
              </a:spcBef>
              <a:spcAft>
                <a:spcPts val="1200"/>
              </a:spcAft>
              <a:buNone/>
            </a:pPr>
            <a:r>
              <a:rPr lang="en" sz="1200">
                <a:solidFill>
                  <a:srgbClr val="222222"/>
                </a:solidFill>
                <a:highlight>
                  <a:srgbClr val="FFFFFF"/>
                </a:highlight>
              </a:rPr>
              <a:t>[4] Arsen S. Iskhakov, Nam T. Dinh. PHYSICS-INTEGRATED MACHINE LEARNING: EMBEDDING A NEURAL NETWORK IN THE NAVIER-STOKES EQUATIONS. PART I, Physics Letters A. 2021; </a:t>
            </a:r>
            <a:r>
              <a:rPr lang="en" sz="1200" u="sng">
                <a:solidFill>
                  <a:schemeClr val="hlink"/>
                </a:solidFill>
                <a:highlight>
                  <a:srgbClr val="FFFFFF"/>
                </a:highlight>
                <a:hlinkClick r:id="rId5"/>
              </a:rPr>
              <a:t>https://doi.org/</a:t>
            </a:r>
            <a:r>
              <a:rPr lang="en" sz="1200" u="sng">
                <a:solidFill>
                  <a:schemeClr val="hlink"/>
                </a:solidFill>
                <a:highlight>
                  <a:srgbClr val="FFFFFF"/>
                </a:highlight>
                <a:hlinkClick r:id="rId6"/>
              </a:rPr>
              <a:t>10.1016/j.physleta.2021.127456 </a:t>
            </a:r>
            <a:endParaRPr sz="1200">
              <a:solidFill>
                <a:srgbClr val="222222"/>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