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126A2E-ED59-41B4-8EE7-494242FDBA0E}">
  <a:tblStyle styleId="{EE126A2E-ED59-41B4-8EE7-494242FDBA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the main objective of our project is to design a deep learning model that could predict the solutions of differential equation that govern the physics laws. To be more specific with the domain, we choose the fluid equations that include the convection-diffusion to start with and end with the ultimate navier stokes eqn.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1ad17c61e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1ad17c61e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2D convection diffusion, we can no longer employ exact solution. Hence we adopt the hybrid scheme in Finite Volume Method to produce the data. The network input is now x and y. We use data from a 10x10 mesh for training and 20x20 mesh as collocation points.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2388a13e5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2388a13e5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4a63ecbe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24a63ecbe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4a63ecbea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4a63ecbea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4a63ecbe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4a63ecb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4a63ecbe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4a63ecbe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4b5e534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4b5e534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ad17c61e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ad17c61e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these were the results we found. For the 1D convection diffusion problem where the initial boundary condition was 8 and the final </a:t>
            </a:r>
            <a:r>
              <a:rPr lang="en"/>
              <a:t>boundary</a:t>
            </a:r>
            <a:r>
              <a:rPr lang="en"/>
              <a:t> condition is 6, the initial error was found to be unimpressive 3.5…. This is the error in the CDS solution compared to exact solution. This is proof that we require high fidelity data without compromising computational expenses. Fortunately machine learning does an impressive job in making these less accurate solutions. CDS solutions to exact solution. We see that the error in the network prediction is now a minimal 0.216, a 16x </a:t>
            </a:r>
            <a:r>
              <a:rPr lang="en"/>
              <a:t>improvement</a:t>
            </a:r>
            <a:r>
              <a:rPr lang="en"/>
              <a:t>. This number can still be improved by training a deeper network.</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ad17c61e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ad17c61e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Yet, there are a few bottlenecks in adopting traditional machine learning methods to solve CFD. In the architecture we presented, it can be found that the input size is fixed. This means the network works for a fixed mesh size. To train the model for a finer mesh size, we require data pertaining to those finer mesh, atleast during training. And that is exactly the biggest bottleneck one would face while </a:t>
            </a:r>
            <a:r>
              <a:rPr lang="en"/>
              <a:t>using</a:t>
            </a:r>
            <a:r>
              <a:rPr lang="en"/>
              <a:t> traditional machine learning to solve CFD.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started this project with an objective to significantly reduce computational expense and yet have end up in a position where we do require  those computational expensive CFD solutions, atleast during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bottleneck is that deep learning models are black boxes. </a:t>
            </a:r>
            <a:r>
              <a:rPr lang="en" sz="1200">
                <a:solidFill>
                  <a:schemeClr val="dk1"/>
                </a:solidFill>
                <a:highlight>
                  <a:schemeClr val="lt1"/>
                </a:highlight>
              </a:rPr>
              <a:t>it's pretty impossible to get any insight about the learnt function from the parameters. There is a limit to how much we can learn from them. </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None/>
            </a:pPr>
            <a:r>
              <a:rPr lang="en" sz="1200">
                <a:solidFill>
                  <a:schemeClr val="dk1"/>
                </a:solidFill>
                <a:highlight>
                  <a:schemeClr val="lt1"/>
                </a:highlight>
              </a:rPr>
              <a:t>This is the reason we arrive at Physics Informed Neural Networks, or shortly, PINNs.</a:t>
            </a:r>
            <a:endParaRPr sz="1200">
              <a:solidFill>
                <a:schemeClr val="dk1"/>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ad17c61e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ad17c61e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rgbClr val="595959"/>
                </a:solidFill>
              </a:rPr>
              <a:t>As there are still some limitations using ML in solving physics eqn, here is where PINN comes into pic. Physics-informed neural networks (PINNs) are a type of universal function approximators that can embed the knowledge of any physical laws that govern a given data-set in the learning process, and can be described by partial differential equations (PDEs). They overcome the low data availability in training the ML models. make the neural network function learn the physics of the problem. </a:t>
            </a:r>
            <a:endParaRPr sz="1400">
              <a:solidFill>
                <a:srgbClr val="595959"/>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1ad17c61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1ad17c61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595959"/>
                </a:solidFill>
              </a:rPr>
              <a:t>Solving one dimensional steady advection diffusion equation is a base problem to start because it is time invariant and linear. Conventionally, convection diffusion equation could be solved using central difference scheme.</a:t>
            </a:r>
            <a:endParaRPr/>
          </a:p>
          <a:p>
            <a:pPr indent="0" lvl="0" marL="0" rtl="0" algn="l">
              <a:lnSpc>
                <a:spcPct val="115000"/>
              </a:lnSpc>
              <a:spcBef>
                <a:spcPts val="1200"/>
              </a:spcBef>
              <a:spcAft>
                <a:spcPts val="1200"/>
              </a:spcAft>
              <a:buNone/>
            </a:pPr>
            <a:r>
              <a:rPr lang="en"/>
              <a:t>We started solving the convection diffusion eqn by the conventional cfd method. Here we use the CDS to solve.</a:t>
            </a:r>
            <a:r>
              <a:rPr lang="en"/>
              <a:t> Cds is the central difference scheme. So this the central differencing scheme is a finite difference method that optimizes the approximation for the differential operator in the central node of the considered patch and provides numerical solutions to differential equations.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2388a13e5e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2388a13e5e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shown in the picture, with some data and some physics we could train a better model. In our case, as we are using PDEs that govern physical laws, we use this PINN to help with data availability and at same time help the model to be more aligned with the physical nature of the equations. Hence in the convection diffusion model we adopt this PINN and input BC and PDE loss together to get more accurate results.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ad17c61e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ad17c61e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PINNs, we first solve 1D and 2D convection diffusion before eventually solving Navier Stokes equation. One huge advantage of PINN is that it can be trained on coarser mesh, which isn’t expensive to compute but can be used to predict finer mesh grid values because by that time, the network would have learnt to know that any prediction must satisfy </a:t>
            </a:r>
            <a:r>
              <a:rPr lang="en"/>
              <a:t>the</a:t>
            </a:r>
            <a:r>
              <a:rPr lang="en"/>
              <a:t> governing equations. We’ll today, in our presentation talk about 1D and 2D convection diffusion alone.</a:t>
            </a:r>
            <a:endParaRPr/>
          </a:p>
          <a:p>
            <a:pPr indent="0" lvl="0" marL="0" rtl="0" algn="l">
              <a:spcBef>
                <a:spcPts val="0"/>
              </a:spcBef>
              <a:spcAft>
                <a:spcPts val="0"/>
              </a:spcAft>
              <a:buNone/>
            </a:pPr>
            <a:r>
              <a:rPr lang="en"/>
              <a:t>So, this is how it works: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ad17c61e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ad17c61e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picture of a generalistic PINN model. We use fully connected layers to estimate the output variable. In general the inputs are the independent variables, x, y and 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1D convection diffusion </a:t>
            </a:r>
            <a:r>
              <a:rPr lang="en"/>
              <a:t>problem</a:t>
            </a:r>
            <a:r>
              <a:rPr lang="en"/>
              <a:t> under steady state condition, those inputs are simply x. After output is predicted, automatic differentiation can be used to calculate the spatial derivatives of the output.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addition to the mean squared error, we </a:t>
            </a:r>
            <a:r>
              <a:rPr lang="en"/>
              <a:t>deploy</a:t>
            </a:r>
            <a:r>
              <a:rPr lang="en"/>
              <a:t> another loss functions, one for </a:t>
            </a:r>
            <a:r>
              <a:rPr lang="en"/>
              <a:t>boundary</a:t>
            </a:r>
            <a:r>
              <a:rPr lang="en"/>
              <a:t> conditions and the other for the governing equation.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 three kinds of data for training.</a:t>
            </a:r>
            <a:endParaRPr/>
          </a:p>
          <a:p>
            <a:pPr indent="0" lvl="0" marL="0" rtl="0" algn="l">
              <a:spcBef>
                <a:spcPts val="0"/>
              </a:spcBef>
              <a:spcAft>
                <a:spcPts val="0"/>
              </a:spcAft>
              <a:buNone/>
            </a:pPr>
            <a:r>
              <a:rPr lang="en"/>
              <a:t>One, we use data from coarser mesh to train the model. In our study, the study domain was divided into 100 finite volumes. Mean squared error of the predicted output variable to the exact solution is calculated for the loss. This will be the network loss.</a:t>
            </a:r>
            <a:endParaRPr/>
          </a:p>
          <a:p>
            <a:pPr indent="0" lvl="0" marL="0" rtl="0" algn="l">
              <a:spcBef>
                <a:spcPts val="0"/>
              </a:spcBef>
              <a:spcAft>
                <a:spcPts val="0"/>
              </a:spcAft>
              <a:buNone/>
            </a:pPr>
            <a:r>
              <a:rPr lang="en"/>
              <a:t>Second, boundary points are used for the network to learn the boundary conditions. This can be both Neumann or dirichlet although in our case, they are both Dirichlet. Again, mean squared error is used to calculate the loss. This will be the boundary condition loss.</a:t>
            </a:r>
            <a:endParaRPr/>
          </a:p>
          <a:p>
            <a:pPr indent="0" lvl="0" marL="0" rtl="0" algn="l">
              <a:spcBef>
                <a:spcPts val="0"/>
              </a:spcBef>
              <a:spcAft>
                <a:spcPts val="0"/>
              </a:spcAft>
              <a:buNone/>
            </a:pPr>
            <a:r>
              <a:rPr lang="en"/>
              <a:t>Lastly, we use collocation points for the </a:t>
            </a:r>
            <a:r>
              <a:rPr lang="en"/>
              <a:t>network</a:t>
            </a:r>
            <a:r>
              <a:rPr lang="en"/>
              <a:t> to learn </a:t>
            </a:r>
            <a:r>
              <a:rPr lang="en"/>
              <a:t>the</a:t>
            </a:r>
            <a:r>
              <a:rPr lang="en"/>
              <a:t> governing equation. In our study, we use 500 collocation points for this purpose. In the governing equation, if we take all terms to the left, RHS is 0. During prediction, any residue that ends up in the RHS instead of zero can be considered as the network’s error in satisfying the governing equation. This residue can be used to calculate the PDE loss.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final loss is the sum of all these individual losses.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ad17c61e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ad17c61e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find the optimal architecture, we trained the network after varying the number of hidden layers from 1 all the way to 9 and simultaneously varying the number of neurons each hidden layer must have, from 8 to 128</a:t>
            </a:r>
            <a:endParaRPr/>
          </a:p>
          <a:p>
            <a:pPr indent="0" lvl="0" marL="0" rtl="0" algn="l">
              <a:spcBef>
                <a:spcPts val="0"/>
              </a:spcBef>
              <a:spcAft>
                <a:spcPts val="0"/>
              </a:spcAft>
              <a:buNone/>
            </a:pPr>
            <a:r>
              <a:rPr lang="en"/>
              <a:t>Of all these </a:t>
            </a:r>
            <a:r>
              <a:rPr lang="en"/>
              <a:t>combinations</a:t>
            </a:r>
            <a:r>
              <a:rPr lang="en"/>
              <a:t>, the optimal architecture was found to be one with 8 hidden layers with 64 neurons each.</a:t>
            </a:r>
            <a:endParaRPr/>
          </a:p>
          <a:p>
            <a:pPr indent="0" lvl="0" marL="0" rtl="0" algn="l">
              <a:spcBef>
                <a:spcPts val="0"/>
              </a:spcBef>
              <a:spcAft>
                <a:spcPts val="0"/>
              </a:spcAft>
              <a:buNone/>
            </a:pPr>
            <a:r>
              <a:rPr lang="en"/>
              <a:t>Tanh was chosen as the activation function because it has a mean zero. </a:t>
            </a:r>
            <a:r>
              <a:rPr lang="en" sz="1800">
                <a:solidFill>
                  <a:srgbClr val="595959"/>
                </a:solidFill>
              </a:rPr>
              <a:t> </a:t>
            </a:r>
            <a:r>
              <a:rPr lang="en">
                <a:solidFill>
                  <a:srgbClr val="595959"/>
                </a:solidFill>
              </a:rPr>
              <a:t>Because the second-order derivative becomes linear, ReLU is no longer applicable.</a:t>
            </a:r>
            <a:endParaRPr>
              <a:solidFill>
                <a:srgbClr val="595959"/>
              </a:solidFill>
            </a:endParaRPr>
          </a:p>
          <a:p>
            <a:pPr indent="0" lvl="0" marL="0" rtl="0" algn="l">
              <a:spcBef>
                <a:spcPts val="0"/>
              </a:spcBef>
              <a:spcAft>
                <a:spcPts val="0"/>
              </a:spcAft>
              <a:buNone/>
            </a:pPr>
            <a:r>
              <a:rPr lang="en"/>
              <a:t>After training,  we predicted for a mega fine mesh with 10000 grid points, What would have taken more than 15 minutes for my laptop to compute, our deep learning model did in less than a second with an appreciably small error of 0.007.</a:t>
            </a:r>
            <a:endParaRPr/>
          </a:p>
          <a:p>
            <a:pPr indent="0" lvl="0" marL="0" rtl="0" algn="l">
              <a:spcBef>
                <a:spcPts val="0"/>
              </a:spcBef>
              <a:spcAft>
                <a:spcPts val="0"/>
              </a:spcAft>
              <a:buNone/>
            </a:pPr>
            <a:r>
              <a:rPr lang="en"/>
              <a:t>This is a huge save in time with very minimal compromise on accuracy, if any.</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ad17c61e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ad17c61e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machine learning comes into picture. If we had a means to estimate a more accurate solution from a given approximate solution, we can end up having the best of both worlds, ie. improved time consumption due to need to compute only an approximate solution and also a significantly accurate end product if the network is trained long enough.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take the same above example of solving 1D convection diffusion problem to prove this point.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train a model where the input of the network is the CDS solutions for varying Peclet numbers while the output is the exact solutions solved analytically.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maps CDS solution to exact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architecture can be seen here. WIth just one hidden layer, a good enough mapping from CDS solution to exact solution can be found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key advantage of the model here is that the model can now work for a wide range of Peclet number.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1ad17c61e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1ad17c61e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4578f39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4578f39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24a63ecbe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24a63ecbe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578f39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578f39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4a63ecbe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4a63ecbe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4a63ecbe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4a63ecbe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4578f39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4578f39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42.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9.png"/><Relationship Id="rId4" Type="http://schemas.openxmlformats.org/officeDocument/2006/relationships/image" Target="../media/image21.png"/><Relationship Id="rId5" Type="http://schemas.openxmlformats.org/officeDocument/2006/relationships/image" Target="../media/image30.png"/><Relationship Id="rId6" Type="http://schemas.openxmlformats.org/officeDocument/2006/relationships/image" Target="../media/image25.png"/><Relationship Id="rId7" Type="http://schemas.openxmlformats.org/officeDocument/2006/relationships/image" Target="../media/image24.png"/><Relationship Id="rId8"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28.png"/><Relationship Id="rId5" Type="http://schemas.openxmlformats.org/officeDocument/2006/relationships/image" Target="../media/image37.png"/><Relationship Id="rId6" Type="http://schemas.openxmlformats.org/officeDocument/2006/relationships/image" Target="../media/image35.png"/><Relationship Id="rId7" Type="http://schemas.openxmlformats.org/officeDocument/2006/relationships/image" Target="../media/image27.png"/><Relationship Id="rId8"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7.png"/><Relationship Id="rId5"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11.png"/><Relationship Id="rId7" Type="http://schemas.openxmlformats.org/officeDocument/2006/relationships/image" Target="../media/image3.png"/><Relationship Id="rId8"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Deep Learning Enhanced CFD</a:t>
            </a:r>
            <a:endParaRPr/>
          </a:p>
          <a:p>
            <a:pPr indent="0" lvl="0" marL="0" rtl="0" algn="ctr">
              <a:spcBef>
                <a:spcPts val="0"/>
              </a:spcBef>
              <a:spcAft>
                <a:spcPts val="0"/>
              </a:spcAft>
              <a:buNone/>
            </a:pPr>
            <a:r>
              <a:rPr lang="en"/>
              <a:t>For Modeling External Flow</a:t>
            </a:r>
            <a:endParaRPr/>
          </a:p>
          <a:p>
            <a:pPr indent="0" lvl="0" marL="0" rtl="0" algn="l">
              <a:spcBef>
                <a:spcPts val="0"/>
              </a:spcBef>
              <a:spcAft>
                <a:spcPts val="0"/>
              </a:spcAft>
              <a:buNone/>
            </a:pPr>
            <a:r>
              <a:rPr b="1" lang="en" sz="2000">
                <a:latin typeface="Courier New"/>
                <a:ea typeface="Courier New"/>
                <a:cs typeface="Courier New"/>
                <a:sym typeface="Courier New"/>
              </a:rPr>
              <a:t>Guide: Dr. R B Anand</a:t>
            </a:r>
            <a:endParaRPr b="1" sz="2000">
              <a:latin typeface="Courier New"/>
              <a:ea typeface="Courier New"/>
              <a:cs typeface="Courier New"/>
              <a:sym typeface="Courier New"/>
            </a:endParaRPr>
          </a:p>
        </p:txBody>
      </p:sp>
      <p:sp>
        <p:nvSpPr>
          <p:cNvPr id="55" name="Google Shape;55;p13"/>
          <p:cNvSpPr txBox="1"/>
          <p:nvPr>
            <p:ph idx="1" type="subTitle"/>
          </p:nvPr>
        </p:nvSpPr>
        <p:spPr>
          <a:xfrm>
            <a:off x="6950675" y="2834125"/>
            <a:ext cx="1881600" cy="7926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0"/>
              </a:spcAft>
              <a:buNone/>
            </a:pPr>
            <a:r>
              <a:rPr b="1" lang="en"/>
              <a:t>Adithya B</a:t>
            </a:r>
            <a:endParaRPr b="1"/>
          </a:p>
          <a:p>
            <a:pPr indent="0" lvl="0" marL="0" rtl="0" algn="l">
              <a:spcBef>
                <a:spcPts val="0"/>
              </a:spcBef>
              <a:spcAft>
                <a:spcPts val="0"/>
              </a:spcAft>
              <a:buNone/>
            </a:pPr>
            <a:r>
              <a:rPr b="1" lang="en"/>
              <a:t>Gokulnath S</a:t>
            </a:r>
            <a:endParaRPr b="1"/>
          </a:p>
          <a:p>
            <a:pPr indent="0" lvl="0" marL="0" rtl="0" algn="l">
              <a:spcBef>
                <a:spcPts val="0"/>
              </a:spcBef>
              <a:spcAft>
                <a:spcPts val="0"/>
              </a:spcAft>
              <a:buNone/>
            </a:pPr>
            <a:r>
              <a:rPr b="1" lang="en"/>
              <a:t>Hirthick Kumaran 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t>
            </a:r>
            <a:r>
              <a:rPr lang="en"/>
              <a:t>D Convection Diffusion- PINN</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NN architecture</a:t>
            </a:r>
            <a:endParaRPr/>
          </a:p>
          <a:p>
            <a:pPr indent="-342900" lvl="1" marL="914400" rtl="0" algn="l">
              <a:spcBef>
                <a:spcPts val="0"/>
              </a:spcBef>
              <a:spcAft>
                <a:spcPts val="0"/>
              </a:spcAft>
              <a:buSzPts val="1800"/>
              <a:buChar char="○"/>
            </a:pPr>
            <a:r>
              <a:rPr lang="en" sz="1800"/>
              <a:t>Input - x, y </a:t>
            </a:r>
            <a:endParaRPr sz="1800"/>
          </a:p>
          <a:p>
            <a:pPr indent="-342900" lvl="1" marL="914400" rtl="0" algn="l">
              <a:spcBef>
                <a:spcPts val="0"/>
              </a:spcBef>
              <a:spcAft>
                <a:spcPts val="0"/>
              </a:spcAft>
              <a:buSzPts val="1800"/>
              <a:buChar char="○"/>
            </a:pPr>
            <a:r>
              <a:rPr lang="en" sz="1800"/>
              <a:t>Output - u (obtained using Hybrid scheme)</a:t>
            </a:r>
            <a:endParaRPr sz="1800"/>
          </a:p>
          <a:p>
            <a:pPr indent="-342900" lvl="1" marL="914400" rtl="0" algn="l">
              <a:spcBef>
                <a:spcPts val="0"/>
              </a:spcBef>
              <a:spcAft>
                <a:spcPts val="0"/>
              </a:spcAft>
              <a:buSzPts val="1800"/>
              <a:buChar char="○"/>
            </a:pPr>
            <a:r>
              <a:rPr lang="en" sz="1800"/>
              <a:t>Loss function - Similar to 1D PINN</a:t>
            </a:r>
            <a:endParaRPr sz="1800"/>
          </a:p>
          <a:p>
            <a:pPr indent="-342900" lvl="0" marL="457200" rtl="0" algn="l">
              <a:spcBef>
                <a:spcPts val="0"/>
              </a:spcBef>
              <a:spcAft>
                <a:spcPts val="0"/>
              </a:spcAft>
              <a:buSzPts val="1800"/>
              <a:buChar char="●"/>
            </a:pPr>
            <a:r>
              <a:rPr lang="en"/>
              <a:t> 8 Hidden layers with 64 neurons per layer</a:t>
            </a:r>
            <a:endParaRPr/>
          </a:p>
          <a:p>
            <a:pPr indent="-342900" lvl="0" marL="457200" rtl="0" algn="l">
              <a:spcBef>
                <a:spcPts val="0"/>
              </a:spcBef>
              <a:spcAft>
                <a:spcPts val="0"/>
              </a:spcAft>
              <a:buSzPts val="1800"/>
              <a:buChar char="●"/>
            </a:pPr>
            <a:r>
              <a:rPr lang="en"/>
              <a:t>L2 error was calculated to be </a:t>
            </a:r>
            <a:r>
              <a:rPr lang="en">
                <a:highlight>
                  <a:schemeClr val="lt1"/>
                </a:highlight>
              </a:rPr>
              <a:t>0.1574</a:t>
            </a:r>
            <a:r>
              <a:rPr lang="en"/>
              <a:t> in the end</a:t>
            </a:r>
            <a:endParaRPr/>
          </a:p>
          <a:p>
            <a:pPr indent="-342900" lvl="0" marL="457200" rtl="0" algn="l">
              <a:spcBef>
                <a:spcPts val="0"/>
              </a:spcBef>
              <a:spcAft>
                <a:spcPts val="0"/>
              </a:spcAft>
              <a:buSzPts val="1800"/>
              <a:buChar char="●"/>
            </a:pPr>
            <a:r>
              <a:rPr lang="en"/>
              <a:t>Why NN?</a:t>
            </a:r>
            <a:endParaRPr/>
          </a:p>
          <a:p>
            <a:pPr indent="-317500" lvl="1" marL="914400" rtl="0" algn="l">
              <a:spcBef>
                <a:spcPts val="0"/>
              </a:spcBef>
              <a:spcAft>
                <a:spcPts val="0"/>
              </a:spcAft>
              <a:buSzPts val="1400"/>
              <a:buChar char="○"/>
            </a:pPr>
            <a:r>
              <a:rPr lang="en"/>
              <a:t>Converts low-fidelity to high-fidelity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688757" y="3498051"/>
            <a:ext cx="1722300" cy="391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 = 0.5</a:t>
            </a:r>
            <a:endParaRPr/>
          </a:p>
        </p:txBody>
      </p:sp>
      <p:sp>
        <p:nvSpPr>
          <p:cNvPr id="133" name="Google Shape;133;p23"/>
          <p:cNvSpPr txBox="1"/>
          <p:nvPr>
            <p:ph type="title"/>
          </p:nvPr>
        </p:nvSpPr>
        <p:spPr>
          <a:xfrm>
            <a:off x="6870063" y="3437554"/>
            <a:ext cx="1264200" cy="4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 = 4</a:t>
            </a:r>
            <a:endParaRPr/>
          </a:p>
        </p:txBody>
      </p:sp>
      <p:pic>
        <p:nvPicPr>
          <p:cNvPr id="134" name="Google Shape;134;p23"/>
          <p:cNvPicPr preferRelativeResize="0"/>
          <p:nvPr/>
        </p:nvPicPr>
        <p:blipFill>
          <a:blip r:embed="rId3">
            <a:alphaModFix/>
          </a:blip>
          <a:stretch>
            <a:fillRect/>
          </a:stretch>
        </p:blipFill>
        <p:spPr>
          <a:xfrm>
            <a:off x="10250" y="1361025"/>
            <a:ext cx="3079398" cy="2253986"/>
          </a:xfrm>
          <a:prstGeom prst="rect">
            <a:avLst/>
          </a:prstGeom>
          <a:noFill/>
          <a:ln>
            <a:noFill/>
          </a:ln>
        </p:spPr>
      </p:pic>
      <p:pic>
        <p:nvPicPr>
          <p:cNvPr id="135" name="Google Shape;135;p23"/>
          <p:cNvPicPr preferRelativeResize="0"/>
          <p:nvPr/>
        </p:nvPicPr>
        <p:blipFill>
          <a:blip r:embed="rId4">
            <a:alphaModFix/>
          </a:blip>
          <a:stretch>
            <a:fillRect/>
          </a:stretch>
        </p:blipFill>
        <p:spPr>
          <a:xfrm>
            <a:off x="6074875" y="1361025"/>
            <a:ext cx="3079375" cy="2253986"/>
          </a:xfrm>
          <a:prstGeom prst="rect">
            <a:avLst/>
          </a:prstGeom>
          <a:noFill/>
          <a:ln>
            <a:noFill/>
          </a:ln>
        </p:spPr>
      </p:pic>
      <p:pic>
        <p:nvPicPr>
          <p:cNvPr id="136" name="Google Shape;136;p23"/>
          <p:cNvPicPr preferRelativeResize="0"/>
          <p:nvPr/>
        </p:nvPicPr>
        <p:blipFill>
          <a:blip r:embed="rId5">
            <a:alphaModFix/>
          </a:blip>
          <a:stretch>
            <a:fillRect/>
          </a:stretch>
        </p:blipFill>
        <p:spPr>
          <a:xfrm>
            <a:off x="3071860" y="1361025"/>
            <a:ext cx="3079394" cy="2253987"/>
          </a:xfrm>
          <a:prstGeom prst="rect">
            <a:avLst/>
          </a:prstGeom>
          <a:noFill/>
          <a:ln>
            <a:noFill/>
          </a:ln>
        </p:spPr>
      </p:pic>
      <p:sp>
        <p:nvSpPr>
          <p:cNvPr id="137" name="Google Shape;137;p23"/>
          <p:cNvSpPr txBox="1"/>
          <p:nvPr>
            <p:ph type="title"/>
          </p:nvPr>
        </p:nvSpPr>
        <p:spPr>
          <a:xfrm>
            <a:off x="4008463" y="3416604"/>
            <a:ext cx="1264200" cy="402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 = 2</a:t>
            </a:r>
            <a:endParaRPr/>
          </a:p>
        </p:txBody>
      </p:sp>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a:blip r:embed="rId3">
            <a:alphaModFix/>
          </a:blip>
          <a:stretch>
            <a:fillRect/>
          </a:stretch>
        </p:blipFill>
        <p:spPr>
          <a:xfrm>
            <a:off x="73250" y="794125"/>
            <a:ext cx="2925350" cy="2100875"/>
          </a:xfrm>
          <a:prstGeom prst="rect">
            <a:avLst/>
          </a:prstGeom>
          <a:noFill/>
          <a:ln>
            <a:noFill/>
          </a:ln>
        </p:spPr>
      </p:pic>
      <p:pic>
        <p:nvPicPr>
          <p:cNvPr id="144" name="Google Shape;144;p24"/>
          <p:cNvPicPr preferRelativeResize="0"/>
          <p:nvPr/>
        </p:nvPicPr>
        <p:blipFill>
          <a:blip r:embed="rId4">
            <a:alphaModFix/>
          </a:blip>
          <a:stretch>
            <a:fillRect/>
          </a:stretch>
        </p:blipFill>
        <p:spPr>
          <a:xfrm>
            <a:off x="6062524" y="2876300"/>
            <a:ext cx="2925350" cy="2087792"/>
          </a:xfrm>
          <a:prstGeom prst="rect">
            <a:avLst/>
          </a:prstGeom>
          <a:noFill/>
          <a:ln>
            <a:noFill/>
          </a:ln>
        </p:spPr>
      </p:pic>
      <p:pic>
        <p:nvPicPr>
          <p:cNvPr id="145" name="Google Shape;145;p24"/>
          <p:cNvPicPr preferRelativeResize="0"/>
          <p:nvPr/>
        </p:nvPicPr>
        <p:blipFill>
          <a:blip r:embed="rId5">
            <a:alphaModFix/>
          </a:blip>
          <a:stretch>
            <a:fillRect/>
          </a:stretch>
        </p:blipFill>
        <p:spPr>
          <a:xfrm>
            <a:off x="6062525" y="779363"/>
            <a:ext cx="2925349" cy="2104324"/>
          </a:xfrm>
          <a:prstGeom prst="rect">
            <a:avLst/>
          </a:prstGeom>
          <a:noFill/>
          <a:ln>
            <a:noFill/>
          </a:ln>
        </p:spPr>
      </p:pic>
      <p:pic>
        <p:nvPicPr>
          <p:cNvPr id="146" name="Google Shape;146;p24"/>
          <p:cNvPicPr preferRelativeResize="0"/>
          <p:nvPr/>
        </p:nvPicPr>
        <p:blipFill>
          <a:blip r:embed="rId6">
            <a:alphaModFix/>
          </a:blip>
          <a:stretch>
            <a:fillRect/>
          </a:stretch>
        </p:blipFill>
        <p:spPr>
          <a:xfrm>
            <a:off x="3092713" y="786750"/>
            <a:ext cx="2925350" cy="2089539"/>
          </a:xfrm>
          <a:prstGeom prst="rect">
            <a:avLst/>
          </a:prstGeom>
          <a:noFill/>
          <a:ln>
            <a:noFill/>
          </a:ln>
        </p:spPr>
      </p:pic>
      <p:pic>
        <p:nvPicPr>
          <p:cNvPr id="147" name="Google Shape;147;p24"/>
          <p:cNvPicPr preferRelativeResize="0"/>
          <p:nvPr/>
        </p:nvPicPr>
        <p:blipFill>
          <a:blip r:embed="rId7">
            <a:alphaModFix/>
          </a:blip>
          <a:stretch>
            <a:fillRect/>
          </a:stretch>
        </p:blipFill>
        <p:spPr>
          <a:xfrm>
            <a:off x="3095112" y="2887625"/>
            <a:ext cx="2925349" cy="2104300"/>
          </a:xfrm>
          <a:prstGeom prst="rect">
            <a:avLst/>
          </a:prstGeom>
          <a:noFill/>
          <a:ln>
            <a:noFill/>
          </a:ln>
        </p:spPr>
      </p:pic>
      <p:pic>
        <p:nvPicPr>
          <p:cNvPr id="148" name="Google Shape;148;p24"/>
          <p:cNvPicPr preferRelativeResize="0"/>
          <p:nvPr/>
        </p:nvPicPr>
        <p:blipFill>
          <a:blip r:embed="rId8">
            <a:alphaModFix/>
          </a:blip>
          <a:stretch>
            <a:fillRect/>
          </a:stretch>
        </p:blipFill>
        <p:spPr>
          <a:xfrm>
            <a:off x="73250" y="2895000"/>
            <a:ext cx="2925350" cy="2118125"/>
          </a:xfrm>
          <a:prstGeom prst="rect">
            <a:avLst/>
          </a:prstGeom>
          <a:noFill/>
          <a:ln>
            <a:noFill/>
          </a:ln>
        </p:spPr>
      </p:pic>
      <p:sp>
        <p:nvSpPr>
          <p:cNvPr id="149" name="Google Shape;149;p24"/>
          <p:cNvSpPr txBox="1"/>
          <p:nvPr>
            <p:ph type="title"/>
          </p:nvPr>
        </p:nvSpPr>
        <p:spPr>
          <a:xfrm>
            <a:off x="295088" y="22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a:t>
            </a:r>
            <a:endParaRPr/>
          </a:p>
        </p:txBody>
      </p:sp>
      <p:sp>
        <p:nvSpPr>
          <p:cNvPr id="155" name="Google Shape;15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1" name="Google Shape;16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PINN-With Improved Training Dataset</a:t>
            </a:r>
            <a:endParaRPr/>
          </a:p>
        </p:txBody>
      </p:sp>
      <p:pic>
        <p:nvPicPr>
          <p:cNvPr id="173" name="Google Shape;173;p28"/>
          <p:cNvPicPr preferRelativeResize="0"/>
          <p:nvPr/>
        </p:nvPicPr>
        <p:blipFill>
          <a:blip r:embed="rId3">
            <a:alphaModFix/>
          </a:blip>
          <a:stretch>
            <a:fillRect/>
          </a:stretch>
        </p:blipFill>
        <p:spPr>
          <a:xfrm>
            <a:off x="3280300" y="1197975"/>
            <a:ext cx="2604850" cy="1823550"/>
          </a:xfrm>
          <a:prstGeom prst="rect">
            <a:avLst/>
          </a:prstGeom>
          <a:noFill/>
          <a:ln>
            <a:noFill/>
          </a:ln>
        </p:spPr>
      </p:pic>
      <p:pic>
        <p:nvPicPr>
          <p:cNvPr id="174" name="Google Shape;174;p28"/>
          <p:cNvPicPr preferRelativeResize="0"/>
          <p:nvPr/>
        </p:nvPicPr>
        <p:blipFill>
          <a:blip r:embed="rId4">
            <a:alphaModFix/>
          </a:blip>
          <a:stretch>
            <a:fillRect/>
          </a:stretch>
        </p:blipFill>
        <p:spPr>
          <a:xfrm>
            <a:off x="3212107" y="3175486"/>
            <a:ext cx="2673032" cy="1860864"/>
          </a:xfrm>
          <a:prstGeom prst="rect">
            <a:avLst/>
          </a:prstGeom>
          <a:noFill/>
          <a:ln>
            <a:noFill/>
          </a:ln>
        </p:spPr>
      </p:pic>
      <p:pic>
        <p:nvPicPr>
          <p:cNvPr id="175" name="Google Shape;175;p28"/>
          <p:cNvPicPr preferRelativeResize="0"/>
          <p:nvPr/>
        </p:nvPicPr>
        <p:blipFill>
          <a:blip r:embed="rId5">
            <a:alphaModFix/>
          </a:blip>
          <a:stretch>
            <a:fillRect/>
          </a:stretch>
        </p:blipFill>
        <p:spPr>
          <a:xfrm>
            <a:off x="6202150" y="1197975"/>
            <a:ext cx="2604850" cy="1823550"/>
          </a:xfrm>
          <a:prstGeom prst="rect">
            <a:avLst/>
          </a:prstGeom>
          <a:noFill/>
          <a:ln>
            <a:noFill/>
          </a:ln>
        </p:spPr>
      </p:pic>
      <p:pic>
        <p:nvPicPr>
          <p:cNvPr id="176" name="Google Shape;176;p28"/>
          <p:cNvPicPr preferRelativeResize="0"/>
          <p:nvPr/>
        </p:nvPicPr>
        <p:blipFill>
          <a:blip r:embed="rId6">
            <a:alphaModFix/>
          </a:blip>
          <a:stretch>
            <a:fillRect/>
          </a:stretch>
        </p:blipFill>
        <p:spPr>
          <a:xfrm>
            <a:off x="6173375" y="3201775"/>
            <a:ext cx="2604850" cy="1823550"/>
          </a:xfrm>
          <a:prstGeom prst="rect">
            <a:avLst/>
          </a:prstGeom>
          <a:noFill/>
          <a:ln>
            <a:noFill/>
          </a:ln>
        </p:spPr>
      </p:pic>
      <p:pic>
        <p:nvPicPr>
          <p:cNvPr id="177" name="Google Shape;177;p28"/>
          <p:cNvPicPr preferRelativeResize="0"/>
          <p:nvPr/>
        </p:nvPicPr>
        <p:blipFill>
          <a:blip r:embed="rId7">
            <a:alphaModFix/>
          </a:blip>
          <a:stretch>
            <a:fillRect/>
          </a:stretch>
        </p:blipFill>
        <p:spPr>
          <a:xfrm>
            <a:off x="387210" y="1173287"/>
            <a:ext cx="2604853" cy="1851382"/>
          </a:xfrm>
          <a:prstGeom prst="rect">
            <a:avLst/>
          </a:prstGeom>
          <a:noFill/>
          <a:ln>
            <a:noFill/>
          </a:ln>
        </p:spPr>
      </p:pic>
      <p:pic>
        <p:nvPicPr>
          <p:cNvPr id="178" name="Google Shape;178;p28"/>
          <p:cNvPicPr preferRelativeResize="0"/>
          <p:nvPr/>
        </p:nvPicPr>
        <p:blipFill>
          <a:blip r:embed="rId8">
            <a:alphaModFix/>
          </a:blip>
          <a:stretch>
            <a:fillRect/>
          </a:stretch>
        </p:blipFill>
        <p:spPr>
          <a:xfrm>
            <a:off x="311700" y="3180235"/>
            <a:ext cx="2604853" cy="1851356"/>
          </a:xfrm>
          <a:prstGeom prst="rect">
            <a:avLst/>
          </a:prstGeom>
          <a:noFill/>
          <a:ln>
            <a:noFill/>
          </a:ln>
        </p:spPr>
      </p:pic>
      <p:sp>
        <p:nvSpPr>
          <p:cNvPr id="179" name="Google Shape;179;p28"/>
          <p:cNvSpPr txBox="1"/>
          <p:nvPr/>
        </p:nvSpPr>
        <p:spPr>
          <a:xfrm>
            <a:off x="6467063" y="617525"/>
            <a:ext cx="195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90 epochs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597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ML in convection-Diffusion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85" name="Google Shape;185;p29"/>
          <p:cNvSpPr txBox="1"/>
          <p:nvPr>
            <p:ph idx="1" type="body"/>
          </p:nvPr>
        </p:nvSpPr>
        <p:spPr>
          <a:xfrm>
            <a:off x="311700" y="1467558"/>
            <a:ext cx="4740000" cy="293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results we found were as follows:</a:t>
            </a:r>
            <a:endParaRPr/>
          </a:p>
          <a:p>
            <a:pPr indent="0" lvl="0" marL="0" rtl="0" algn="l">
              <a:spcBef>
                <a:spcPts val="1200"/>
              </a:spcBef>
              <a:spcAft>
                <a:spcPts val="0"/>
              </a:spcAft>
              <a:buNone/>
            </a:pPr>
            <a:r>
              <a:rPr lang="en">
                <a:solidFill>
                  <a:schemeClr val="dk1"/>
                </a:solidFill>
                <a:highlight>
                  <a:schemeClr val="lt1"/>
                </a:highlight>
              </a:rPr>
              <a:t>Initial Error: 3.511</a:t>
            </a:r>
            <a:endParaRPr>
              <a:solidFill>
                <a:schemeClr val="dk1"/>
              </a:solidFill>
              <a:highlight>
                <a:schemeClr val="lt1"/>
              </a:highlight>
            </a:endParaRPr>
          </a:p>
          <a:p>
            <a:pPr indent="0" lvl="0" marL="0" rtl="0" algn="l">
              <a:spcBef>
                <a:spcPts val="1200"/>
              </a:spcBef>
              <a:spcAft>
                <a:spcPts val="0"/>
              </a:spcAft>
              <a:buNone/>
            </a:pPr>
            <a:r>
              <a:rPr lang="en">
                <a:solidFill>
                  <a:schemeClr val="dk1"/>
                </a:solidFill>
                <a:highlight>
                  <a:schemeClr val="lt1"/>
                </a:highlight>
              </a:rPr>
              <a:t>Final Error  : 0.216</a:t>
            </a:r>
            <a:endParaRPr>
              <a:solidFill>
                <a:schemeClr val="dk1"/>
              </a:solidFill>
              <a:highlight>
                <a:schemeClr val="lt1"/>
              </a:highlight>
            </a:endParaRPr>
          </a:p>
          <a:p>
            <a:pPr indent="0" lvl="0" marL="0" rtl="0" algn="l">
              <a:spcBef>
                <a:spcPts val="1200"/>
              </a:spcBef>
              <a:spcAft>
                <a:spcPts val="1200"/>
              </a:spcAft>
              <a:buNone/>
            </a:pPr>
            <a:r>
              <a:rPr lang="en">
                <a:solidFill>
                  <a:schemeClr val="dk1"/>
                </a:solidFill>
                <a:highlight>
                  <a:schemeClr val="lt1"/>
                </a:highlight>
              </a:rPr>
              <a:t>Thus we see a 16x improvement which can only improve with deeper architectures.</a:t>
            </a:r>
            <a:endParaRPr>
              <a:solidFill>
                <a:schemeClr val="dk1"/>
              </a:solidFill>
              <a:highlight>
                <a:schemeClr val="lt1"/>
              </a:highlight>
            </a:endParaRPr>
          </a:p>
        </p:txBody>
      </p:sp>
      <p:pic>
        <p:nvPicPr>
          <p:cNvPr id="186" name="Google Shape;186;p29"/>
          <p:cNvPicPr preferRelativeResize="0"/>
          <p:nvPr/>
        </p:nvPicPr>
        <p:blipFill>
          <a:blip r:embed="rId3">
            <a:alphaModFix/>
          </a:blip>
          <a:stretch>
            <a:fillRect/>
          </a:stretch>
        </p:blipFill>
        <p:spPr>
          <a:xfrm>
            <a:off x="5204100" y="1170125"/>
            <a:ext cx="3787501" cy="264485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in using ML</a:t>
            </a:r>
            <a:endParaRPr/>
          </a:p>
        </p:txBody>
      </p:sp>
      <p:sp>
        <p:nvSpPr>
          <p:cNvPr id="192" name="Google Shape;192;p30"/>
          <p:cNvSpPr txBox="1"/>
          <p:nvPr>
            <p:ph idx="1" type="body"/>
          </p:nvPr>
        </p:nvSpPr>
        <p:spPr>
          <a:xfrm>
            <a:off x="311700" y="1152475"/>
            <a:ext cx="8520600" cy="3444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O</a:t>
            </a:r>
            <a:r>
              <a:rPr lang="en"/>
              <a:t>btaining a rich and sufficient dataset from simulations for training a reliable ML model is computationally expensive.</a:t>
            </a:r>
            <a:endParaRPr/>
          </a:p>
          <a:p>
            <a:pPr indent="-342900" lvl="0" marL="457200" rtl="0" algn="l">
              <a:lnSpc>
                <a:spcPct val="150000"/>
              </a:lnSpc>
              <a:spcBef>
                <a:spcPts val="0"/>
              </a:spcBef>
              <a:spcAft>
                <a:spcPts val="0"/>
              </a:spcAft>
              <a:buSzPts val="1800"/>
              <a:buChar char="●"/>
            </a:pPr>
            <a:r>
              <a:rPr lang="en"/>
              <a:t>There is also very limited amount of high </a:t>
            </a:r>
            <a:r>
              <a:rPr lang="en"/>
              <a:t>fidelity</a:t>
            </a:r>
            <a:r>
              <a:rPr lang="en"/>
              <a:t> data available.</a:t>
            </a:r>
            <a:endParaRPr/>
          </a:p>
          <a:p>
            <a:pPr indent="-342900" lvl="0" marL="457200" rtl="0" algn="l">
              <a:lnSpc>
                <a:spcPct val="150000"/>
              </a:lnSpc>
              <a:spcBef>
                <a:spcPts val="0"/>
              </a:spcBef>
              <a:spcAft>
                <a:spcPts val="0"/>
              </a:spcAft>
              <a:buSzPts val="1800"/>
              <a:buChar char="●"/>
            </a:pPr>
            <a:r>
              <a:rPr lang="en"/>
              <a:t>Data driven deep learning models are </a:t>
            </a:r>
            <a:r>
              <a:rPr b="1" lang="en"/>
              <a:t>black boxes.</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PINN- Physics Informed Neural Network</a:t>
            </a:r>
            <a:endParaRPr/>
          </a:p>
        </p:txBody>
      </p:sp>
      <p:sp>
        <p:nvSpPr>
          <p:cNvPr id="198" name="Google Shape;198;p31"/>
          <p:cNvSpPr txBox="1"/>
          <p:nvPr>
            <p:ph idx="1" type="body"/>
          </p:nvPr>
        </p:nvSpPr>
        <p:spPr>
          <a:xfrm>
            <a:off x="311700" y="1152475"/>
            <a:ext cx="41889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The usual neural networks are based on data that are fed. </a:t>
            </a:r>
            <a:endParaRPr sz="1900"/>
          </a:p>
          <a:p>
            <a:pPr indent="-349250" lvl="0" marL="457200" rtl="0" algn="l">
              <a:spcBef>
                <a:spcPts val="0"/>
              </a:spcBef>
              <a:spcAft>
                <a:spcPts val="0"/>
              </a:spcAft>
              <a:buSzPts val="1900"/>
              <a:buChar char="●"/>
            </a:pPr>
            <a:r>
              <a:rPr lang="en" sz="1900"/>
              <a:t>There is no need for understanding the physics behind the problem to train a neural network. </a:t>
            </a:r>
            <a:endParaRPr sz="1900"/>
          </a:p>
          <a:p>
            <a:pPr indent="-349250" lvl="0" marL="457200" rtl="0" algn="l">
              <a:spcBef>
                <a:spcPts val="0"/>
              </a:spcBef>
              <a:spcAft>
                <a:spcPts val="0"/>
              </a:spcAft>
              <a:buSzPts val="1900"/>
              <a:buChar char="●"/>
            </a:pPr>
            <a:r>
              <a:rPr lang="en" sz="1900"/>
              <a:t>It is essential to make the neural network function learn the physics of the problem. </a:t>
            </a:r>
            <a:endParaRPr sz="1900"/>
          </a:p>
          <a:p>
            <a:pPr indent="0" lvl="0" marL="457200" rtl="0" algn="l">
              <a:spcBef>
                <a:spcPts val="1200"/>
              </a:spcBef>
              <a:spcAft>
                <a:spcPts val="1200"/>
              </a:spcAft>
              <a:buNone/>
            </a:pPr>
            <a:r>
              <a:t/>
            </a:r>
            <a:endParaRPr sz="1900"/>
          </a:p>
        </p:txBody>
      </p:sp>
      <p:pic>
        <p:nvPicPr>
          <p:cNvPr id="199" name="Google Shape;199;p31"/>
          <p:cNvPicPr preferRelativeResize="0"/>
          <p:nvPr/>
        </p:nvPicPr>
        <p:blipFill>
          <a:blip r:embed="rId3">
            <a:alphaModFix/>
          </a:blip>
          <a:stretch>
            <a:fillRect/>
          </a:stretch>
        </p:blipFill>
        <p:spPr>
          <a:xfrm>
            <a:off x="4500600" y="1082675"/>
            <a:ext cx="4643400" cy="3725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1D Convection Diffusion using CFD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811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Governing equation</a:t>
            </a:r>
            <a:endParaRPr b="1" sz="1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4572000" rtl="0" algn="l">
              <a:spcBef>
                <a:spcPts val="1200"/>
              </a:spcBef>
              <a:spcAft>
                <a:spcPts val="0"/>
              </a:spcAft>
              <a:buNone/>
            </a:pPr>
            <a:r>
              <a:rPr lang="en"/>
              <a:t>      </a:t>
            </a:r>
            <a:r>
              <a:rPr lang="en" sz="1400"/>
              <a:t>where Pe denotes Peclet number</a:t>
            </a:r>
            <a:endParaRPr sz="1400"/>
          </a:p>
          <a:p>
            <a:pPr indent="0" lvl="0" marL="0" rtl="0" algn="l">
              <a:spcBef>
                <a:spcPts val="1200"/>
              </a:spcBef>
              <a:spcAft>
                <a:spcPts val="1200"/>
              </a:spcAft>
              <a:buNone/>
            </a:pPr>
            <a:r>
              <a:rPr b="1" lang="en" sz="1600"/>
              <a:t>Solution</a:t>
            </a:r>
            <a:endParaRPr b="1" sz="1600"/>
          </a:p>
        </p:txBody>
      </p:sp>
      <p:pic>
        <p:nvPicPr>
          <p:cNvPr id="62" name="Google Shape;62;p14"/>
          <p:cNvPicPr preferRelativeResize="0"/>
          <p:nvPr/>
        </p:nvPicPr>
        <p:blipFill>
          <a:blip r:embed="rId3">
            <a:alphaModFix/>
          </a:blip>
          <a:stretch>
            <a:fillRect/>
          </a:stretch>
        </p:blipFill>
        <p:spPr>
          <a:xfrm>
            <a:off x="2802063" y="1261225"/>
            <a:ext cx="2238375" cy="1390650"/>
          </a:xfrm>
          <a:prstGeom prst="rect">
            <a:avLst/>
          </a:prstGeom>
          <a:noFill/>
          <a:ln>
            <a:noFill/>
          </a:ln>
        </p:spPr>
      </p:pic>
      <p:pic>
        <p:nvPicPr>
          <p:cNvPr id="63" name="Google Shape;63;p14"/>
          <p:cNvPicPr preferRelativeResize="0"/>
          <p:nvPr/>
        </p:nvPicPr>
        <p:blipFill>
          <a:blip r:embed="rId4">
            <a:alphaModFix/>
          </a:blip>
          <a:stretch>
            <a:fillRect/>
          </a:stretch>
        </p:blipFill>
        <p:spPr>
          <a:xfrm>
            <a:off x="1954350" y="3237600"/>
            <a:ext cx="3933825" cy="723900"/>
          </a:xfrm>
          <a:prstGeom prst="rect">
            <a:avLst/>
          </a:prstGeom>
          <a:noFill/>
          <a:ln>
            <a:noFill/>
          </a:ln>
        </p:spPr>
      </p:pic>
      <p:pic>
        <p:nvPicPr>
          <p:cNvPr id="64" name="Google Shape;64;p14"/>
          <p:cNvPicPr preferRelativeResize="0"/>
          <p:nvPr/>
        </p:nvPicPr>
        <p:blipFill rotWithShape="1">
          <a:blip r:embed="rId5">
            <a:alphaModFix/>
          </a:blip>
          <a:srcRect b="0" l="0" r="0" t="0"/>
          <a:stretch/>
        </p:blipFill>
        <p:spPr>
          <a:xfrm>
            <a:off x="2478213" y="3918713"/>
            <a:ext cx="2886075" cy="1057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PINN</a:t>
            </a:r>
            <a:endParaRPr/>
          </a:p>
        </p:txBody>
      </p:sp>
      <p:sp>
        <p:nvSpPr>
          <p:cNvPr id="205" name="Google Shape;20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We introduce physics informed neural networks – neural networks that are trained to solve supervised learning tasks while respecting any given law of physics described by general nonlinear partial differential equations.</a:t>
            </a:r>
            <a:endParaRPr/>
          </a:p>
        </p:txBody>
      </p:sp>
      <p:pic>
        <p:nvPicPr>
          <p:cNvPr id="206" name="Google Shape;206;p32"/>
          <p:cNvPicPr preferRelativeResize="0"/>
          <p:nvPr/>
        </p:nvPicPr>
        <p:blipFill>
          <a:blip r:embed="rId3">
            <a:alphaModFix/>
          </a:blip>
          <a:stretch>
            <a:fillRect/>
          </a:stretch>
        </p:blipFill>
        <p:spPr>
          <a:xfrm>
            <a:off x="2029250" y="2288100"/>
            <a:ext cx="5209750" cy="23846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1D Convection Diffusion- PINN</a:t>
            </a:r>
            <a:endParaRPr/>
          </a:p>
        </p:txBody>
      </p:sp>
      <p:sp>
        <p:nvSpPr>
          <p:cNvPr id="212" name="Google Shape;212;p33"/>
          <p:cNvSpPr txBox="1"/>
          <p:nvPr>
            <p:ph idx="1" type="body"/>
          </p:nvPr>
        </p:nvSpPr>
        <p:spPr>
          <a:xfrm>
            <a:off x="311700" y="1152475"/>
            <a:ext cx="4535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Independent variables, X, are given as input to train the model to solve 1D Convection Diffusion in steady state conditions. To generate output, the PDE is solved analytically.</a:t>
            </a:r>
            <a:endParaRPr/>
          </a:p>
          <a:p>
            <a:pPr indent="0" lvl="0" marL="0" rtl="0" algn="l">
              <a:spcBef>
                <a:spcPts val="1200"/>
              </a:spcBef>
              <a:spcAft>
                <a:spcPts val="0"/>
              </a:spcAft>
              <a:buClr>
                <a:schemeClr val="dk1"/>
              </a:buClr>
              <a:buSzPts val="1100"/>
              <a:buFont typeface="Arial"/>
              <a:buNone/>
            </a:pPr>
            <a:r>
              <a:rPr lang="en"/>
              <a:t>The model is trained until no significant reduction in loss is observed.</a:t>
            </a:r>
            <a:endParaRPr/>
          </a:p>
          <a:p>
            <a:pPr indent="0" lvl="0" marL="0" rtl="0" algn="l">
              <a:spcBef>
                <a:spcPts val="1200"/>
              </a:spcBef>
              <a:spcAft>
                <a:spcPts val="1200"/>
              </a:spcAft>
              <a:buNone/>
            </a:pPr>
            <a:r>
              <a:rPr lang="en"/>
              <a:t>In addition to the mean squared error, the loss function includes PDE loss (Ji/bc), where r(.) specifies the PDE residues.</a:t>
            </a:r>
            <a:endParaRPr/>
          </a:p>
        </p:txBody>
      </p:sp>
      <p:pic>
        <p:nvPicPr>
          <p:cNvPr id="213" name="Google Shape;213;p33"/>
          <p:cNvPicPr preferRelativeResize="0"/>
          <p:nvPr/>
        </p:nvPicPr>
        <p:blipFill>
          <a:blip r:embed="rId3">
            <a:alphaModFix/>
          </a:blip>
          <a:stretch>
            <a:fillRect/>
          </a:stretch>
        </p:blipFill>
        <p:spPr>
          <a:xfrm>
            <a:off x="5419400" y="2424825"/>
            <a:ext cx="3030650" cy="23053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1D Convection Diffusion- PINN</a:t>
            </a:r>
            <a:endParaRPr/>
          </a:p>
          <a:p>
            <a:pPr indent="0" lvl="0" marL="0" rtl="0" algn="l">
              <a:spcBef>
                <a:spcPts val="0"/>
              </a:spcBef>
              <a:spcAft>
                <a:spcPts val="0"/>
              </a:spcAft>
              <a:buNone/>
            </a:pPr>
            <a:r>
              <a:t/>
            </a:r>
            <a:endParaRPr/>
          </a:p>
        </p:txBody>
      </p:sp>
      <p:sp>
        <p:nvSpPr>
          <p:cNvPr id="219" name="Google Shape;21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4"/>
          <p:cNvPicPr preferRelativeResize="0"/>
          <p:nvPr/>
        </p:nvPicPr>
        <p:blipFill>
          <a:blip r:embed="rId3">
            <a:alphaModFix/>
          </a:blip>
          <a:stretch>
            <a:fillRect/>
          </a:stretch>
        </p:blipFill>
        <p:spPr>
          <a:xfrm>
            <a:off x="311700" y="1152475"/>
            <a:ext cx="8520600" cy="3416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1</a:t>
            </a:r>
            <a:r>
              <a:rPr lang="en"/>
              <a:t>D Convection Diffusion- PINN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26" name="Google Shape;226;p35"/>
          <p:cNvSpPr txBox="1"/>
          <p:nvPr>
            <p:ph idx="1" type="body"/>
          </p:nvPr>
        </p:nvSpPr>
        <p:spPr>
          <a:xfrm>
            <a:off x="311700" y="1152475"/>
            <a:ext cx="477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optimal architecture was discovered to be a dense network with 8 hidden layers with 64 neurons each, after varying the depth of the network and the number of neurons in the hidden layers.</a:t>
            </a:r>
            <a:endParaRPr/>
          </a:p>
          <a:p>
            <a:pPr indent="0" lvl="0" marL="0" rtl="0" algn="l">
              <a:spcBef>
                <a:spcPts val="1200"/>
              </a:spcBef>
              <a:spcAft>
                <a:spcPts val="0"/>
              </a:spcAft>
              <a:buClr>
                <a:schemeClr val="dk1"/>
              </a:buClr>
              <a:buSzPts val="1100"/>
              <a:buFont typeface="Arial"/>
              <a:buNone/>
            </a:pPr>
            <a:r>
              <a:rPr lang="en"/>
              <a:t>Because of its zero-mean feature, Tanh was chosen as the activation.</a:t>
            </a:r>
            <a:endParaRPr/>
          </a:p>
          <a:p>
            <a:pPr indent="0" lvl="0" marL="0" rtl="0" algn="l">
              <a:spcBef>
                <a:spcPts val="1200"/>
              </a:spcBef>
              <a:spcAft>
                <a:spcPts val="1200"/>
              </a:spcAft>
              <a:buClr>
                <a:schemeClr val="dk1"/>
              </a:buClr>
              <a:buSzPts val="1100"/>
              <a:buFont typeface="Arial"/>
              <a:buNone/>
            </a:pPr>
            <a:r>
              <a:rPr lang="en"/>
              <a:t>L2 error was calculated to be 0.0072 in the end.</a:t>
            </a:r>
            <a:endParaRPr/>
          </a:p>
        </p:txBody>
      </p:sp>
      <p:pic>
        <p:nvPicPr>
          <p:cNvPr id="227" name="Google Shape;227;p35"/>
          <p:cNvPicPr preferRelativeResize="0"/>
          <p:nvPr/>
        </p:nvPicPr>
        <p:blipFill>
          <a:blip r:embed="rId3">
            <a:alphaModFix/>
          </a:blip>
          <a:stretch>
            <a:fillRect/>
          </a:stretch>
        </p:blipFill>
        <p:spPr>
          <a:xfrm>
            <a:off x="5265325" y="1017725"/>
            <a:ext cx="3756900" cy="2439790"/>
          </a:xfrm>
          <a:prstGeom prst="rect">
            <a:avLst/>
          </a:prstGeom>
          <a:noFill/>
          <a:ln>
            <a:noFill/>
          </a:ln>
        </p:spPr>
      </p:pic>
      <p:sp>
        <p:nvSpPr>
          <p:cNvPr id="228" name="Google Shape;228;p35"/>
          <p:cNvSpPr txBox="1"/>
          <p:nvPr/>
        </p:nvSpPr>
        <p:spPr>
          <a:xfrm>
            <a:off x="5010850" y="3724975"/>
            <a:ext cx="4011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yellow curve denotes the actual curve while the blue sign denotes the output predicted by the network.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663300" y="523292"/>
            <a:ext cx="8235600" cy="54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ML in convection-Diffusion</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234" name="Google Shape;234;p36"/>
          <p:cNvSpPr txBox="1"/>
          <p:nvPr>
            <p:ph idx="1" type="body"/>
          </p:nvPr>
        </p:nvSpPr>
        <p:spPr>
          <a:xfrm>
            <a:off x="663300" y="1072900"/>
            <a:ext cx="781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map between CDS solution and exact solution can be easily built using a single layered neural network since CDS and exact solutions can be easily found out. </a:t>
            </a:r>
            <a:endParaRPr/>
          </a:p>
          <a:p>
            <a:pPr indent="0" lvl="0" marL="0" rtl="0" algn="l">
              <a:spcBef>
                <a:spcPts val="1200"/>
              </a:spcBef>
              <a:spcAft>
                <a:spcPts val="0"/>
              </a:spcAft>
              <a:buNone/>
            </a:pPr>
            <a:r>
              <a:rPr lang="en"/>
              <a:t>If a generalized map could be found out, then it could enhance CDS solution for any advection-diffusion problem. This is the key advantage of the model.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284600" y="863550"/>
            <a:ext cx="4985100" cy="3350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
              <a:t>Limitation</a:t>
            </a:r>
            <a:endParaRPr/>
          </a:p>
          <a:p>
            <a:pPr indent="-342900" lvl="0" marL="457200" rtl="0" algn="l">
              <a:spcBef>
                <a:spcPts val="1200"/>
              </a:spcBef>
              <a:spcAft>
                <a:spcPts val="0"/>
              </a:spcAft>
              <a:buSzPts val="1800"/>
              <a:buChar char="●"/>
            </a:pPr>
            <a:r>
              <a:rPr lang="en"/>
              <a:t>For local Peclet number &gt; 2, scheme becomes highly unstable</a:t>
            </a:r>
            <a:endParaRPr/>
          </a:p>
          <a:p>
            <a:pPr indent="-342900" lvl="0" marL="457200" rtl="0" algn="l">
              <a:spcBef>
                <a:spcPts val="0"/>
              </a:spcBef>
              <a:spcAft>
                <a:spcPts val="0"/>
              </a:spcAft>
              <a:buSzPts val="1800"/>
              <a:buChar char="●"/>
            </a:pPr>
            <a:r>
              <a:rPr lang="en"/>
              <a:t> Accuracy lesser for low order interpolation function</a:t>
            </a:r>
            <a:endParaRPr/>
          </a:p>
          <a:p>
            <a:pPr indent="-342900" lvl="0" marL="457200" rtl="0" algn="l">
              <a:spcBef>
                <a:spcPts val="0"/>
              </a:spcBef>
              <a:spcAft>
                <a:spcPts val="0"/>
              </a:spcAft>
              <a:buSzPts val="1800"/>
              <a:buChar char="●"/>
            </a:pPr>
            <a:r>
              <a:rPr lang="en"/>
              <a:t>Computation power and time consuming for higher order methods</a:t>
            </a:r>
            <a:endParaRPr/>
          </a:p>
          <a:p>
            <a:pPr indent="-342900" lvl="0" marL="457200" rtl="0" algn="l">
              <a:spcBef>
                <a:spcPts val="0"/>
              </a:spcBef>
              <a:spcAft>
                <a:spcPts val="0"/>
              </a:spcAft>
              <a:buSzPts val="1800"/>
              <a:buChar char="●"/>
            </a:pPr>
            <a:r>
              <a:rPr lang="en"/>
              <a:t>Somewhat more dissipative</a:t>
            </a:r>
            <a:endParaRPr/>
          </a:p>
          <a:p>
            <a:pPr indent="-342900" lvl="0" marL="457200" rtl="0" algn="l">
              <a:spcBef>
                <a:spcPts val="0"/>
              </a:spcBef>
              <a:spcAft>
                <a:spcPts val="0"/>
              </a:spcAft>
              <a:buSzPts val="1800"/>
              <a:buChar char="●"/>
            </a:pPr>
            <a:r>
              <a:rPr lang="en"/>
              <a:t>Normal CFD process in larger PDEs are time consuming</a:t>
            </a:r>
            <a:endParaRPr/>
          </a:p>
        </p:txBody>
      </p:sp>
      <p:pic>
        <p:nvPicPr>
          <p:cNvPr id="70" name="Google Shape;70;p15"/>
          <p:cNvPicPr preferRelativeResize="0"/>
          <p:nvPr/>
        </p:nvPicPr>
        <p:blipFill>
          <a:blip r:embed="rId3">
            <a:alphaModFix/>
          </a:blip>
          <a:stretch>
            <a:fillRect/>
          </a:stretch>
        </p:blipFill>
        <p:spPr>
          <a:xfrm>
            <a:off x="5269689" y="719225"/>
            <a:ext cx="3744625" cy="363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- 1D steady state</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Data-Driven</a:t>
            </a:r>
            <a:endParaRPr sz="2100"/>
          </a:p>
          <a:p>
            <a:pPr indent="-336550" lvl="1" marL="914400" rtl="0" algn="l">
              <a:spcBef>
                <a:spcPts val="0"/>
              </a:spcBef>
              <a:spcAft>
                <a:spcPts val="0"/>
              </a:spcAft>
              <a:buSzPts val="1700"/>
              <a:buChar char="○"/>
            </a:pPr>
            <a:r>
              <a:rPr lang="en" sz="1700"/>
              <a:t>Training data - 0.1&lt;Pe&lt;0.67</a:t>
            </a:r>
            <a:endParaRPr sz="1700"/>
          </a:p>
          <a:p>
            <a:pPr indent="-336550" lvl="1" marL="914400" rtl="0" algn="l">
              <a:spcBef>
                <a:spcPts val="0"/>
              </a:spcBef>
              <a:spcAft>
                <a:spcPts val="0"/>
              </a:spcAft>
              <a:buSzPts val="1700"/>
              <a:buChar char="○"/>
            </a:pPr>
            <a:r>
              <a:rPr lang="en" sz="1700"/>
              <a:t>Predicted data - Pe=0.5, 2, 4</a:t>
            </a:r>
            <a:endParaRPr sz="1700"/>
          </a:p>
          <a:p>
            <a:pPr indent="-336550" lvl="1" marL="914400" rtl="0" algn="l">
              <a:spcBef>
                <a:spcPts val="0"/>
              </a:spcBef>
              <a:spcAft>
                <a:spcPts val="0"/>
              </a:spcAft>
              <a:buSzPts val="1700"/>
              <a:buChar char="○"/>
            </a:pPr>
            <a:r>
              <a:rPr lang="en" sz="1700"/>
              <a:t>Architecture</a:t>
            </a:r>
            <a:endParaRPr sz="1700"/>
          </a:p>
          <a:p>
            <a:pPr indent="-336550" lvl="2" marL="1371600" rtl="0" algn="l">
              <a:spcBef>
                <a:spcPts val="0"/>
              </a:spcBef>
              <a:spcAft>
                <a:spcPts val="0"/>
              </a:spcAft>
              <a:buSzPts val="1700"/>
              <a:buChar char="■"/>
            </a:pPr>
            <a:r>
              <a:rPr lang="en" sz="1700"/>
              <a:t>3 hidden layers with 32 neurons in each layer</a:t>
            </a:r>
            <a:endParaRPr sz="1700"/>
          </a:p>
          <a:p>
            <a:pPr indent="-336550" lvl="2" marL="1371600" rtl="0" algn="l">
              <a:spcBef>
                <a:spcPts val="0"/>
              </a:spcBef>
              <a:spcAft>
                <a:spcPts val="0"/>
              </a:spcAft>
              <a:buSzPts val="1700"/>
              <a:buChar char="■"/>
            </a:pPr>
            <a:r>
              <a:rPr lang="en" sz="1700"/>
              <a:t>Input - Solution using CDS scheme</a:t>
            </a:r>
            <a:endParaRPr sz="1700"/>
          </a:p>
          <a:p>
            <a:pPr indent="-336550" lvl="2" marL="1371600" rtl="0" algn="l">
              <a:spcBef>
                <a:spcPts val="0"/>
              </a:spcBef>
              <a:spcAft>
                <a:spcPts val="0"/>
              </a:spcAft>
              <a:buSzPts val="1700"/>
              <a:buChar char="■"/>
            </a:pPr>
            <a:r>
              <a:rPr lang="en" sz="1700"/>
              <a:t>Output - Corrected Solution</a:t>
            </a:r>
            <a:endParaRPr sz="1700"/>
          </a:p>
          <a:p>
            <a:pPr indent="-336550" lvl="1" marL="914400" rtl="0" algn="l">
              <a:spcBef>
                <a:spcPts val="0"/>
              </a:spcBef>
              <a:spcAft>
                <a:spcPts val="0"/>
              </a:spcAft>
              <a:buSzPts val="1700"/>
              <a:buChar char="○"/>
            </a:pPr>
            <a:r>
              <a:rPr lang="en" sz="1700"/>
              <a:t>What this NN does?</a:t>
            </a:r>
            <a:endParaRPr sz="1700"/>
          </a:p>
          <a:p>
            <a:pPr indent="-336550" lvl="2" marL="1371600" rtl="0" algn="l">
              <a:spcBef>
                <a:spcPts val="0"/>
              </a:spcBef>
              <a:spcAft>
                <a:spcPts val="0"/>
              </a:spcAft>
              <a:buSzPts val="1700"/>
              <a:buChar char="■"/>
            </a:pPr>
            <a:r>
              <a:rPr lang="en" sz="1700"/>
              <a:t>Obtain corrected solution</a:t>
            </a:r>
            <a:endParaRPr sz="1700"/>
          </a:p>
          <a:p>
            <a:pPr indent="-336550" lvl="2" marL="1371600" rtl="0" algn="l">
              <a:spcBef>
                <a:spcPts val="0"/>
              </a:spcBef>
              <a:spcAft>
                <a:spcPts val="0"/>
              </a:spcAft>
              <a:buSzPts val="1700"/>
              <a:buChar char="■"/>
            </a:pPr>
            <a:r>
              <a:rPr lang="en" sz="1700"/>
              <a:t>High fidelity solution data</a:t>
            </a:r>
            <a:endParaRPr sz="1700"/>
          </a:p>
        </p:txBody>
      </p:sp>
      <p:pic>
        <p:nvPicPr>
          <p:cNvPr id="77" name="Google Shape;77;p16"/>
          <p:cNvPicPr preferRelativeResize="0"/>
          <p:nvPr/>
        </p:nvPicPr>
        <p:blipFill rotWithShape="1">
          <a:blip r:embed="rId3">
            <a:alphaModFix/>
          </a:blip>
          <a:srcRect b="11271" l="7959" r="9898" t="6151"/>
          <a:stretch/>
        </p:blipFill>
        <p:spPr>
          <a:xfrm>
            <a:off x="5200650" y="2629250"/>
            <a:ext cx="3943349" cy="2443175"/>
          </a:xfrm>
          <a:prstGeom prst="rect">
            <a:avLst/>
          </a:prstGeom>
          <a:noFill/>
          <a:ln>
            <a:noFill/>
          </a:ln>
        </p:spPr>
      </p:pic>
      <p:pic>
        <p:nvPicPr>
          <p:cNvPr id="78" name="Google Shape;78;p16"/>
          <p:cNvPicPr preferRelativeResize="0"/>
          <p:nvPr/>
        </p:nvPicPr>
        <p:blipFill>
          <a:blip r:embed="rId4">
            <a:alphaModFix/>
          </a:blip>
          <a:stretch>
            <a:fillRect/>
          </a:stretch>
        </p:blipFill>
        <p:spPr>
          <a:xfrm>
            <a:off x="5890963" y="445025"/>
            <a:ext cx="2562736" cy="186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17"/>
          <p:cNvPicPr preferRelativeResize="0"/>
          <p:nvPr/>
        </p:nvPicPr>
        <p:blipFill>
          <a:blip r:embed="rId3">
            <a:alphaModFix/>
          </a:blip>
          <a:stretch>
            <a:fillRect/>
          </a:stretch>
        </p:blipFill>
        <p:spPr>
          <a:xfrm>
            <a:off x="105163" y="335000"/>
            <a:ext cx="2932875" cy="2134383"/>
          </a:xfrm>
          <a:prstGeom prst="rect">
            <a:avLst/>
          </a:prstGeom>
          <a:noFill/>
          <a:ln>
            <a:noFill/>
          </a:ln>
        </p:spPr>
      </p:pic>
      <p:pic>
        <p:nvPicPr>
          <p:cNvPr id="84" name="Google Shape;84;p17"/>
          <p:cNvPicPr preferRelativeResize="0"/>
          <p:nvPr/>
        </p:nvPicPr>
        <p:blipFill>
          <a:blip r:embed="rId4">
            <a:alphaModFix/>
          </a:blip>
          <a:stretch>
            <a:fillRect/>
          </a:stretch>
        </p:blipFill>
        <p:spPr>
          <a:xfrm>
            <a:off x="182875" y="2643075"/>
            <a:ext cx="2855150" cy="1994310"/>
          </a:xfrm>
          <a:prstGeom prst="rect">
            <a:avLst/>
          </a:prstGeom>
          <a:noFill/>
          <a:ln>
            <a:noFill/>
          </a:ln>
        </p:spPr>
      </p:pic>
      <p:pic>
        <p:nvPicPr>
          <p:cNvPr id="85" name="Google Shape;85;p17"/>
          <p:cNvPicPr preferRelativeResize="0"/>
          <p:nvPr/>
        </p:nvPicPr>
        <p:blipFill>
          <a:blip r:embed="rId5">
            <a:alphaModFix/>
          </a:blip>
          <a:stretch>
            <a:fillRect/>
          </a:stretch>
        </p:blipFill>
        <p:spPr>
          <a:xfrm>
            <a:off x="3190437" y="346700"/>
            <a:ext cx="2683688" cy="1953050"/>
          </a:xfrm>
          <a:prstGeom prst="rect">
            <a:avLst/>
          </a:prstGeom>
          <a:noFill/>
          <a:ln>
            <a:noFill/>
          </a:ln>
        </p:spPr>
      </p:pic>
      <p:pic>
        <p:nvPicPr>
          <p:cNvPr id="86" name="Google Shape;86;p17"/>
          <p:cNvPicPr preferRelativeResize="0"/>
          <p:nvPr/>
        </p:nvPicPr>
        <p:blipFill>
          <a:blip r:embed="rId6">
            <a:alphaModFix/>
          </a:blip>
          <a:stretch>
            <a:fillRect/>
          </a:stretch>
        </p:blipFill>
        <p:spPr>
          <a:xfrm>
            <a:off x="3230150" y="2643083"/>
            <a:ext cx="2683700" cy="1865172"/>
          </a:xfrm>
          <a:prstGeom prst="rect">
            <a:avLst/>
          </a:prstGeom>
          <a:noFill/>
          <a:ln>
            <a:noFill/>
          </a:ln>
        </p:spPr>
      </p:pic>
      <p:pic>
        <p:nvPicPr>
          <p:cNvPr id="87" name="Google Shape;87;p17"/>
          <p:cNvPicPr preferRelativeResize="0"/>
          <p:nvPr/>
        </p:nvPicPr>
        <p:blipFill>
          <a:blip r:embed="rId7">
            <a:alphaModFix/>
          </a:blip>
          <a:stretch>
            <a:fillRect/>
          </a:stretch>
        </p:blipFill>
        <p:spPr>
          <a:xfrm>
            <a:off x="6026525" y="152400"/>
            <a:ext cx="2965075" cy="2157830"/>
          </a:xfrm>
          <a:prstGeom prst="rect">
            <a:avLst/>
          </a:prstGeom>
          <a:noFill/>
          <a:ln>
            <a:noFill/>
          </a:ln>
        </p:spPr>
      </p:pic>
      <p:pic>
        <p:nvPicPr>
          <p:cNvPr id="88" name="Google Shape;88;p17"/>
          <p:cNvPicPr preferRelativeResize="0"/>
          <p:nvPr/>
        </p:nvPicPr>
        <p:blipFill>
          <a:blip r:embed="rId8">
            <a:alphaModFix/>
          </a:blip>
          <a:stretch>
            <a:fillRect/>
          </a:stretch>
        </p:blipFill>
        <p:spPr>
          <a:xfrm>
            <a:off x="6066250" y="2462630"/>
            <a:ext cx="2925351" cy="2074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Methods - 1D steady state</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900"/>
              <a:t>2. PINN</a:t>
            </a:r>
            <a:endParaRPr sz="1900"/>
          </a:p>
          <a:p>
            <a:pPr indent="-349250" lvl="0" marL="457200" rtl="0" algn="l">
              <a:spcBef>
                <a:spcPts val="0"/>
              </a:spcBef>
              <a:spcAft>
                <a:spcPts val="0"/>
              </a:spcAft>
              <a:buSzPts val="1900"/>
              <a:buChar char="●"/>
            </a:pPr>
            <a:r>
              <a:rPr lang="en" sz="1900"/>
              <a:t>Custom weighted loss function</a:t>
            </a:r>
            <a:endParaRPr sz="1900"/>
          </a:p>
          <a:p>
            <a:pPr indent="-323850" lvl="1" marL="914400" rtl="0" algn="l">
              <a:spcBef>
                <a:spcPts val="0"/>
              </a:spcBef>
              <a:spcAft>
                <a:spcPts val="0"/>
              </a:spcAft>
              <a:buSzPts val="1500"/>
              <a:buChar char="○"/>
            </a:pPr>
            <a:r>
              <a:rPr lang="en" sz="1500"/>
              <a:t>Boundary loss, governing equation loss, collocation loss</a:t>
            </a:r>
            <a:endParaRPr sz="1500"/>
          </a:p>
          <a:p>
            <a:pPr indent="-349250" lvl="0" marL="457200" rtl="0" algn="l">
              <a:spcBef>
                <a:spcPts val="0"/>
              </a:spcBef>
              <a:spcAft>
                <a:spcPts val="0"/>
              </a:spcAft>
              <a:buSzPts val="1900"/>
              <a:buChar char="●"/>
            </a:pPr>
            <a:r>
              <a:rPr lang="en" sz="1900"/>
              <a:t>NN architecture</a:t>
            </a:r>
            <a:endParaRPr sz="1900"/>
          </a:p>
          <a:p>
            <a:pPr indent="-323850" lvl="1" marL="914400" rtl="0" algn="l">
              <a:spcBef>
                <a:spcPts val="0"/>
              </a:spcBef>
              <a:spcAft>
                <a:spcPts val="0"/>
              </a:spcAft>
              <a:buSzPts val="1500"/>
              <a:buChar char="○"/>
            </a:pPr>
            <a:r>
              <a:rPr lang="en" sz="1500"/>
              <a:t>Input - x position</a:t>
            </a:r>
            <a:endParaRPr sz="1500"/>
          </a:p>
          <a:p>
            <a:pPr indent="-323850" lvl="1" marL="914400" rtl="0" algn="l">
              <a:spcBef>
                <a:spcPts val="0"/>
              </a:spcBef>
              <a:spcAft>
                <a:spcPts val="0"/>
              </a:spcAft>
              <a:buSzPts val="1500"/>
              <a:buChar char="○"/>
            </a:pPr>
            <a:r>
              <a:rPr lang="en" sz="1500"/>
              <a:t>Output - u solution</a:t>
            </a:r>
            <a:endParaRPr sz="1500"/>
          </a:p>
          <a:p>
            <a:pPr indent="-323850" lvl="1" marL="914400" rtl="0" algn="l">
              <a:spcBef>
                <a:spcPts val="0"/>
              </a:spcBef>
              <a:spcAft>
                <a:spcPts val="0"/>
              </a:spcAft>
              <a:buSzPts val="1500"/>
              <a:buChar char="○"/>
            </a:pPr>
            <a:r>
              <a:rPr lang="en" sz="1500"/>
              <a:t>7 Hidden layers with 64 neurons per layer</a:t>
            </a:r>
            <a:endParaRPr sz="1500"/>
          </a:p>
        </p:txBody>
      </p:sp>
      <p:pic>
        <p:nvPicPr>
          <p:cNvPr id="95" name="Google Shape;95;p18"/>
          <p:cNvPicPr preferRelativeResize="0"/>
          <p:nvPr/>
        </p:nvPicPr>
        <p:blipFill>
          <a:blip r:embed="rId3">
            <a:alphaModFix/>
          </a:blip>
          <a:stretch>
            <a:fillRect/>
          </a:stretch>
        </p:blipFill>
        <p:spPr>
          <a:xfrm>
            <a:off x="6129049" y="1017725"/>
            <a:ext cx="2928300" cy="2131075"/>
          </a:xfrm>
          <a:prstGeom prst="rect">
            <a:avLst/>
          </a:prstGeom>
          <a:noFill/>
          <a:ln>
            <a:noFill/>
          </a:ln>
        </p:spPr>
      </p:pic>
      <p:pic>
        <p:nvPicPr>
          <p:cNvPr id="96" name="Google Shape;96;p18"/>
          <p:cNvPicPr preferRelativeResize="0"/>
          <p:nvPr/>
        </p:nvPicPr>
        <p:blipFill>
          <a:blip r:embed="rId4">
            <a:alphaModFix/>
          </a:blip>
          <a:stretch>
            <a:fillRect/>
          </a:stretch>
        </p:blipFill>
        <p:spPr>
          <a:xfrm>
            <a:off x="1328750" y="2978950"/>
            <a:ext cx="6343649" cy="237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Hidden Layers, Neurons Vs Loss</a:t>
            </a:r>
            <a:endParaRPr/>
          </a:p>
        </p:txBody>
      </p:sp>
      <p:pic>
        <p:nvPicPr>
          <p:cNvPr id="102" name="Google Shape;102;p19"/>
          <p:cNvPicPr preferRelativeResize="0"/>
          <p:nvPr/>
        </p:nvPicPr>
        <p:blipFill rotWithShape="1">
          <a:blip r:embed="rId3">
            <a:alphaModFix/>
          </a:blip>
          <a:srcRect b="0" l="4487" r="7173" t="16583"/>
          <a:stretch/>
        </p:blipFill>
        <p:spPr>
          <a:xfrm>
            <a:off x="1095250" y="2027325"/>
            <a:ext cx="6846575" cy="2030675"/>
          </a:xfrm>
          <a:prstGeom prst="rect">
            <a:avLst/>
          </a:prstGeom>
          <a:noFill/>
          <a:ln>
            <a:noFill/>
          </a:ln>
        </p:spPr>
      </p:pic>
      <p:sp>
        <p:nvSpPr>
          <p:cNvPr id="103" name="Google Shape;103;p19"/>
          <p:cNvSpPr txBox="1"/>
          <p:nvPr/>
        </p:nvSpPr>
        <p:spPr>
          <a:xfrm rot="-5400000">
            <a:off x="6700" y="2920875"/>
            <a:ext cx="1807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Number</a:t>
            </a:r>
            <a:r>
              <a:rPr lang="en"/>
              <a:t> of neurons</a:t>
            </a:r>
            <a:endParaRPr/>
          </a:p>
        </p:txBody>
      </p:sp>
      <p:sp>
        <p:nvSpPr>
          <p:cNvPr id="104" name="Google Shape;104;p19"/>
          <p:cNvSpPr txBox="1"/>
          <p:nvPr/>
        </p:nvSpPr>
        <p:spPr>
          <a:xfrm>
            <a:off x="3101050" y="1627125"/>
            <a:ext cx="2748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Number of Hidden Layers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a:blip r:embed="rId3">
            <a:alphaModFix/>
          </a:blip>
          <a:stretch>
            <a:fillRect/>
          </a:stretch>
        </p:blipFill>
        <p:spPr>
          <a:xfrm>
            <a:off x="6174425" y="474425"/>
            <a:ext cx="2727550" cy="1984975"/>
          </a:xfrm>
          <a:prstGeom prst="rect">
            <a:avLst/>
          </a:prstGeom>
          <a:noFill/>
          <a:ln>
            <a:noFill/>
          </a:ln>
        </p:spPr>
      </p:pic>
      <p:pic>
        <p:nvPicPr>
          <p:cNvPr id="110" name="Google Shape;110;p20"/>
          <p:cNvPicPr preferRelativeResize="0"/>
          <p:nvPr/>
        </p:nvPicPr>
        <p:blipFill>
          <a:blip r:embed="rId4">
            <a:alphaModFix/>
          </a:blip>
          <a:stretch>
            <a:fillRect/>
          </a:stretch>
        </p:blipFill>
        <p:spPr>
          <a:xfrm>
            <a:off x="6174450" y="2532887"/>
            <a:ext cx="2727550" cy="1895625"/>
          </a:xfrm>
          <a:prstGeom prst="rect">
            <a:avLst/>
          </a:prstGeom>
          <a:noFill/>
          <a:ln>
            <a:noFill/>
          </a:ln>
        </p:spPr>
      </p:pic>
      <p:pic>
        <p:nvPicPr>
          <p:cNvPr id="111" name="Google Shape;111;p20"/>
          <p:cNvPicPr preferRelativeResize="0"/>
          <p:nvPr/>
        </p:nvPicPr>
        <p:blipFill>
          <a:blip r:embed="rId5">
            <a:alphaModFix/>
          </a:blip>
          <a:stretch>
            <a:fillRect/>
          </a:stretch>
        </p:blipFill>
        <p:spPr>
          <a:xfrm>
            <a:off x="3208213" y="474413"/>
            <a:ext cx="2727550" cy="1984950"/>
          </a:xfrm>
          <a:prstGeom prst="rect">
            <a:avLst/>
          </a:prstGeom>
          <a:noFill/>
          <a:ln>
            <a:noFill/>
          </a:ln>
        </p:spPr>
      </p:pic>
      <p:pic>
        <p:nvPicPr>
          <p:cNvPr id="112" name="Google Shape;112;p20"/>
          <p:cNvPicPr preferRelativeResize="0"/>
          <p:nvPr/>
        </p:nvPicPr>
        <p:blipFill>
          <a:blip r:embed="rId6">
            <a:alphaModFix/>
          </a:blip>
          <a:stretch>
            <a:fillRect/>
          </a:stretch>
        </p:blipFill>
        <p:spPr>
          <a:xfrm>
            <a:off x="3208213" y="2532875"/>
            <a:ext cx="2727550" cy="1895651"/>
          </a:xfrm>
          <a:prstGeom prst="rect">
            <a:avLst/>
          </a:prstGeom>
          <a:noFill/>
          <a:ln>
            <a:noFill/>
          </a:ln>
        </p:spPr>
      </p:pic>
      <p:pic>
        <p:nvPicPr>
          <p:cNvPr id="113" name="Google Shape;113;p20"/>
          <p:cNvPicPr preferRelativeResize="0"/>
          <p:nvPr/>
        </p:nvPicPr>
        <p:blipFill>
          <a:blip r:embed="rId7">
            <a:alphaModFix/>
          </a:blip>
          <a:stretch>
            <a:fillRect/>
          </a:stretch>
        </p:blipFill>
        <p:spPr>
          <a:xfrm>
            <a:off x="242000" y="474401"/>
            <a:ext cx="2727550" cy="1984971"/>
          </a:xfrm>
          <a:prstGeom prst="rect">
            <a:avLst/>
          </a:prstGeom>
          <a:noFill/>
          <a:ln>
            <a:noFill/>
          </a:ln>
        </p:spPr>
      </p:pic>
      <p:pic>
        <p:nvPicPr>
          <p:cNvPr id="114" name="Google Shape;114;p20"/>
          <p:cNvPicPr preferRelativeResize="0"/>
          <p:nvPr/>
        </p:nvPicPr>
        <p:blipFill>
          <a:blip r:embed="rId8">
            <a:alphaModFix/>
          </a:blip>
          <a:stretch>
            <a:fillRect/>
          </a:stretch>
        </p:blipFill>
        <p:spPr>
          <a:xfrm>
            <a:off x="242000" y="2532889"/>
            <a:ext cx="2727550" cy="1895647"/>
          </a:xfrm>
          <a:prstGeom prst="rect">
            <a:avLst/>
          </a:prstGeom>
          <a:noFill/>
          <a:ln>
            <a:noFill/>
          </a:ln>
        </p:spPr>
      </p:pic>
      <p:sp>
        <p:nvSpPr>
          <p:cNvPr id="115" name="Google Shape;115;p20"/>
          <p:cNvSpPr txBox="1"/>
          <p:nvPr/>
        </p:nvSpPr>
        <p:spPr>
          <a:xfrm>
            <a:off x="765200" y="4428525"/>
            <a:ext cx="126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180 Epochs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Data-Driven VS PINN</a:t>
            </a:r>
            <a:endParaRPr/>
          </a:p>
        </p:txBody>
      </p:sp>
      <p:graphicFrame>
        <p:nvGraphicFramePr>
          <p:cNvPr id="121" name="Google Shape;121;p21"/>
          <p:cNvGraphicFramePr/>
          <p:nvPr/>
        </p:nvGraphicFramePr>
        <p:xfrm>
          <a:off x="952500" y="1383125"/>
          <a:ext cx="3000000" cy="3000000"/>
        </p:xfrm>
        <a:graphic>
          <a:graphicData uri="http://schemas.openxmlformats.org/drawingml/2006/table">
            <a:tbl>
              <a:tblPr>
                <a:noFill/>
                <a:tableStyleId>{EE126A2E-ED59-41B4-8EE7-494242FDBA0E}</a:tableStyleId>
              </a:tblPr>
              <a:tblGrid>
                <a:gridCol w="2413000"/>
                <a:gridCol w="2413000"/>
                <a:gridCol w="24130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Data-Driven</a:t>
                      </a:r>
                      <a:endParaRPr/>
                    </a:p>
                  </a:txBody>
                  <a:tcPr marT="91425" marB="91425" marR="91425" marL="91425"/>
                </a:tc>
                <a:tc>
                  <a:txBody>
                    <a:bodyPr/>
                    <a:lstStyle/>
                    <a:p>
                      <a:pPr indent="0" lvl="0" marL="0" rtl="0" algn="l">
                        <a:spcBef>
                          <a:spcPts val="0"/>
                        </a:spcBef>
                        <a:spcAft>
                          <a:spcPts val="0"/>
                        </a:spcAft>
                        <a:buNone/>
                      </a:pPr>
                      <a:r>
                        <a:rPr lang="en"/>
                        <a:t>PINN</a:t>
                      </a:r>
                      <a:endParaRPr/>
                    </a:p>
                  </a:txBody>
                  <a:tcPr marT="91425" marB="91425" marR="91425" marL="91425"/>
                </a:tc>
              </a:tr>
              <a:tr h="381000">
                <a:tc>
                  <a:txBody>
                    <a:bodyPr/>
                    <a:lstStyle/>
                    <a:p>
                      <a:pPr indent="0" lvl="0" marL="0" rtl="0" algn="l">
                        <a:spcBef>
                          <a:spcPts val="0"/>
                        </a:spcBef>
                        <a:spcAft>
                          <a:spcPts val="0"/>
                        </a:spcAft>
                        <a:buNone/>
                      </a:pPr>
                      <a:r>
                        <a:rPr lang="en"/>
                        <a:t>Training data size</a:t>
                      </a:r>
                      <a:endParaRPr/>
                    </a:p>
                  </a:txBody>
                  <a:tcPr marT="91425" marB="91425" marR="91425" marL="91425"/>
                </a:tc>
                <a:tc>
                  <a:txBody>
                    <a:bodyPr/>
                    <a:lstStyle/>
                    <a:p>
                      <a:pPr indent="0" lvl="0" marL="0" rtl="0" algn="l">
                        <a:spcBef>
                          <a:spcPts val="0"/>
                        </a:spcBef>
                        <a:spcAft>
                          <a:spcPts val="0"/>
                        </a:spcAft>
                        <a:buNone/>
                      </a:pPr>
                      <a:r>
                        <a:rPr lang="en"/>
                        <a:t>500x10</a:t>
                      </a:r>
                      <a:endParaRPr/>
                    </a:p>
                  </a:txBody>
                  <a:tcPr marT="91425" marB="91425" marR="91425" marL="91425"/>
                </a:tc>
                <a:tc>
                  <a:txBody>
                    <a:bodyPr/>
                    <a:lstStyle/>
                    <a:p>
                      <a:pPr indent="0" lvl="0" marL="0" rtl="0" algn="l">
                        <a:spcBef>
                          <a:spcPts val="0"/>
                        </a:spcBef>
                        <a:spcAft>
                          <a:spcPts val="0"/>
                        </a:spcAft>
                        <a:buNone/>
                      </a:pPr>
                      <a:r>
                        <a:rPr lang="en"/>
                        <a:t>1x10</a:t>
                      </a:r>
                      <a:endParaRPr/>
                    </a:p>
                  </a:txBody>
                  <a:tcPr marT="91425" marB="91425" marR="91425" marL="91425"/>
                </a:tc>
              </a:tr>
              <a:tr h="381000">
                <a:tc>
                  <a:txBody>
                    <a:bodyPr/>
                    <a:lstStyle/>
                    <a:p>
                      <a:pPr indent="0" lvl="0" marL="0" rtl="0" algn="l">
                        <a:spcBef>
                          <a:spcPts val="0"/>
                        </a:spcBef>
                        <a:spcAft>
                          <a:spcPts val="0"/>
                        </a:spcAft>
                        <a:buNone/>
                      </a:pPr>
                      <a:r>
                        <a:rPr lang="en"/>
                        <a:t>Data preparation time</a:t>
                      </a:r>
                      <a:endParaRPr/>
                    </a:p>
                  </a:txBody>
                  <a:tcPr marT="91425" marB="91425" marR="91425" marL="91425"/>
                </a:tc>
                <a:tc>
                  <a:txBody>
                    <a:bodyPr/>
                    <a:lstStyle/>
                    <a:p>
                      <a:pPr indent="0" lvl="0" marL="0" rtl="0" algn="l">
                        <a:spcBef>
                          <a:spcPts val="0"/>
                        </a:spcBef>
                        <a:spcAft>
                          <a:spcPts val="0"/>
                        </a:spcAft>
                        <a:buNone/>
                      </a:pPr>
                      <a:r>
                        <a:rPr lang="en"/>
                        <a:t>9s</a:t>
                      </a:r>
                      <a:endParaRPr/>
                    </a:p>
                  </a:txBody>
                  <a:tcPr marT="91425" marB="91425" marR="91425" marL="91425"/>
                </a:tc>
                <a:tc>
                  <a:txBody>
                    <a:bodyPr/>
                    <a:lstStyle/>
                    <a:p>
                      <a:pPr indent="0" lvl="0" marL="0" rtl="0" algn="l">
                        <a:spcBef>
                          <a:spcPts val="0"/>
                        </a:spcBef>
                        <a:spcAft>
                          <a:spcPts val="0"/>
                        </a:spcAft>
                        <a:buNone/>
                      </a:pPr>
                      <a:r>
                        <a:rPr lang="en"/>
                        <a:t>&lt;1s</a:t>
                      </a:r>
                      <a:endParaRPr/>
                    </a:p>
                  </a:txBody>
                  <a:tcPr marT="91425" marB="91425" marR="91425" marL="91425"/>
                </a:tc>
              </a:tr>
              <a:tr h="381000">
                <a:tc>
                  <a:txBody>
                    <a:bodyPr/>
                    <a:lstStyle/>
                    <a:p>
                      <a:pPr indent="0" lvl="0" marL="0" rtl="0" algn="l">
                        <a:spcBef>
                          <a:spcPts val="0"/>
                        </a:spcBef>
                        <a:spcAft>
                          <a:spcPts val="0"/>
                        </a:spcAft>
                        <a:buNone/>
                      </a:pPr>
                      <a:r>
                        <a:rPr lang="en"/>
                        <a:t>Epochs</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180</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Final error</a:t>
                      </a:r>
                      <a:endParaRPr>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0.1405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0.0309</a:t>
                      </a:r>
                      <a:endParaRPr/>
                    </a:p>
                  </a:txBody>
                  <a:tcPr marT="91425" marB="91425" marR="91425" marL="91425"/>
                </a:tc>
              </a:tr>
              <a:tr h="381000">
                <a:tc>
                  <a:txBody>
                    <a:bodyPr/>
                    <a:lstStyle/>
                    <a:p>
                      <a:pPr indent="0" lvl="0" marL="0" rtl="0" algn="l">
                        <a:spcBef>
                          <a:spcPts val="0"/>
                        </a:spcBef>
                        <a:spcAft>
                          <a:spcPts val="0"/>
                        </a:spcAft>
                        <a:buNone/>
                      </a:pPr>
                      <a:r>
                        <a:rPr lang="en"/>
                        <a:t>Training time</a:t>
                      </a:r>
                      <a:endParaRPr/>
                    </a:p>
                  </a:txBody>
                  <a:tcPr marT="91425" marB="91425" marR="91425" marL="91425"/>
                </a:tc>
                <a:tc>
                  <a:txBody>
                    <a:bodyPr/>
                    <a:lstStyle/>
                    <a:p>
                      <a:pPr indent="0" lvl="0" marL="0" rtl="0" algn="l">
                        <a:spcBef>
                          <a:spcPts val="0"/>
                        </a:spcBef>
                        <a:spcAft>
                          <a:spcPts val="0"/>
                        </a:spcAft>
                        <a:buNone/>
                      </a:pPr>
                      <a:r>
                        <a:rPr lang="en"/>
                        <a:t>8s</a:t>
                      </a:r>
                      <a:endParaRPr/>
                    </a:p>
                  </a:txBody>
                  <a:tcPr marT="91425" marB="91425" marR="91425" marL="91425"/>
                </a:tc>
                <a:tc>
                  <a:txBody>
                    <a:bodyPr/>
                    <a:lstStyle/>
                    <a:p>
                      <a:pPr indent="0" lvl="0" marL="0" rtl="0" algn="l">
                        <a:spcBef>
                          <a:spcPts val="0"/>
                        </a:spcBef>
                        <a:spcAft>
                          <a:spcPts val="0"/>
                        </a:spcAft>
                        <a:buNone/>
                      </a:pPr>
                      <a:r>
                        <a:rPr lang="en"/>
                        <a:t>14s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