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3845" autoAdjust="0"/>
    <p:restoredTop sz="94660"/>
  </p:normalViewPr>
  <p:slideViewPr>
    <p:cSldViewPr>
      <p:cViewPr varScale="1">
        <p:scale>
          <a:sx n="109" d="100"/>
          <a:sy n="109" d="100"/>
        </p:scale>
        <p:origin x="126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B432E8-B657-47BD-82E6-54DF2130ECCF}" type="datetimeFigureOut">
              <a:rPr lang="en-IN" smtClean="0"/>
              <a:t>11-10-2023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ADC1F6-7F95-4A20-AA2A-992B09AE99D8}" type="slidenum">
              <a:rPr lang="en-IN" smtClean="0"/>
              <a:t>‹#›</a:t>
            </a:fld>
            <a:endParaRPr lang="en-IN"/>
          </a:p>
        </p:txBody>
      </p:sp>
    </p:spTree>
    <p:extLst>
      <p:ext uri="{BB962C8B-B14F-4D97-AF65-F5344CB8AC3E}">
        <p14:creationId xmlns:p14="http://schemas.microsoft.com/office/powerpoint/2010/main" val="3491729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CA562F1-F635-4284-A694-22CDE3CCB801}" type="datetimeFigureOut">
              <a:rPr lang="en-IN" smtClean="0"/>
              <a:t>11-10-2023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01073A0-2DAB-4016-8FC9-DC8AA61F4B0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A562F1-F635-4284-A694-22CDE3CCB801}" type="datetimeFigureOut">
              <a:rPr lang="en-IN" smtClean="0"/>
              <a:t>11-10-2023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01073A0-2DAB-4016-8FC9-DC8AA61F4B0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A562F1-F635-4284-A694-22CDE3CCB801}" type="datetimeFigureOut">
              <a:rPr lang="en-IN" smtClean="0"/>
              <a:t>11-10-2023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01073A0-2DAB-4016-8FC9-DC8AA61F4B0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A562F1-F635-4284-A694-22CDE3CCB801}" type="datetimeFigureOut">
              <a:rPr lang="en-IN" smtClean="0"/>
              <a:t>11-10-2023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01073A0-2DAB-4016-8FC9-DC8AA61F4B0D}"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CA562F1-F635-4284-A694-22CDE3CCB801}" type="datetimeFigureOut">
              <a:rPr lang="en-IN" smtClean="0"/>
              <a:t>11-10-2023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01073A0-2DAB-4016-8FC9-DC8AA61F4B0D}"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CA562F1-F635-4284-A694-22CDE3CCB801}" type="datetimeFigureOut">
              <a:rPr lang="en-IN" smtClean="0"/>
              <a:t>11-10-2023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01073A0-2DAB-4016-8FC9-DC8AA61F4B0D}"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CA562F1-F635-4284-A694-22CDE3CCB801}" type="datetimeFigureOut">
              <a:rPr lang="en-IN" smtClean="0"/>
              <a:t>11-10-2023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001073A0-2DAB-4016-8FC9-DC8AA61F4B0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CA562F1-F635-4284-A694-22CDE3CCB801}" type="datetimeFigureOut">
              <a:rPr lang="en-IN" smtClean="0"/>
              <a:t>11-10-2023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001073A0-2DAB-4016-8FC9-DC8AA61F4B0D}"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CA562F1-F635-4284-A694-22CDE3CCB801}" type="datetimeFigureOut">
              <a:rPr lang="en-IN" smtClean="0"/>
              <a:t>11-10-2023</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001073A0-2DAB-4016-8FC9-DC8AA61F4B0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CA562F1-F635-4284-A694-22CDE3CCB801}" type="datetimeFigureOut">
              <a:rPr lang="en-IN" smtClean="0"/>
              <a:t>11-10-2023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01073A0-2DAB-4016-8FC9-DC8AA61F4B0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CA562F1-F635-4284-A694-22CDE3CCB801}" type="datetimeFigureOut">
              <a:rPr lang="en-IN" smtClean="0"/>
              <a:t>11-10-2023</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01073A0-2DAB-4016-8FC9-DC8AA61F4B0D}"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CA562F1-F635-4284-A694-22CDE3CCB801}" type="datetimeFigureOut">
              <a:rPr lang="en-IN" smtClean="0"/>
              <a:t>11-10-2023</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01073A0-2DAB-4016-8FC9-DC8AA61F4B0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60648"/>
            <a:ext cx="7772400" cy="1470025"/>
          </a:xfrm>
        </p:spPr>
        <p:txBody>
          <a:bodyPr>
            <a:normAutofit fontScale="90000"/>
          </a:bodyPr>
          <a:lstStyle/>
          <a:p>
            <a:r>
              <a:rPr lang="en-US" dirty="0" smtClean="0">
                <a:latin typeface="Arial Black" pitchFamily="34" charset="0"/>
              </a:rPr>
              <a:t>BIG DATA ANALYTICS WITH IBM CLOUD DATABASES</a:t>
            </a:r>
            <a:endParaRPr lang="en-IN" dirty="0">
              <a:latin typeface="Arial Black" pitchFamily="34" charset="0"/>
            </a:endParaRPr>
          </a:p>
        </p:txBody>
      </p:sp>
      <p:sp>
        <p:nvSpPr>
          <p:cNvPr id="3" name="Subtitle 2"/>
          <p:cNvSpPr>
            <a:spLocks noGrp="1"/>
          </p:cNvSpPr>
          <p:nvPr>
            <p:ph type="subTitle" idx="1"/>
          </p:nvPr>
        </p:nvSpPr>
        <p:spPr>
          <a:xfrm>
            <a:off x="1259632" y="2132856"/>
            <a:ext cx="6400800" cy="2711152"/>
          </a:xfrm>
        </p:spPr>
        <p:txBody>
          <a:bodyPr>
            <a:normAutofit fontScale="70000" lnSpcReduction="20000"/>
          </a:bodyPr>
          <a:lstStyle/>
          <a:p>
            <a:r>
              <a:rPr lang="en-US" b="1" dirty="0" smtClean="0"/>
              <a:t>COLLEGE:</a:t>
            </a:r>
            <a:r>
              <a:rPr lang="en-US" dirty="0" smtClean="0"/>
              <a:t> UNITED INSTITUTE OF TECHNOLOGY </a:t>
            </a:r>
            <a:r>
              <a:rPr lang="en-US" b="1" dirty="0" smtClean="0"/>
              <a:t>COLLEGE CODE </a:t>
            </a:r>
            <a:r>
              <a:rPr lang="en-US" dirty="0" smtClean="0"/>
              <a:t>:7145</a:t>
            </a:r>
          </a:p>
          <a:p>
            <a:r>
              <a:rPr lang="en-US" b="1" dirty="0" smtClean="0"/>
              <a:t>BATCHMATES</a:t>
            </a:r>
            <a:r>
              <a:rPr lang="en-US" dirty="0" smtClean="0"/>
              <a:t>: GOKULNATH S</a:t>
            </a:r>
          </a:p>
          <a:p>
            <a:r>
              <a:rPr lang="en-US" dirty="0" smtClean="0"/>
              <a:t>LAKSHANA.A</a:t>
            </a:r>
          </a:p>
          <a:p>
            <a:r>
              <a:rPr lang="en-US" dirty="0" smtClean="0"/>
              <a:t> MASANAM M</a:t>
            </a:r>
          </a:p>
          <a:p>
            <a:r>
              <a:rPr lang="en-US" dirty="0" smtClean="0"/>
              <a:t>VISHAL R</a:t>
            </a:r>
            <a:endParaRPr lang="en-US" dirty="0"/>
          </a:p>
          <a:p>
            <a:r>
              <a:rPr lang="en-US" dirty="0" smtClean="0"/>
              <a:t> </a:t>
            </a:r>
            <a:r>
              <a:rPr lang="en-US" smtClean="0"/>
              <a:t>RATHISH </a:t>
            </a:r>
            <a:r>
              <a:rPr lang="en-US" smtClean="0"/>
              <a:t>Y</a:t>
            </a:r>
            <a:endParaRPr lang="en-US" dirty="0" smtClean="0"/>
          </a:p>
          <a:p>
            <a:r>
              <a:rPr lang="en-US" b="1" dirty="0" err="1" smtClean="0"/>
              <a:t>GUIDE</a:t>
            </a:r>
            <a:r>
              <a:rPr lang="en-US" dirty="0" err="1" smtClean="0"/>
              <a:t>:Mrs.NISHANTHI</a:t>
            </a:r>
            <a:endParaRPr lang="en-US" dirty="0"/>
          </a:p>
          <a:p>
            <a:r>
              <a:rPr lang="en-US" b="1" dirty="0" smtClean="0"/>
              <a:t>DOMAIN</a:t>
            </a:r>
            <a:r>
              <a:rPr lang="en-US" dirty="0" smtClean="0"/>
              <a:t>:CLOUD COMPUTING </a:t>
            </a:r>
          </a:p>
          <a:p>
            <a:endParaRPr lang="en-US" dirty="0" smtClean="0"/>
          </a:p>
          <a:p>
            <a:endParaRPr lang="en-US" dirty="0" smtClean="0"/>
          </a:p>
        </p:txBody>
      </p:sp>
    </p:spTree>
    <p:extLst>
      <p:ext uri="{BB962C8B-B14F-4D97-AF65-F5344CB8AC3E}">
        <p14:creationId xmlns:p14="http://schemas.microsoft.com/office/powerpoint/2010/main" val="2451065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7624" y="332656"/>
            <a:ext cx="5832648" cy="646331"/>
          </a:xfrm>
          <a:prstGeom prst="rect">
            <a:avLst/>
          </a:prstGeom>
          <a:noFill/>
        </p:spPr>
        <p:txBody>
          <a:bodyPr wrap="square" rtlCol="0">
            <a:spAutoFit/>
          </a:bodyPr>
          <a:lstStyle/>
          <a:p>
            <a:pPr algn="ctr"/>
            <a:r>
              <a:rPr lang="en-US" sz="3600" dirty="0" smtClean="0">
                <a:latin typeface="Times New Roman" panose="02020603050405020304" pitchFamily="18" charset="0"/>
                <a:cs typeface="Times New Roman" panose="02020603050405020304" pitchFamily="18" charset="0"/>
              </a:rPr>
              <a:t>Innovation Challenges  </a:t>
            </a:r>
            <a:endParaRPr lang="en-IN"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323528" y="1484784"/>
            <a:ext cx="8208912" cy="4031873"/>
          </a:xfrm>
          <a:prstGeom prst="rect">
            <a:avLst/>
          </a:prstGeom>
          <a:noFill/>
        </p:spPr>
        <p:txBody>
          <a:bodyPr wrap="square" rtlCol="0">
            <a:spAutoFit/>
          </a:bodyPr>
          <a:lstStyle/>
          <a:p>
            <a:r>
              <a:rPr lang="en-IN" sz="1400" b="1" dirty="0" smtClean="0">
                <a:latin typeface="Times New Roman" panose="02020603050405020304" pitchFamily="18" charset="0"/>
                <a:cs typeface="Times New Roman" panose="02020603050405020304" pitchFamily="18" charset="0"/>
              </a:rPr>
              <a:t>Abstract</a:t>
            </a:r>
          </a:p>
          <a:p>
            <a:r>
              <a:rPr lang="en-US" sz="1400" dirty="0" smtClean="0">
                <a:latin typeface="Times New Roman" panose="02020603050405020304" pitchFamily="18" charset="0"/>
                <a:cs typeface="Times New Roman" panose="02020603050405020304" pitchFamily="18" charset="0"/>
              </a:rPr>
              <a:t>Big </a:t>
            </a:r>
            <a:r>
              <a:rPr lang="en-US" sz="1400" dirty="0">
                <a:latin typeface="Times New Roman" panose="02020603050405020304" pitchFamily="18" charset="0"/>
                <a:cs typeface="Times New Roman" panose="02020603050405020304" pitchFamily="18" charset="0"/>
              </a:rPr>
              <a:t>data’ is massive amounts of information that can work wonders. It has become a topic of special interest for the past two decades because of a great potential that is hidden in it. Various public and private sector industries generate, store, and analyze big data with an aim to improve the services they provide. In the healthcare industry, various sources for big data include hospital records, medical records of patients, results of medical examinations, and devices that are a part of internet of things. Biomedical research also generates a significant portion of big data relevant to public healthcare</a:t>
            </a:r>
            <a:r>
              <a:rPr lang="en-US" sz="1400" dirty="0" smtClean="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That is exactly why various industries, including the healthcare industry, are taking vigorous steps to convert this potential into better services and financial advantages. With a strong integration of biomedical and healthcare data, modern healthcare organizations can possibly revolutionize the medical therapies and personalized medicine</a:t>
            </a:r>
            <a:r>
              <a:rPr lang="en-US" sz="1400" dirty="0" smtClean="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One such special social need is healthcare. Like every other industry, healthcare organizations are producing data at a tremendous rate that presents many advantages and challenges at the same time. In this review, we discuss about the basics of big data including its management, analysis and future prospects especially in healthcare sector.</a:t>
            </a:r>
            <a:endParaRPr lang="en-IN" sz="1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8890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5744" y="332656"/>
            <a:ext cx="8784976" cy="5109091"/>
          </a:xfrm>
          <a:prstGeom prst="rect">
            <a:avLst/>
          </a:prstGeom>
          <a:noFill/>
        </p:spPr>
        <p:txBody>
          <a:bodyPr wrap="square" rtlCol="0">
            <a:spAutoFit/>
          </a:bodyPr>
          <a:lstStyle/>
          <a:p>
            <a:r>
              <a:rPr lang="en-IN" sz="1600" b="1" dirty="0"/>
              <a:t>The </a:t>
            </a:r>
            <a:r>
              <a:rPr lang="en-IN" sz="1600" b="1" dirty="0" smtClean="0"/>
              <a:t>Data </a:t>
            </a:r>
            <a:r>
              <a:rPr lang="en-IN" sz="1600" b="1" dirty="0"/>
              <a:t>O</a:t>
            </a:r>
            <a:r>
              <a:rPr lang="en-IN" sz="1600" b="1" dirty="0" smtClean="0"/>
              <a:t>verload</a:t>
            </a:r>
            <a:endParaRPr lang="en-IN" sz="1600" b="1" dirty="0"/>
          </a:p>
          <a:p>
            <a:endParaRPr lang="en-US" sz="1400" dirty="0" smtClean="0"/>
          </a:p>
          <a:p>
            <a:r>
              <a:rPr lang="en-US" sz="1400" dirty="0" smtClean="0">
                <a:latin typeface="Times New Roman" panose="02020603050405020304" pitchFamily="18" charset="0"/>
                <a:cs typeface="Times New Roman" panose="02020603050405020304" pitchFamily="18" charset="0"/>
              </a:rPr>
              <a:t>Every </a:t>
            </a:r>
            <a:r>
              <a:rPr lang="en-US" sz="1400" dirty="0">
                <a:latin typeface="Times New Roman" panose="02020603050405020304" pitchFamily="18" charset="0"/>
                <a:cs typeface="Times New Roman" panose="02020603050405020304" pitchFamily="18" charset="0"/>
              </a:rPr>
              <a:t>day, people working with various organizations around the world are generating a massive amount of data</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term “digital universe” quantitatively defines such massive amounts of data created, replicated, and consumed in a single year. International Data Corporation (IDC) estimated the approximate size of the digital universe in 2005 to be 130 </a:t>
            </a:r>
            <a:r>
              <a:rPr lang="en-US" sz="1400" dirty="0" err="1">
                <a:latin typeface="Times New Roman" panose="02020603050405020304" pitchFamily="18" charset="0"/>
                <a:cs typeface="Times New Roman" panose="02020603050405020304" pitchFamily="18" charset="0"/>
              </a:rPr>
              <a:t>exabytes</a:t>
            </a:r>
            <a:r>
              <a:rPr lang="en-US" sz="1400" dirty="0">
                <a:latin typeface="Times New Roman" panose="02020603050405020304" pitchFamily="18" charset="0"/>
                <a:cs typeface="Times New Roman" panose="02020603050405020304" pitchFamily="18" charset="0"/>
              </a:rPr>
              <a:t> (EB</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digital universe in 2017 expanded to about 16,000 EB or 16 </a:t>
            </a:r>
            <a:r>
              <a:rPr lang="en-US" sz="1400" dirty="0" err="1">
                <a:latin typeface="Times New Roman" panose="02020603050405020304" pitchFamily="18" charset="0"/>
                <a:cs typeface="Times New Roman" panose="02020603050405020304" pitchFamily="18" charset="0"/>
              </a:rPr>
              <a:t>zettabytes</a:t>
            </a:r>
            <a:r>
              <a:rPr lang="en-US" sz="1400" dirty="0">
                <a:latin typeface="Times New Roman" panose="02020603050405020304" pitchFamily="18" charset="0"/>
                <a:cs typeface="Times New Roman" panose="02020603050405020304" pitchFamily="18" charset="0"/>
              </a:rPr>
              <a:t> (ZB). IDC predicted that the digital universe would expand to 40,000 EB by the year 2020. </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To </a:t>
            </a:r>
            <a:r>
              <a:rPr lang="en-US" sz="1400" dirty="0">
                <a:latin typeface="Times New Roman" panose="02020603050405020304" pitchFamily="18" charset="0"/>
                <a:cs typeface="Times New Roman" panose="02020603050405020304" pitchFamily="18" charset="0"/>
              </a:rPr>
              <a:t>imagine this size, we would have to assign about 5200 gigabytes (GB) of data to all individuals</a:t>
            </a:r>
            <a:r>
              <a:rPr lang="en-US" sz="1400" dirty="0" smtClean="0">
                <a:latin typeface="Times New Roman" panose="02020603050405020304" pitchFamily="18" charset="0"/>
                <a:cs typeface="Times New Roman" panose="02020603050405020304" pitchFamily="18" charset="0"/>
              </a:rPr>
              <a:t>.</a:t>
            </a:r>
          </a:p>
          <a:p>
            <a:endParaRPr lang="en-US" sz="14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Defining big </a:t>
            </a:r>
            <a:r>
              <a:rPr lang="en-IN" sz="1600" b="1" dirty="0" smtClean="0">
                <a:latin typeface="Times New Roman" panose="02020603050405020304" pitchFamily="18" charset="0"/>
                <a:cs typeface="Times New Roman" panose="02020603050405020304" pitchFamily="18" charset="0"/>
              </a:rPr>
              <a:t>data</a:t>
            </a:r>
          </a:p>
          <a:p>
            <a:endParaRPr lang="en-US" sz="1400" b="1"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big </a:t>
            </a:r>
            <a:r>
              <a:rPr lang="en-US" sz="1400" dirty="0">
                <a:latin typeface="Times New Roman" panose="02020603050405020304" pitchFamily="18" charset="0"/>
                <a:cs typeface="Times New Roman" panose="02020603050405020304" pitchFamily="18" charset="0"/>
              </a:rPr>
              <a:t>data’ represents large amounts of data that is unmanageable using traditional software or internet-based </a:t>
            </a:r>
            <a:r>
              <a:rPr lang="en-US" sz="1400" dirty="0" smtClean="0">
                <a:latin typeface="Times New Roman" panose="02020603050405020304" pitchFamily="18" charset="0"/>
                <a:cs typeface="Times New Roman" panose="02020603050405020304" pitchFamily="18" charset="0"/>
              </a:rPr>
              <a:t>platforms.</a:t>
            </a:r>
          </a:p>
          <a:p>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It surpasses the traditionally used amount of storage, processing and analytical power. </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Even </a:t>
            </a:r>
            <a:r>
              <a:rPr lang="en-US" sz="1400" dirty="0">
                <a:latin typeface="Times New Roman" panose="02020603050405020304" pitchFamily="18" charset="0"/>
                <a:cs typeface="Times New Roman" panose="02020603050405020304" pitchFamily="18" charset="0"/>
              </a:rPr>
              <a:t>though a number of definitions for big data exist, the most popular and well-accepted definition was given by Douglas Laney</a:t>
            </a:r>
            <a:r>
              <a:rPr lang="en-US" sz="1400" dirty="0" smtClean="0">
                <a:latin typeface="Times New Roman" panose="02020603050405020304" pitchFamily="18" charset="0"/>
                <a:cs typeface="Times New Roman" panose="02020603050405020304" pitchFamily="18" charset="0"/>
              </a:rPr>
              <a:t>.</a:t>
            </a:r>
          </a:p>
          <a:p>
            <a:r>
              <a:rPr lang="en-US" sz="1400" b="1" dirty="0">
                <a:latin typeface="Times New Roman" panose="02020603050405020304" pitchFamily="18" charset="0"/>
                <a:cs typeface="Times New Roman" panose="02020603050405020304" pitchFamily="18" charset="0"/>
              </a:rPr>
              <a:t>big data</a:t>
            </a:r>
            <a:r>
              <a:rPr lang="en-US" sz="1400" dirty="0">
                <a:latin typeface="Times New Roman" panose="02020603050405020304" pitchFamily="18" charset="0"/>
                <a:cs typeface="Times New Roman" panose="02020603050405020304" pitchFamily="18" charset="0"/>
              </a:rPr>
              <a:t>’ represents large amounts of data that is unmanageable using traditional software or internet-based platforms. </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It </a:t>
            </a:r>
            <a:r>
              <a:rPr lang="en-US" sz="1400" dirty="0">
                <a:latin typeface="Times New Roman" panose="02020603050405020304" pitchFamily="18" charset="0"/>
                <a:cs typeface="Times New Roman" panose="02020603050405020304" pitchFamily="18" charset="0"/>
              </a:rPr>
              <a:t>surpasses the traditionally used amount of storage, processing and analytical power</a:t>
            </a:r>
            <a:r>
              <a:rPr lang="en-US" sz="1400" dirty="0" smtClean="0">
                <a:latin typeface="Times New Roman" panose="02020603050405020304" pitchFamily="18" charset="0"/>
                <a:cs typeface="Times New Roman" panose="02020603050405020304" pitchFamily="18" charset="0"/>
              </a:rPr>
              <a:t>.</a:t>
            </a: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Even though a number of definitions for big data exist, the most popular and well-accepted definition was given by Douglas Laney</a:t>
            </a:r>
            <a:r>
              <a:rPr lang="en-US" sz="1400" dirty="0" smtClean="0">
                <a:latin typeface="Times New Roman" panose="02020603050405020304" pitchFamily="18" charset="0"/>
                <a:cs typeface="Times New Roman" panose="02020603050405020304" pitchFamily="18" charset="0"/>
              </a:rPr>
              <a:t>.</a:t>
            </a:r>
            <a:endParaRPr lang="en-US" sz="1400" dirty="0" smtClean="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In addition, visualization of big data in a user-friendly manner will be a critical factor for societal development.</a:t>
            </a:r>
            <a:endParaRPr lang="en-IN" sz="1400" b="1" dirty="0">
              <a:latin typeface="Times New Roman" panose="02020603050405020304" pitchFamily="18" charset="0"/>
              <a:cs typeface="Times New Roman" panose="02020603050405020304" pitchFamily="18" charset="0"/>
            </a:endParaRPr>
          </a:p>
          <a:p>
            <a:endParaRPr lang="en-US" sz="1400" b="1" dirty="0" smtClean="0"/>
          </a:p>
        </p:txBody>
      </p:sp>
    </p:spTree>
    <p:extLst>
      <p:ext uri="{BB962C8B-B14F-4D97-AF65-F5344CB8AC3E}">
        <p14:creationId xmlns:p14="http://schemas.microsoft.com/office/powerpoint/2010/main" val="1536924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16632"/>
            <a:ext cx="8280920" cy="369332"/>
          </a:xfrm>
          <a:prstGeom prst="rect">
            <a:avLst/>
          </a:prstGeom>
          <a:noFill/>
        </p:spPr>
        <p:txBody>
          <a:bodyPr wrap="square" rtlCol="0">
            <a:spAutoFit/>
          </a:bodyPr>
          <a:lstStyle/>
          <a:p>
            <a:r>
              <a:rPr lang="en-US" dirty="0" smtClean="0"/>
              <a:t> </a:t>
            </a:r>
            <a:endParaRPr lang="en-IN" dirty="0"/>
          </a:p>
        </p:txBody>
      </p:sp>
      <p:sp>
        <p:nvSpPr>
          <p:cNvPr id="2" name="TextBox 1"/>
          <p:cNvSpPr txBox="1"/>
          <p:nvPr/>
        </p:nvSpPr>
        <p:spPr>
          <a:xfrm>
            <a:off x="395536" y="188640"/>
            <a:ext cx="8424936" cy="6032421"/>
          </a:xfrm>
          <a:prstGeom prst="rect">
            <a:avLst/>
          </a:prstGeom>
          <a:noFill/>
        </p:spPr>
        <p:txBody>
          <a:bodyPr wrap="square" rtlCol="0">
            <a:spAutoFit/>
          </a:bodyPr>
          <a:lstStyle/>
          <a:p>
            <a:r>
              <a:rPr lang="en-US" b="1" dirty="0"/>
              <a:t>Healthcare as a big-data repository</a:t>
            </a:r>
          </a:p>
          <a:p>
            <a:r>
              <a:rPr lang="en-US" sz="1400" dirty="0">
                <a:latin typeface="Times New Roman" panose="02020603050405020304" pitchFamily="18" charset="0"/>
                <a:cs typeface="Times New Roman" panose="02020603050405020304" pitchFamily="18" charset="0"/>
              </a:rPr>
              <a:t>Healthcare is a multi-dimensional system established with the sole aim for the prevention, diagnosis, and treatment of health-related issues or impairments in human beings. </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major components of a healthcare system are the health professionals (physicians or nurses), health facilities (clinics, hospitals for delivering medicines and other diagnosis or treatment technologies), and a financing institution supporting the former two</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health professionals belong to various health sectors like dentistry, medicine, midwifery, nursing, psychology, physiotherapy, and many others</a:t>
            </a:r>
            <a:r>
              <a:rPr lang="en-US" sz="1400" dirty="0" smtClean="0">
                <a:latin typeface="Times New Roman" panose="02020603050405020304" pitchFamily="18" charset="0"/>
                <a:cs typeface="Times New Roman" panose="02020603050405020304" pitchFamily="18" charset="0"/>
              </a:rPr>
              <a:t>.</a:t>
            </a:r>
          </a:p>
          <a:p>
            <a:r>
              <a:rPr lang="en-US" sz="1400" dirty="0"/>
              <a:t> </a:t>
            </a:r>
            <a:r>
              <a:rPr lang="en-US" sz="1400" dirty="0">
                <a:latin typeface="Times New Roman" panose="02020603050405020304" pitchFamily="18" charset="0"/>
                <a:cs typeface="Times New Roman" panose="02020603050405020304" pitchFamily="18" charset="0"/>
              </a:rPr>
              <a:t>Healthcare is required at several levels depending on the urgency of situation. Professionals serve it as the first point of consultation (for primary care), acute care requiring skilled professionals (secondary care), advanced medical investigation and treatment (tertiary care) and highly uncommon diagnostic or surgical procedures (quaternary care). </a:t>
            </a:r>
            <a:endParaRPr lang="en-US"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b="1" dirty="0"/>
              <a:t>Electronic health records</a:t>
            </a:r>
          </a:p>
          <a:p>
            <a:r>
              <a:rPr lang="en-US" sz="1400" dirty="0">
                <a:latin typeface="Times New Roman" panose="02020603050405020304" pitchFamily="18" charset="0"/>
                <a:cs typeface="Times New Roman" panose="02020603050405020304" pitchFamily="18" charset="0"/>
              </a:rPr>
              <a:t>It is important to note that the National Institutes of Health (NIH) recently announced the “All of Us” initiative </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that aims to collect one million or more patients’ data such as EHR, including medical imaging, socio-behavioral, and environmental data over the next few years</a:t>
            </a:r>
            <a:r>
              <a:rPr lang="en-US" sz="1400" dirty="0" smtClean="0">
                <a:latin typeface="Times New Roman" panose="02020603050405020304" pitchFamily="18" charset="0"/>
                <a:cs typeface="Times New Roman" panose="02020603050405020304" pitchFamily="18" charset="0"/>
              </a:rPr>
              <a:t>.</a:t>
            </a: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EHRs have introduced many advantages for handling modern healthcare related data. Below, we describe some of the characteristic advantages of using EHRs</a:t>
            </a:r>
            <a:r>
              <a:rPr lang="en-US" sz="1400" dirty="0" smtClean="0">
                <a:latin typeface="Times New Roman" panose="02020603050405020304" pitchFamily="18" charset="0"/>
                <a:cs typeface="Times New Roman" panose="02020603050405020304" pitchFamily="18" charset="0"/>
              </a:rPr>
              <a:t>.</a:t>
            </a: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 The </a:t>
            </a:r>
            <a:r>
              <a:rPr lang="en-US" sz="1400" dirty="0">
                <a:latin typeface="Times New Roman" panose="02020603050405020304" pitchFamily="18" charset="0"/>
                <a:cs typeface="Times New Roman" panose="02020603050405020304" pitchFamily="18" charset="0"/>
              </a:rPr>
              <a:t>information includes medical diagnoses, prescriptions, data related to known allergies, demographics, clinical narratives, and the results obtained from various laboratory tests. </a:t>
            </a:r>
            <a:endParaRPr lang="en-US" sz="1400" dirty="0" smtClean="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recognition and treatment of medical conditions thus is time efficient due to a reduction in the lag time of previous test results. </a:t>
            </a:r>
          </a:p>
          <a:p>
            <a:endParaRPr lang="en-IN" dirty="0"/>
          </a:p>
        </p:txBody>
      </p:sp>
    </p:spTree>
    <p:extLst>
      <p:ext uri="{BB962C8B-B14F-4D97-AF65-F5344CB8AC3E}">
        <p14:creationId xmlns:p14="http://schemas.microsoft.com/office/powerpoint/2010/main" val="3287852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6632"/>
            <a:ext cx="8748464" cy="572464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Include analytics and innovation in every </a:t>
            </a:r>
            <a:r>
              <a:rPr lang="en-US" sz="1600" b="1" dirty="0" smtClean="0">
                <a:latin typeface="Times New Roman" panose="02020603050405020304" pitchFamily="18" charset="0"/>
                <a:cs typeface="Times New Roman" panose="02020603050405020304" pitchFamily="18" charset="0"/>
              </a:rPr>
              <a:t>role</a:t>
            </a:r>
          </a:p>
          <a:p>
            <a:endParaRPr lang="en-US" sz="1400" b="1"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Train employees in analytics: Leaders invest in employee training. In fact, our survey revealed that Leaders are 110 percent more likely to believe in the potential of training their employees in analytics than Strugglers</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As a result, although 67 percent of Strugglers cited insufficient skills as a barrier to innovation, only 42 percent of Leaders did. Westfield Insurance understands the power of training</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As part of an analytics transformation to extract more value from its data, the company created an Analytics Resource Center that conducts regular employee training sessions, made analytics a key competency for all employees and added analytics-related objectives to employee </a:t>
            </a:r>
            <a:r>
              <a:rPr lang="en-US" sz="1400" dirty="0" smtClean="0">
                <a:latin typeface="Times New Roman" panose="02020603050405020304" pitchFamily="18" charset="0"/>
                <a:cs typeface="Times New Roman" panose="02020603050405020304" pitchFamily="18" charset="0"/>
              </a:rPr>
              <a:t>goals.</a:t>
            </a:r>
          </a:p>
          <a:p>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Use big data and analytic tools for innovation: Leaders are better able to analyze and interpret data, as well as transform it into actionable insights</a:t>
            </a:r>
            <a:r>
              <a:rPr lang="en-US" sz="1400" dirty="0" smtClean="0">
                <a:latin typeface="Times New Roman" panose="02020603050405020304" pitchFamily="18" charset="0"/>
                <a:cs typeface="Times New Roman" panose="02020603050405020304" pitchFamily="18" charset="0"/>
              </a:rPr>
              <a:t>.</a:t>
            </a:r>
          </a:p>
          <a:p>
            <a:r>
              <a:rPr lang="en-US" sz="1400" b="1" dirty="0" smtClean="0">
                <a:latin typeface="Times New Roman" panose="02020603050405020304" pitchFamily="18" charset="0"/>
                <a:cs typeface="Times New Roman" panose="02020603050405020304" pitchFamily="18" charset="0"/>
              </a:rPr>
              <a:t>For </a:t>
            </a:r>
            <a:r>
              <a:rPr lang="en-US" sz="1400" b="1" dirty="0">
                <a:latin typeface="Times New Roman" panose="02020603050405020304" pitchFamily="18" charset="0"/>
                <a:cs typeface="Times New Roman" panose="02020603050405020304" pitchFamily="18" charset="0"/>
              </a:rPr>
              <a:t>example</a:t>
            </a:r>
            <a:r>
              <a:rPr lang="en-US" sz="1400" dirty="0">
                <a:latin typeface="Times New Roman" panose="02020603050405020304" pitchFamily="18" charset="0"/>
                <a:cs typeface="Times New Roman" panose="02020603050405020304" pitchFamily="18" charset="0"/>
              </a:rPr>
              <a:t>, an international team of molecular scientists used an analytic crowdsourcing tool to unravel a mystery that had stumped them and more traditional analytic tools for 15 years</a:t>
            </a:r>
            <a:r>
              <a:rPr lang="en-US" sz="1400" dirty="0" smtClean="0">
                <a:latin typeface="Times New Roman" panose="02020603050405020304" pitchFamily="18" charset="0"/>
                <a:cs typeface="Times New Roman" panose="02020603050405020304" pitchFamily="18" charset="0"/>
              </a:rPr>
              <a:t>.</a:t>
            </a:r>
          </a:p>
          <a:p>
            <a:endParaRPr lang="en-US" sz="1400" b="1" dirty="0" smtClean="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I</a:t>
            </a:r>
            <a:r>
              <a:rPr lang="en-US" sz="1400" b="1" dirty="0" smtClean="0">
                <a:latin typeface="Times New Roman" panose="02020603050405020304" pitchFamily="18" charset="0"/>
                <a:cs typeface="Times New Roman" panose="02020603050405020304" pitchFamily="18" charset="0"/>
              </a:rPr>
              <a:t>nnovative </a:t>
            </a:r>
            <a:r>
              <a:rPr lang="en-US" sz="1400" b="1" dirty="0">
                <a:latin typeface="Times New Roman" panose="02020603050405020304" pitchFamily="18" charset="0"/>
                <a:cs typeface="Times New Roman" panose="02020603050405020304" pitchFamily="18" charset="0"/>
              </a:rPr>
              <a:t>Products and Services </a:t>
            </a:r>
          </a:p>
          <a:p>
            <a:r>
              <a:rPr lang="en-US" sz="1400" dirty="0">
                <a:latin typeface="Times New Roman" panose="02020603050405020304" pitchFamily="18" charset="0"/>
                <a:cs typeface="Times New Roman" panose="02020603050405020304" pitchFamily="18" charset="0"/>
              </a:rPr>
              <a:t>There are many sectors in which Big Data is making difference, a few to name </a:t>
            </a:r>
          </a:p>
          <a:p>
            <a:r>
              <a:rPr lang="en-US" sz="1400" dirty="0">
                <a:latin typeface="Times New Roman" panose="02020603050405020304" pitchFamily="18" charset="0"/>
                <a:cs typeface="Times New Roman" panose="02020603050405020304" pitchFamily="18" charset="0"/>
              </a:rPr>
              <a:t>are aerospace, biomedicine, Internet of Things (</a:t>
            </a:r>
            <a:r>
              <a:rPr lang="en-US" sz="1400" dirty="0" err="1">
                <a:latin typeface="Times New Roman" panose="02020603050405020304" pitchFamily="18" charset="0"/>
                <a:cs typeface="Times New Roman" panose="02020603050405020304" pitchFamily="18" charset="0"/>
              </a:rPr>
              <a:t>IoT</a:t>
            </a:r>
            <a:r>
              <a:rPr lang="en-US" sz="1400" dirty="0">
                <a:latin typeface="Times New Roman" panose="02020603050405020304" pitchFamily="18" charset="0"/>
                <a:cs typeface="Times New Roman" panose="02020603050405020304" pitchFamily="18" charset="0"/>
              </a:rPr>
              <a:t>), functional interactions </a:t>
            </a:r>
          </a:p>
          <a:p>
            <a:r>
              <a:rPr lang="en-US" sz="1400" dirty="0">
                <a:latin typeface="Times New Roman" panose="02020603050405020304" pitchFamily="18" charset="0"/>
                <a:cs typeface="Times New Roman" panose="02020603050405020304" pitchFamily="18" charset="0"/>
              </a:rPr>
              <a:t>(human brain), clinical practices, education, </a:t>
            </a:r>
            <a:r>
              <a:rPr lang="en-US" sz="1400" dirty="0" err="1">
                <a:latin typeface="Times New Roman" panose="02020603050405020304" pitchFamily="18" charset="0"/>
                <a:cs typeface="Times New Roman" panose="02020603050405020304" pitchFamily="18" charset="0"/>
              </a:rPr>
              <a:t>vaccinology</a:t>
            </a:r>
            <a:r>
              <a:rPr lang="en-US" sz="1400" dirty="0">
                <a:latin typeface="Times New Roman" panose="02020603050405020304" pitchFamily="18" charset="0"/>
                <a:cs typeface="Times New Roman" panose="02020603050405020304" pitchFamily="18" charset="0"/>
              </a:rPr>
              <a:t>, social policy, and </a:t>
            </a:r>
          </a:p>
          <a:p>
            <a:r>
              <a:rPr lang="en-US" sz="1400" dirty="0">
                <a:latin typeface="Times New Roman" panose="02020603050405020304" pitchFamily="18" charset="0"/>
                <a:cs typeface="Times New Roman" panose="02020603050405020304" pitchFamily="18" charset="0"/>
              </a:rPr>
              <a:t>many more. </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Big </a:t>
            </a:r>
            <a:r>
              <a:rPr lang="en-US" sz="1400" dirty="0">
                <a:latin typeface="Times New Roman" panose="02020603050405020304" pitchFamily="18" charset="0"/>
                <a:cs typeface="Times New Roman" panose="02020603050405020304" pitchFamily="18" charset="0"/>
              </a:rPr>
              <a:t>data benefits are well understood in data-driven R&amp;D, develop-</a:t>
            </a:r>
          </a:p>
          <a:p>
            <a:r>
              <a:rPr lang="en-US" sz="1400" dirty="0" err="1">
                <a:latin typeface="Times New Roman" panose="02020603050405020304" pitchFamily="18" charset="0"/>
                <a:cs typeface="Times New Roman" panose="02020603050405020304" pitchFamily="18" charset="0"/>
              </a:rPr>
              <a:t>ing</a:t>
            </a:r>
            <a:r>
              <a:rPr lang="en-US" sz="1400" dirty="0">
                <a:latin typeface="Times New Roman" panose="02020603050405020304" pitchFamily="18" charset="0"/>
                <a:cs typeface="Times New Roman" panose="02020603050405020304" pitchFamily="18" charset="0"/>
              </a:rPr>
              <a:t> in goods (products) and services, data-driven processes, data-driven mar-</a:t>
            </a:r>
          </a:p>
          <a:p>
            <a:r>
              <a:rPr lang="en-US" sz="1400" dirty="0" err="1">
                <a:latin typeface="Times New Roman" panose="02020603050405020304" pitchFamily="18" charset="0"/>
                <a:cs typeface="Times New Roman" panose="02020603050405020304" pitchFamily="18" charset="0"/>
              </a:rPr>
              <a:t>keting</a:t>
            </a:r>
            <a:r>
              <a:rPr lang="en-US" sz="1400" dirty="0">
                <a:latin typeface="Times New Roman" panose="02020603050405020304" pitchFamily="18" charset="0"/>
                <a:cs typeface="Times New Roman" panose="02020603050405020304" pitchFamily="18" charset="0"/>
              </a:rPr>
              <a:t>, and developing new organizations i.e. data-driven organizations. </a:t>
            </a:r>
            <a:endParaRPr lang="en-US" sz="1400" dirty="0" smtClean="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The cost </a:t>
            </a:r>
            <a:r>
              <a:rPr lang="en-US" sz="1400" dirty="0">
                <a:latin typeface="Times New Roman" panose="02020603050405020304" pitchFamily="18" charset="0"/>
                <a:cs typeface="Times New Roman" panose="02020603050405020304" pitchFamily="18" charset="0"/>
              </a:rPr>
              <a:t>of data storage is very low. Business (private/public) small or large, </a:t>
            </a:r>
            <a:r>
              <a:rPr lang="en-US" sz="1400" dirty="0" smtClean="0">
                <a:latin typeface="Times New Roman" panose="02020603050405020304" pitchFamily="18" charset="0"/>
                <a:cs typeface="Times New Roman" panose="02020603050405020304" pitchFamily="18" charset="0"/>
              </a:rPr>
              <a:t>government </a:t>
            </a:r>
            <a:r>
              <a:rPr lang="en-US" sz="1400" dirty="0">
                <a:latin typeface="Times New Roman" panose="02020603050405020304" pitchFamily="18" charset="0"/>
                <a:cs typeface="Times New Roman" panose="02020603050405020304" pitchFamily="18" charset="0"/>
              </a:rPr>
              <a:t>departments are moving or already moved their business online</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 </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991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4664"/>
            <a:ext cx="8712968" cy="467820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Business Models Transformations </a:t>
            </a:r>
            <a:endParaRPr lang="en-US" sz="1600" b="1" dirty="0" smtClean="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400" dirty="0"/>
              <a:t>Business models are often seen as an intermediately between a company’s </a:t>
            </a:r>
            <a:r>
              <a:rPr lang="en-US" sz="1400" dirty="0" smtClean="0"/>
              <a:t>strategy </a:t>
            </a:r>
            <a:r>
              <a:rPr lang="en-US" sz="1400" dirty="0"/>
              <a:t>and its business processes (Morris, </a:t>
            </a:r>
            <a:r>
              <a:rPr lang="en-US" sz="1400" dirty="0" err="1"/>
              <a:t>Schindehutte</a:t>
            </a:r>
            <a:r>
              <a:rPr lang="en-US" sz="1400" dirty="0"/>
              <a:t>, &amp; Allen, 2005</a:t>
            </a:r>
            <a:r>
              <a:rPr lang="en-US" sz="1400" dirty="0" smtClean="0"/>
              <a:t>).</a:t>
            </a:r>
          </a:p>
          <a:p>
            <a:r>
              <a:rPr lang="en-US" sz="1400" dirty="0" smtClean="0"/>
              <a:t> </a:t>
            </a:r>
            <a:endParaRPr lang="en-US" sz="1400" dirty="0"/>
          </a:p>
          <a:p>
            <a:r>
              <a:rPr lang="en-US" sz="1400" dirty="0" smtClean="0"/>
              <a:t>Big </a:t>
            </a:r>
            <a:r>
              <a:rPr lang="en-US" sz="1400" dirty="0"/>
              <a:t>data insights are enabling businesses to innovate business processes and </a:t>
            </a:r>
          </a:p>
          <a:p>
            <a:r>
              <a:rPr lang="en-US" sz="1400" dirty="0"/>
              <a:t>rethink business models and come up with new strategies. </a:t>
            </a:r>
            <a:endParaRPr lang="en-US" sz="1400" dirty="0" smtClean="0"/>
          </a:p>
          <a:p>
            <a:endParaRPr lang="en-US" sz="1400" dirty="0"/>
          </a:p>
          <a:p>
            <a:r>
              <a:rPr lang="en-US" sz="1400" dirty="0" smtClean="0"/>
              <a:t>how </a:t>
            </a:r>
            <a:r>
              <a:rPr lang="en-US" sz="1400" dirty="0"/>
              <a:t>strategy is transformed into a business model and then further down into a </a:t>
            </a:r>
          </a:p>
          <a:p>
            <a:r>
              <a:rPr lang="en-US" sz="1400" dirty="0"/>
              <a:t>business process model. </a:t>
            </a:r>
            <a:endParaRPr lang="en-US" sz="1400" dirty="0" smtClean="0"/>
          </a:p>
          <a:p>
            <a:endParaRPr lang="en-US" sz="1400" dirty="0" smtClean="0"/>
          </a:p>
          <a:p>
            <a:r>
              <a:rPr lang="en-US" sz="1400" dirty="0" smtClean="0"/>
              <a:t>Companies </a:t>
            </a:r>
            <a:r>
              <a:rPr lang="en-US" sz="1400" dirty="0"/>
              <a:t>like GE and Siemens not only selling </a:t>
            </a:r>
            <a:r>
              <a:rPr lang="en-US" sz="1400" dirty="0" smtClean="0"/>
              <a:t>their electric </a:t>
            </a:r>
            <a:r>
              <a:rPr lang="en-US" sz="1400" dirty="0"/>
              <a:t>grids and medical equipment but also their customers beyond </a:t>
            </a:r>
            <a:r>
              <a:rPr lang="en-US" sz="1400" dirty="0" smtClean="0"/>
              <a:t>regular annual </a:t>
            </a:r>
            <a:r>
              <a:rPr lang="en-US" sz="1400" dirty="0"/>
              <a:t>maintenances on how to add value, improved efficiencies applying </a:t>
            </a:r>
            <a:r>
              <a:rPr lang="en-US" sz="1400" dirty="0" smtClean="0"/>
              <a:t>analytics </a:t>
            </a:r>
            <a:r>
              <a:rPr lang="en-US" sz="1400" dirty="0"/>
              <a:t>on data collected from these devices</a:t>
            </a:r>
            <a:r>
              <a:rPr lang="en-US" sz="1400" dirty="0" smtClean="0"/>
              <a:t>.</a:t>
            </a:r>
          </a:p>
          <a:p>
            <a:r>
              <a:rPr lang="en-US" sz="1400" dirty="0" smtClean="0"/>
              <a:t> </a:t>
            </a:r>
          </a:p>
          <a:p>
            <a:r>
              <a:rPr lang="en-US" sz="1400" dirty="0" err="1" smtClean="0"/>
              <a:t>Uber</a:t>
            </a:r>
            <a:r>
              <a:rPr lang="en-US" sz="1400" dirty="0" smtClean="0"/>
              <a:t> </a:t>
            </a:r>
            <a:r>
              <a:rPr lang="en-US" sz="1400" dirty="0"/>
              <a:t>and many others are great </a:t>
            </a:r>
            <a:r>
              <a:rPr lang="en-US" sz="1400" dirty="0" smtClean="0"/>
              <a:t>examples </a:t>
            </a:r>
            <a:r>
              <a:rPr lang="en-US" sz="1400" dirty="0"/>
              <a:t>of how mobile devices, cloud technology, and data analytics have </a:t>
            </a:r>
            <a:r>
              <a:rPr lang="en-US" sz="1400" dirty="0" smtClean="0"/>
              <a:t>disrupted </a:t>
            </a:r>
            <a:r>
              <a:rPr lang="en-US" sz="1400" dirty="0"/>
              <a:t>the cab industry all around the world. </a:t>
            </a:r>
            <a:endParaRPr lang="en-US" sz="1400" dirty="0" smtClean="0"/>
          </a:p>
          <a:p>
            <a:endParaRPr lang="en-US" sz="1400" dirty="0"/>
          </a:p>
          <a:p>
            <a:endParaRPr lang="en-IN" sz="1400" b="1" dirty="0" smtClean="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400" dirty="0"/>
          </a:p>
        </p:txBody>
      </p:sp>
    </p:spTree>
    <p:extLst>
      <p:ext uri="{BB962C8B-B14F-4D97-AF65-F5344CB8AC3E}">
        <p14:creationId xmlns:p14="http://schemas.microsoft.com/office/powerpoint/2010/main" val="1822157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260648"/>
            <a:ext cx="8352928" cy="338554"/>
          </a:xfrm>
          <a:prstGeom prst="rect">
            <a:avLst/>
          </a:prstGeom>
          <a:noFill/>
        </p:spPr>
        <p:txBody>
          <a:bodyPr wrap="square" rtlCol="0">
            <a:spAutoFit/>
          </a:bodyPr>
          <a:lstStyle/>
          <a:p>
            <a:r>
              <a:rPr lang="en-IN" sz="1600" b="1" dirty="0"/>
              <a:t>Data-driven competitive advantage</a:t>
            </a:r>
            <a:endParaRPr lang="en-IN" sz="16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692696"/>
            <a:ext cx="4984229" cy="2862308"/>
          </a:xfrm>
          <a:prstGeom prst="rect">
            <a:avLst/>
          </a:prstGeom>
        </p:spPr>
      </p:pic>
      <p:sp>
        <p:nvSpPr>
          <p:cNvPr id="6" name="TextBox 5"/>
          <p:cNvSpPr txBox="1"/>
          <p:nvPr/>
        </p:nvSpPr>
        <p:spPr>
          <a:xfrm>
            <a:off x="395536" y="3789040"/>
            <a:ext cx="7704856" cy="1600438"/>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Big data is complex, and it is not easy to draw hidden patterns and identify </a:t>
            </a:r>
            <a:r>
              <a:rPr lang="en-US" sz="1400" dirty="0" err="1">
                <a:latin typeface="Times New Roman" panose="02020603050405020304" pitchFamily="18" charset="0"/>
                <a:cs typeface="Times New Roman" panose="02020603050405020304" pitchFamily="18" charset="0"/>
              </a:rPr>
              <a:t>cor</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relations never been straightforward. </a:t>
            </a:r>
            <a:endParaRPr lang="en-US" sz="1400" dirty="0" smtClean="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Big </a:t>
            </a:r>
            <a:r>
              <a:rPr lang="en-US" sz="1400" dirty="0">
                <a:latin typeface="Times New Roman" panose="02020603050405020304" pitchFamily="18" charset="0"/>
                <a:cs typeface="Times New Roman" panose="02020603050405020304" pitchFamily="18" charset="0"/>
              </a:rPr>
              <a:t>data analytics reveal very useful </a:t>
            </a:r>
            <a:r>
              <a:rPr lang="en-US" sz="1400" dirty="0" smtClean="0">
                <a:latin typeface="Times New Roman" panose="02020603050405020304" pitchFamily="18" charset="0"/>
                <a:cs typeface="Times New Roman" panose="02020603050405020304" pitchFamily="18" charset="0"/>
              </a:rPr>
              <a:t>information </a:t>
            </a:r>
            <a:r>
              <a:rPr lang="en-US" sz="1400" dirty="0">
                <a:latin typeface="Times New Roman" panose="02020603050405020304" pitchFamily="18" charset="0"/>
                <a:cs typeface="Times New Roman" panose="02020603050405020304" pitchFamily="18" charset="0"/>
              </a:rPr>
              <a:t>for </a:t>
            </a:r>
            <a:r>
              <a:rPr lang="en-US" sz="1400" dirty="0" err="1" smtClean="0">
                <a:latin typeface="Times New Roman" panose="02020603050405020304" pitchFamily="18" charset="0"/>
                <a:cs typeface="Times New Roman" panose="02020603050405020304" pitchFamily="18" charset="0"/>
              </a:rPr>
              <a:t>businesses,the</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goal of big data analytics is to get deep and rich </a:t>
            </a:r>
            <a:r>
              <a:rPr lang="en-US" sz="1400" dirty="0" smtClean="0">
                <a:latin typeface="Times New Roman" panose="02020603050405020304" pitchFamily="18" charset="0"/>
                <a:cs typeface="Times New Roman" panose="02020603050405020304" pitchFamily="18" charset="0"/>
              </a:rPr>
              <a:t>in-sights </a:t>
            </a:r>
            <a:r>
              <a:rPr lang="en-US" sz="1400" dirty="0">
                <a:latin typeface="Times New Roman" panose="02020603050405020304" pitchFamily="18" charset="0"/>
                <a:cs typeface="Times New Roman" panose="02020603050405020304" pitchFamily="18" charset="0"/>
              </a:rPr>
              <a:t>resulting in competitive </a:t>
            </a:r>
            <a:r>
              <a:rPr lang="en-US" sz="1400" dirty="0" smtClean="0">
                <a:latin typeface="Times New Roman" panose="02020603050405020304" pitchFamily="18" charset="0"/>
                <a:cs typeface="Times New Roman" panose="02020603050405020304" pitchFamily="18" charset="0"/>
              </a:rPr>
              <a:t>advantage.</a:t>
            </a:r>
          </a:p>
          <a:p>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Big </a:t>
            </a:r>
            <a:r>
              <a:rPr lang="en-US" sz="1400" dirty="0">
                <a:latin typeface="Times New Roman" panose="02020603050405020304" pitchFamily="18" charset="0"/>
                <a:cs typeface="Times New Roman" panose="02020603050405020304" pitchFamily="18" charset="0"/>
              </a:rPr>
              <a:t>data </a:t>
            </a:r>
            <a:r>
              <a:rPr lang="en-US" sz="1400" dirty="0" err="1" smtClean="0">
                <a:latin typeface="Times New Roman" panose="02020603050405020304" pitchFamily="18" charset="0"/>
                <a:cs typeface="Times New Roman" panose="02020603050405020304" pitchFamily="18" charset="0"/>
              </a:rPr>
              <a:t>isalready</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disrupting the established industries and challenging the existing </a:t>
            </a:r>
            <a:r>
              <a:rPr lang="en-US" sz="1400" dirty="0" smtClean="0">
                <a:latin typeface="Times New Roman" panose="02020603050405020304" pitchFamily="18" charset="0"/>
                <a:cs typeface="Times New Roman" panose="02020603050405020304" pitchFamily="18" charset="0"/>
              </a:rPr>
              <a:t>business </a:t>
            </a:r>
            <a:r>
              <a:rPr lang="en-US" sz="1400" dirty="0">
                <a:latin typeface="Times New Roman" panose="02020603050405020304" pitchFamily="18" charset="0"/>
                <a:cs typeface="Times New Roman" panose="02020603050405020304" pitchFamily="18" charset="0"/>
              </a:rPr>
              <a:t>models</a:t>
            </a:r>
          </a:p>
        </p:txBody>
      </p:sp>
    </p:spTree>
    <p:extLst>
      <p:ext uri="{BB962C8B-B14F-4D97-AF65-F5344CB8AC3E}">
        <p14:creationId xmlns:p14="http://schemas.microsoft.com/office/powerpoint/2010/main" val="379483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88640"/>
            <a:ext cx="8496944" cy="5755422"/>
          </a:xfrm>
          <a:prstGeom prst="rect">
            <a:avLst/>
          </a:prstGeom>
          <a:noFill/>
        </p:spPr>
        <p:txBody>
          <a:bodyPr wrap="square" rtlCol="0">
            <a:spAutoFit/>
          </a:bodyPr>
          <a:lstStyle/>
          <a:p>
            <a:r>
              <a:rPr lang="en-US" sz="1600" b="1" dirty="0"/>
              <a:t>Applications and key data sources for big data and business analytics</a:t>
            </a:r>
            <a:r>
              <a:rPr lang="en-US" dirty="0" smtClean="0"/>
              <a:t>.</a:t>
            </a:r>
          </a:p>
          <a:p>
            <a:r>
              <a:rPr lang="en-US" sz="1400" dirty="0">
                <a:latin typeface="Times New Roman" panose="02020603050405020304" pitchFamily="18" charset="0"/>
                <a:cs typeface="Times New Roman" panose="02020603050405020304" pitchFamily="18" charset="0"/>
              </a:rPr>
              <a:t>There are various areas of business and industries that have benefited from big data analytics technologies. These areas generate a huge amount of data that require big data analytics process for effective and efficient decision making</a:t>
            </a:r>
            <a:r>
              <a:rPr lang="en-US" sz="1400" dirty="0" smtClean="0">
                <a:latin typeface="Times New Roman" panose="02020603050405020304" pitchFamily="18" charset="0"/>
                <a:cs typeface="Times New Roman" panose="02020603050405020304" pitchFamily="18" charset="0"/>
              </a:rPr>
              <a:t>.</a:t>
            </a:r>
          </a:p>
          <a:p>
            <a:r>
              <a:rPr lang="en-US" sz="1400" b="1" i="1" dirty="0">
                <a:latin typeface="Times New Roman" panose="02020603050405020304" pitchFamily="18" charset="0"/>
                <a:cs typeface="Times New Roman" panose="02020603050405020304" pitchFamily="18" charset="0"/>
              </a:rPr>
              <a:t>Healthcare:</a:t>
            </a:r>
            <a:r>
              <a:rPr lang="en-US" sz="1400" dirty="0">
                <a:latin typeface="Times New Roman" panose="02020603050405020304" pitchFamily="18" charset="0"/>
                <a:cs typeface="Times New Roman" panose="02020603050405020304" pitchFamily="18" charset="0"/>
              </a:rPr>
              <a:t> Improved health is important for economic growth, good physical and mental health. Healthcare industry generates a huge amount of data that can be used to enhance decision making by both doctors and other health practitioners. In addition, the use of big data in healthcare can help to develop a real-time analysis of disease thereby improving the quality of life to the public</a:t>
            </a:r>
            <a:r>
              <a:rPr lang="en-US" sz="1400" dirty="0"/>
              <a:t>. </a:t>
            </a:r>
            <a:endParaRPr lang="en-US" sz="1400" dirty="0" smtClean="0"/>
          </a:p>
          <a:p>
            <a:endParaRPr lang="en-US" sz="1400" dirty="0"/>
          </a:p>
          <a:p>
            <a:r>
              <a:rPr lang="en-US" sz="1400" b="1" i="1" dirty="0">
                <a:latin typeface="Times New Roman" panose="02020603050405020304" pitchFamily="18" charset="0"/>
                <a:cs typeface="Times New Roman" panose="02020603050405020304" pitchFamily="18" charset="0"/>
              </a:rPr>
              <a:t>Network Optimization</a:t>
            </a:r>
            <a:r>
              <a:rPr lang="en-US" sz="1400" i="1" dirty="0">
                <a:latin typeface="Times New Roman" panose="02020603050405020304" pitchFamily="18" charset="0"/>
                <a:cs typeface="Times New Roman" panose="02020603050405020304" pitchFamily="18" charset="0"/>
              </a:rPr>
              <a:t>:</a:t>
            </a:r>
            <a:r>
              <a:rPr lang="en-US" sz="1400" dirty="0"/>
              <a:t> </a:t>
            </a:r>
            <a:r>
              <a:rPr lang="en-US" sz="1400" dirty="0">
                <a:latin typeface="Times New Roman" panose="02020603050405020304" pitchFamily="18" charset="0"/>
                <a:cs typeface="Times New Roman" panose="02020603050405020304" pitchFamily="18" charset="0"/>
              </a:rPr>
              <a:t>Big data and business analytics approach can be used to design a mobile network to provide efficient services. The area of interest is in content-centric analysis, traffic analysis, network signaling to ensure effective service delivery and quality of service delivery</a:t>
            </a:r>
            <a:r>
              <a:rPr lang="en-US" sz="1400" dirty="0" smtClean="0"/>
              <a:t>.</a:t>
            </a:r>
          </a:p>
          <a:p>
            <a:endParaRPr lang="en-US" sz="1400" dirty="0"/>
          </a:p>
          <a:p>
            <a:r>
              <a:rPr lang="en-IN" sz="1400" b="1" i="1" dirty="0">
                <a:latin typeface="Times New Roman" panose="02020603050405020304" pitchFamily="18" charset="0"/>
                <a:cs typeface="Times New Roman" panose="02020603050405020304" pitchFamily="18" charset="0"/>
              </a:rPr>
              <a:t>User </a:t>
            </a:r>
            <a:r>
              <a:rPr lang="en-IN" sz="1400" b="1" i="1" dirty="0" err="1">
                <a:latin typeface="Times New Roman" panose="02020603050405020304" pitchFamily="18" charset="0"/>
                <a:cs typeface="Times New Roman" panose="02020603050405020304" pitchFamily="18" charset="0"/>
              </a:rPr>
              <a:t>behavior</a:t>
            </a:r>
            <a:r>
              <a:rPr lang="en-IN" sz="1400" b="1" i="1" dirty="0">
                <a:latin typeface="Times New Roman" panose="02020603050405020304" pitchFamily="18" charset="0"/>
                <a:cs typeface="Times New Roman" panose="02020603050405020304" pitchFamily="18" charset="0"/>
              </a:rPr>
              <a:t> </a:t>
            </a:r>
            <a:r>
              <a:rPr lang="en-IN" sz="1400" b="1" i="1" dirty="0" err="1">
                <a:latin typeface="Times New Roman" panose="02020603050405020304" pitchFamily="18" charset="0"/>
                <a:cs typeface="Times New Roman" panose="02020603050405020304" pitchFamily="18" charset="0"/>
              </a:rPr>
              <a:t>modeling</a:t>
            </a:r>
            <a:r>
              <a:rPr lang="en-IN" sz="1400" i="1" dirty="0">
                <a:latin typeface="Times New Roman" panose="02020603050405020304" pitchFamily="18" charset="0"/>
                <a:cs typeface="Times New Roman" panose="02020603050405020304" pitchFamily="18" charset="0"/>
              </a:rPr>
              <a:t>:</a:t>
            </a:r>
            <a:r>
              <a:rPr lang="en-IN" sz="1400" dirty="0">
                <a:latin typeface="Times New Roman" panose="02020603050405020304" pitchFamily="18" charset="0"/>
                <a:cs typeface="Times New Roman" panose="02020603050405020304" pitchFamily="18" charset="0"/>
              </a:rPr>
              <a:t> User </a:t>
            </a:r>
            <a:r>
              <a:rPr lang="en-IN" sz="1400" dirty="0" err="1">
                <a:latin typeface="Times New Roman" panose="02020603050405020304" pitchFamily="18" charset="0"/>
                <a:cs typeface="Times New Roman" panose="02020603050405020304" pitchFamily="18" charset="0"/>
              </a:rPr>
              <a:t>behavior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modeling</a:t>
            </a:r>
            <a:r>
              <a:rPr lang="en-IN" sz="1400" dirty="0">
                <a:latin typeface="Times New Roman" panose="02020603050405020304" pitchFamily="18" charset="0"/>
                <a:cs typeface="Times New Roman" panose="02020603050405020304" pitchFamily="18" charset="0"/>
              </a:rPr>
              <a:t> helps to understand navigation patterns in order to develop user-centric applications. These applications are important in anomalies, fraud and spam detection in social media and enable social </a:t>
            </a:r>
            <a:r>
              <a:rPr lang="en-IN" sz="1400" dirty="0" err="1">
                <a:latin typeface="Times New Roman" panose="02020603050405020304" pitchFamily="18" charset="0"/>
                <a:cs typeface="Times New Roman" panose="02020603050405020304" pitchFamily="18" charset="0"/>
              </a:rPr>
              <a:t>behavior</a:t>
            </a:r>
            <a:r>
              <a:rPr lang="en-IN" sz="1400" dirty="0">
                <a:latin typeface="Times New Roman" panose="02020603050405020304" pitchFamily="18" charset="0"/>
                <a:cs typeface="Times New Roman" panose="02020603050405020304" pitchFamily="18" charset="0"/>
              </a:rPr>
              <a:t> changes for target marketing </a:t>
            </a:r>
            <a:endParaRPr lang="en-IN"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b="1" i="1" dirty="0">
                <a:latin typeface="Times New Roman" panose="02020603050405020304" pitchFamily="18" charset="0"/>
                <a:cs typeface="Times New Roman" panose="02020603050405020304" pitchFamily="18" charset="0"/>
              </a:rPr>
              <a:t>Human mobility modeling</a:t>
            </a:r>
            <a:r>
              <a:rPr lang="en-US" sz="1400" i="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Human beings maintain a regular pattern over a period of time. Consequently, repeating such pattern enables efficient prediction of a global movement and this can be applied in disease containment, transportation planning, emergency situation and prevent the outbreak of diseases by leveraging the social network platform, GPS data, call data record and geo-tagged data through big data analytics </a:t>
            </a:r>
            <a:r>
              <a:rPr lang="en-US" sz="1400" dirty="0" smtClean="0">
                <a:latin typeface="Times New Roman" panose="02020603050405020304" pitchFamily="18" charset="0"/>
                <a:cs typeface="Times New Roman" panose="02020603050405020304" pitchFamily="18" charset="0"/>
              </a:rPr>
              <a:t>methods.</a:t>
            </a:r>
          </a:p>
          <a:p>
            <a:endParaRPr lang="en-US" sz="1400" dirty="0">
              <a:latin typeface="Times New Roman" panose="02020603050405020304" pitchFamily="18" charset="0"/>
              <a:cs typeface="Times New Roman" panose="02020603050405020304" pitchFamily="18" charset="0"/>
            </a:endParaRPr>
          </a:p>
          <a:p>
            <a:r>
              <a:rPr lang="en-US" sz="1400" b="1" i="1" dirty="0">
                <a:latin typeface="Times New Roman" panose="02020603050405020304" pitchFamily="18" charset="0"/>
                <a:cs typeface="Times New Roman" panose="02020603050405020304" pitchFamily="18" charset="0"/>
              </a:rPr>
              <a:t>Crowdsourcing and Sensing</a:t>
            </a:r>
            <a:r>
              <a:rPr lang="en-US" sz="1400" i="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Crowdsourcing implemented through opportunistic sensing is an essential source of data for data-driven decision making in a business environment. Many companies employ these techniques to enlist people to perform a specific task for solving complex problems by leveraging smartphone with embedded </a:t>
            </a:r>
            <a:r>
              <a:rPr lang="en-US" sz="1400" dirty="0" smtClean="0">
                <a:latin typeface="Times New Roman" panose="02020603050405020304" pitchFamily="18" charset="0"/>
                <a:cs typeface="Times New Roman" panose="02020603050405020304" pitchFamily="18" charset="0"/>
              </a:rPr>
              <a:t>sensors.</a:t>
            </a:r>
            <a:endParaRPr lang="en-US" sz="1400" dirty="0">
              <a:latin typeface="Times New Roman" panose="02020603050405020304" pitchFamily="18"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619025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260648"/>
            <a:ext cx="7920880" cy="369332"/>
          </a:xfrm>
          <a:prstGeom prst="rect">
            <a:avLst/>
          </a:prstGeom>
          <a:noFill/>
        </p:spPr>
        <p:txBody>
          <a:bodyPr wrap="square" rtlCol="0">
            <a:spAutoFit/>
          </a:bodyPr>
          <a:lstStyle/>
          <a:p>
            <a:r>
              <a:rPr lang="en-US" b="1" dirty="0" smtClean="0"/>
              <a:t>Key trends in innovation and data analytics </a:t>
            </a:r>
            <a:endParaRPr lang="en-IN"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692696"/>
            <a:ext cx="6984776" cy="4345519"/>
          </a:xfrm>
          <a:prstGeom prst="rect">
            <a:avLst/>
          </a:prstGeom>
        </p:spPr>
      </p:pic>
    </p:spTree>
    <p:extLst>
      <p:ext uri="{BB962C8B-B14F-4D97-AF65-F5344CB8AC3E}">
        <p14:creationId xmlns:p14="http://schemas.microsoft.com/office/powerpoint/2010/main" val="21098992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399</TotalTime>
  <Words>887</Words>
  <Application>Microsoft Office PowerPoint</Application>
  <PresentationFormat>On-screen Show (4:3)</PresentationFormat>
  <Paragraphs>101</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 Black</vt:lpstr>
      <vt:lpstr>Calibri</vt:lpstr>
      <vt:lpstr>Lucida Sans Unicode</vt:lpstr>
      <vt:lpstr>Times New Roman</vt:lpstr>
      <vt:lpstr>Verdana</vt:lpstr>
      <vt:lpstr>Wingdings 2</vt:lpstr>
      <vt:lpstr>Wingdings 3</vt:lpstr>
      <vt:lpstr>Concourse</vt:lpstr>
      <vt:lpstr>BIG DATA ANALYTICS WITH IBM CLOUD DATABASES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STUDENT</cp:lastModifiedBy>
  <cp:revision>23</cp:revision>
  <dcterms:created xsi:type="dcterms:W3CDTF">2023-09-27T03:41:10Z</dcterms:created>
  <dcterms:modified xsi:type="dcterms:W3CDTF">2023-10-11T04:47:54Z</dcterms:modified>
</cp:coreProperties>
</file>