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70" r:id="rId13"/>
    <p:sldId id="267" r:id="rId14"/>
    <p:sldId id="269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neymer@gmail.com" initials="g" lastIdx="1" clrIdx="0">
    <p:extLst>
      <p:ext uri="{19B8F6BF-5375-455C-9EA6-DF929625EA0E}">
        <p15:presenceInfo xmlns:p15="http://schemas.microsoft.com/office/powerpoint/2012/main" userId="166c94841cc2c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90FC-C3CF-403D-A134-01923435A1D8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46D5D-96B9-4A28-97BE-C39EFA56A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6D5D-96B9-4A28-97BE-C39EFA56AD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6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6D5D-96B9-4A28-97BE-C39EFA56AD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7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46D5D-96B9-4A28-97BE-C39EFA56AD9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4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6D5D-96B9-4A28-97BE-C39EFA56AD9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0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9285" y="357886"/>
            <a:ext cx="857059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92605"/>
            <a:ext cx="10357510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70094" y="6466738"/>
            <a:ext cx="20567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SRI</a:t>
            </a:r>
            <a:r>
              <a:rPr dirty="0"/>
              <a:t> </a:t>
            </a:r>
            <a:r>
              <a:rPr spc="-5" dirty="0"/>
              <a:t>RAMAKRISHNA</a:t>
            </a:r>
            <a:r>
              <a:rPr spc="-110" dirty="0"/>
              <a:t> </a:t>
            </a:r>
            <a:r>
              <a:rPr spc="-10" dirty="0"/>
              <a:t>ENGINEERING</a:t>
            </a:r>
            <a:r>
              <a:rPr spc="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0808" y="823925"/>
            <a:ext cx="5021580" cy="9315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110"/>
              </a:spcBef>
            </a:pPr>
            <a:r>
              <a:rPr sz="1600" spc="-5" dirty="0">
                <a:latin typeface="Times New Roman"/>
                <a:cs typeface="Times New Roman"/>
              </a:rPr>
              <a:t>[</a:t>
            </a:r>
            <a:r>
              <a:rPr sz="1200" spc="-5" dirty="0">
                <a:latin typeface="Times New Roman"/>
                <a:cs typeface="Times New Roman"/>
              </a:rPr>
              <a:t>Educational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Service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SNR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Charitable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Trust]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[Autonomous </a:t>
            </a:r>
            <a:r>
              <a:rPr sz="1200" spc="-10" dirty="0">
                <a:latin typeface="Times New Roman"/>
                <a:cs typeface="Times New Roman"/>
              </a:rPr>
              <a:t>Institution,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lang="en-IN" sz="1200" spc="-25" dirty="0">
                <a:latin typeface="Times New Roman"/>
                <a:cs typeface="Times New Roman"/>
              </a:rPr>
              <a:t>Re</a:t>
            </a:r>
            <a:r>
              <a:rPr lang="en-IN" sz="1200" spc="-10" dirty="0">
                <a:latin typeface="Times New Roman"/>
                <a:cs typeface="Times New Roman"/>
              </a:rPr>
              <a:t>a</a:t>
            </a:r>
            <a:r>
              <a:rPr sz="1200" spc="-10" dirty="0" err="1">
                <a:latin typeface="Times New Roman"/>
                <a:cs typeface="Times New Roman"/>
              </a:rPr>
              <a:t>ccredited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NAAC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‘A+’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Grade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-6350" algn="ctr">
              <a:lnSpc>
                <a:spcPts val="13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][Approved </a:t>
            </a:r>
            <a:r>
              <a:rPr sz="1200" spc="-15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AICTE and Permanently </a:t>
            </a:r>
            <a:r>
              <a:rPr sz="1200" spc="-15" dirty="0">
                <a:latin typeface="Times New Roman"/>
                <a:cs typeface="Times New Roman"/>
              </a:rPr>
              <a:t>Affiliated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20" dirty="0">
                <a:latin typeface="Times New Roman"/>
                <a:cs typeface="Times New Roman"/>
              </a:rPr>
              <a:t>Anna University,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Chennai]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[ISO 9001:2015 </a:t>
            </a:r>
            <a:r>
              <a:rPr sz="1200" spc="-15" dirty="0">
                <a:latin typeface="Times New Roman"/>
                <a:cs typeface="Times New Roman"/>
              </a:rPr>
              <a:t>Certified</a:t>
            </a:r>
            <a:r>
              <a:rPr sz="1200" spc="-10" dirty="0">
                <a:latin typeface="Times New Roman"/>
                <a:cs typeface="Times New Roman"/>
              </a:rPr>
              <a:t> and </a:t>
            </a:r>
            <a:r>
              <a:rPr sz="1200" spc="-20" dirty="0">
                <a:latin typeface="Times New Roman"/>
                <a:cs typeface="Times New Roman"/>
              </a:rPr>
              <a:t>all </a:t>
            </a:r>
            <a:r>
              <a:rPr sz="1200" spc="-15" dirty="0">
                <a:latin typeface="Times New Roman"/>
                <a:cs typeface="Times New Roman"/>
              </a:rPr>
              <a:t>eligible</a:t>
            </a:r>
            <a:r>
              <a:rPr sz="1200" spc="-10" dirty="0">
                <a:latin typeface="Times New Roman"/>
                <a:cs typeface="Times New Roman"/>
              </a:rPr>
              <a:t> programmes Accredited </a:t>
            </a:r>
            <a:r>
              <a:rPr sz="1200" spc="-15" dirty="0">
                <a:latin typeface="Times New Roman"/>
                <a:cs typeface="Times New Roman"/>
              </a:rPr>
              <a:t>by NBA]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VATTAMALAIPALAYAM,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N.G.G.O.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COLONY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POST,COIMBATORE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3316" y="1993967"/>
            <a:ext cx="5928360" cy="92964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2400" b="1" spc="-25" dirty="0">
                <a:latin typeface="Calibri"/>
                <a:cs typeface="Calibri"/>
              </a:rPr>
              <a:t>DEPARTMENT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INFORMATION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TECHNOLOGY</a:t>
            </a:r>
            <a:endParaRPr sz="24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865"/>
              </a:spcBef>
            </a:pPr>
            <a:r>
              <a:rPr sz="1900" b="1" spc="-5" dirty="0">
                <a:latin typeface="Times New Roman"/>
                <a:cs typeface="Times New Roman"/>
              </a:rPr>
              <a:t>Emotion Identification</a:t>
            </a:r>
            <a:r>
              <a:rPr sz="1900" b="1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using</a:t>
            </a:r>
            <a:r>
              <a:rPr sz="1900" b="1" spc="-105" dirty="0">
                <a:latin typeface="Times New Roman"/>
                <a:cs typeface="Times New Roman"/>
              </a:rPr>
              <a:t> </a:t>
            </a:r>
            <a:r>
              <a:rPr sz="1900" b="1" spc="-5" dirty="0" smtClean="0">
                <a:latin typeface="Times New Roman"/>
                <a:cs typeface="Times New Roman"/>
              </a:rPr>
              <a:t>Audio</a:t>
            </a:r>
            <a:r>
              <a:rPr lang="en-IN" sz="1900" b="1" spc="-5" dirty="0" smtClean="0">
                <a:latin typeface="Times New Roman"/>
                <a:cs typeface="Times New Roman"/>
              </a:rPr>
              <a:t> files</a:t>
            </a:r>
            <a:endParaRPr sz="19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3343" y="502919"/>
            <a:ext cx="1438655" cy="1249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68" y="493776"/>
            <a:ext cx="1094232" cy="124358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83690"/>
              </p:ext>
            </p:extLst>
          </p:nvPr>
        </p:nvGraphicFramePr>
        <p:xfrm>
          <a:off x="400456" y="3642457"/>
          <a:ext cx="9782175" cy="137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3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70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807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MEMBERS: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ts val="217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GUIDE: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lang="en-IN" sz="1800" spc="-10" dirty="0">
                          <a:latin typeface="Times New Roman"/>
                          <a:cs typeface="Times New Roman"/>
                        </a:rPr>
                        <a:t>V.GOKUL</a:t>
                      </a:r>
                      <a:endParaRPr lang="en-IN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lang="en-IN" sz="1800" spc="5" dirty="0">
                          <a:latin typeface="Times New Roman"/>
                          <a:cs typeface="Times New Roman"/>
                        </a:rPr>
                        <a:t>(1905027)</a:t>
                      </a:r>
                      <a:endParaRPr lang="en-IN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N.Saranya,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lang="en-IN" sz="1800" spc="-40" dirty="0">
                          <a:latin typeface="Times New Roman"/>
                          <a:cs typeface="Times New Roman"/>
                        </a:rPr>
                        <a:t>R.GOKUL PRASANTH</a:t>
                      </a:r>
                      <a:endParaRPr lang="en-IN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205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   (1905028)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ts val="2050"/>
                        </a:lnSpc>
                      </a:pPr>
                      <a:r>
                        <a:rPr lang="en-IN" sz="1800" spc="-5" dirty="0">
                          <a:latin typeface="Times New Roman"/>
                          <a:cs typeface="Times New Roman"/>
                        </a:rPr>
                        <a:t>Assistant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Professor</a:t>
                      </a:r>
                      <a:r>
                        <a:rPr lang="en-IN" sz="1800" spc="-1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IN" sz="1600" spc="-10" dirty="0" err="1" smtClean="0">
                          <a:latin typeface="Times New Roman"/>
                          <a:cs typeface="Times New Roman"/>
                        </a:rPr>
                        <a:t>Sl.G</a:t>
                      </a:r>
                      <a:r>
                        <a:rPr lang="en-IN"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32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M.KISSORE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KUMAR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975"/>
                        </a:lnSpc>
                      </a:pPr>
                      <a:r>
                        <a:rPr lang="en-IN" sz="1800" spc="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(1905040)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ts val="19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Technology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57A04-E748-9408-2D3D-2FD32E0A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357886"/>
            <a:ext cx="10357509" cy="615553"/>
          </a:xfrm>
        </p:spPr>
        <p:txBody>
          <a:bodyPr/>
          <a:lstStyle/>
          <a:p>
            <a:r>
              <a:rPr lang="en-US" sz="4000" b="1" dirty="0"/>
              <a:t>SOFTWARE REQUIREMENTS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18D163-DAFE-A101-A82D-1011E89C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244" y="1219201"/>
            <a:ext cx="10357510" cy="181588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flask                        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 and JS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xmlns="" id="{45C589C8-A4F4-B839-FA58-2B7334054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43000"/>
            <a:ext cx="1905000" cy="16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in industry | ATRIA Innovation">
            <a:extLst>
              <a:ext uri="{FF2B5EF4-FFF2-40B4-BE49-F238E27FC236}">
                <a16:creationId xmlns:a16="http://schemas.microsoft.com/office/drawing/2014/main" xmlns="" id="{8F384D92-9120-01BD-D525-5D89CFDF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54708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on Web Tech Employed · Front-End Developer Handbook 2018">
            <a:extLst>
              <a:ext uri="{FF2B5EF4-FFF2-40B4-BE49-F238E27FC236}">
                <a16:creationId xmlns:a16="http://schemas.microsoft.com/office/drawing/2014/main" xmlns="" id="{94C178AB-78DB-4455-F7B0-79752A3E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64" y="3181350"/>
            <a:ext cx="584501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049000" y="6466738"/>
            <a:ext cx="255524" cy="17780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22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CC10F-D204-A18A-911B-F7B4DDD4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357886"/>
            <a:ext cx="10357509" cy="615553"/>
          </a:xfrm>
        </p:spPr>
        <p:txBody>
          <a:bodyPr/>
          <a:lstStyle/>
          <a:p>
            <a:r>
              <a:rPr lang="en-US" sz="4000" b="1" dirty="0"/>
              <a:t>RESULTS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4DB55A-C70E-4AC2-98AB-CEB4350E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304925"/>
            <a:ext cx="8858250" cy="424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049000" y="6466738"/>
            <a:ext cx="255524" cy="17780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07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CC10F-D204-A18A-911B-F7B4DDD4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357886"/>
            <a:ext cx="10357509" cy="615553"/>
          </a:xfrm>
        </p:spPr>
        <p:txBody>
          <a:bodyPr/>
          <a:lstStyle/>
          <a:p>
            <a:r>
              <a:rPr lang="en-US" sz="4000" b="1" dirty="0"/>
              <a:t>RESULTS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18B912-1CF5-494C-9B40-EEAF960D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9058275" cy="4438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0972800" y="6466738"/>
            <a:ext cx="331724" cy="17780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0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FAF30-FF56-6B0B-2FBE-FB82637E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5" y="685800"/>
            <a:ext cx="10357509" cy="615553"/>
          </a:xfrm>
        </p:spPr>
        <p:txBody>
          <a:bodyPr/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8BF33D-1C75-345E-32C3-55C80AE9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014" y="2133600"/>
            <a:ext cx="10357510" cy="27392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used for emotion detection through speech.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detects the type of emotions in the audio uploaded.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embedded inside a web application to provide the type of emotion in the audio uploaded.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enhanced by adding multiple audio inputs.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049000" y="6466738"/>
            <a:ext cx="255524" cy="315062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2924BBB0-48D2-57C6-CC29-18959CBBC463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31661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IN" sz="4000" b="1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REF</a:t>
            </a:r>
            <a:r>
              <a:rPr lang="en-IN" sz="4000" b="1" kern="0" spc="-1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</a:t>
            </a:r>
            <a:r>
              <a:rPr lang="en-IN" sz="4000" b="1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REN</a:t>
            </a:r>
            <a:r>
              <a:rPr lang="en-IN" sz="4000" b="1" kern="0" spc="1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lang="en-IN" sz="4000" b="1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</a:t>
            </a:r>
            <a:endParaRPr lang="en-IN" sz="4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D74DFB-6C2D-4EF3-B528-4B3EE2F68788}"/>
              </a:ext>
            </a:extLst>
          </p:cNvPr>
          <p:cNvSpPr txBox="1"/>
          <p:nvPr/>
        </p:nvSpPr>
        <p:spPr>
          <a:xfrm>
            <a:off x="581320" y="1443841"/>
            <a:ext cx="1077248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Rong et al., (2017), ‘Speech emotion recognition methods’, AIP Conference Proceedings.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Narayan, (2020), ‘Speech Emotion Recognition using Support Vector Machine’, Scholar, volume 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Lee et al., (2011), ‘Emotion recognition using a hierarchical binary decision tree approach’ Research Gate, volume 53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L. Chen et al., (2012) “Speech emotion recognition: Features and classification models,” Digit. Signal Process., vol. 22, no. 6, pp. 1154–1160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T. L.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Nwe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(2003), “Speech emotion recognition using hidden Markov models,” Speech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41, no. 4, pp. 603–623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049000" y="6466738"/>
            <a:ext cx="255524" cy="17780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55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D01C89-3D8E-4446-A7B6-F2F6509FF1C3}"/>
              </a:ext>
            </a:extLst>
          </p:cNvPr>
          <p:cNvSpPr txBox="1"/>
          <p:nvPr/>
        </p:nvSpPr>
        <p:spPr>
          <a:xfrm>
            <a:off x="2743200" y="305966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11049000" y="6466738"/>
            <a:ext cx="255524" cy="17780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04800"/>
            <a:ext cx="2441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</a:t>
            </a:r>
            <a:r>
              <a:rPr sz="4400" b="1" spc="-25" dirty="0">
                <a:latin typeface="Times New Roman"/>
                <a:cs typeface="Times New Roman"/>
              </a:rPr>
              <a:t>G</a:t>
            </a:r>
            <a:r>
              <a:rPr sz="4400" b="1" spc="-5" dirty="0">
                <a:latin typeface="Times New Roman"/>
                <a:cs typeface="Times New Roman"/>
              </a:rPr>
              <a:t>ENDA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 smtClean="0"/>
              <a:t>4/5/2023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000125"/>
            <a:ext cx="4648200" cy="507190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INTRODUCTION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LITERATURE SURVEY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BLOCK DIAGRAM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MODULES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SOFTWARE REQUIREMENTS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RESULTS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CONCLUSION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REFERENCE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91057"/>
            <a:ext cx="4098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/>
                <a:cs typeface="Times New Roman"/>
              </a:rPr>
              <a:t>INTR</a:t>
            </a:r>
            <a:r>
              <a:rPr sz="4000" b="1" spc="10" dirty="0">
                <a:latin typeface="Times New Roman"/>
                <a:cs typeface="Times New Roman"/>
              </a:rPr>
              <a:t>O</a:t>
            </a:r>
            <a:r>
              <a:rPr sz="4000" b="1" spc="5" dirty="0">
                <a:latin typeface="Times New Roman"/>
                <a:cs typeface="Times New Roman"/>
              </a:rPr>
              <a:t>D</a:t>
            </a:r>
            <a:r>
              <a:rPr sz="4000" b="1" spc="20" dirty="0">
                <a:latin typeface="Times New Roman"/>
                <a:cs typeface="Times New Roman"/>
              </a:rPr>
              <a:t>U</a:t>
            </a:r>
            <a:r>
              <a:rPr sz="4000" b="1" spc="-10" dirty="0">
                <a:latin typeface="Times New Roman"/>
                <a:cs typeface="Times New Roman"/>
              </a:rPr>
              <a:t>C</a:t>
            </a:r>
            <a:r>
              <a:rPr sz="4000" b="1" dirty="0">
                <a:latin typeface="Times New Roman"/>
                <a:cs typeface="Times New Roman"/>
              </a:rPr>
              <a:t>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4/5/2023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3683" y="1521409"/>
            <a:ext cx="10336530" cy="29591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Emotion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identification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study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aims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 </a:t>
            </a:r>
            <a:r>
              <a:rPr sz="2000" spc="-10" dirty="0">
                <a:latin typeface="Times New Roman"/>
                <a:cs typeface="Times New Roman"/>
              </a:rPr>
              <a:t>algorithms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systems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automatically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emot</a:t>
            </a:r>
            <a:r>
              <a:rPr lang="en-US" sz="2000" spc="-1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conveyed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speaker's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voice.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wide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range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r>
              <a:rPr sz="2000" spc="-10" dirty="0">
                <a:latin typeface="Times New Roman"/>
                <a:cs typeface="Times New Roman"/>
              </a:rPr>
              <a:t> such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human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interaction,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voice-</a:t>
            </a: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controlled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devices</a:t>
            </a:r>
            <a:r>
              <a:rPr sz="2000" spc="-1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therapy.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16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Emotion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play 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important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decision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making.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emotion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recognized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 </a:t>
            </a:r>
            <a:r>
              <a:rPr sz="2000" spc="-20" dirty="0">
                <a:latin typeface="Times New Roman"/>
                <a:cs typeface="Times New Roman"/>
              </a:rPr>
              <a:t>accordingly.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1465-7ECF-C2DA-1FDF-96370102BDD4}"/>
              </a:ext>
            </a:extLst>
          </p:cNvPr>
          <p:cNvSpPr txBox="1">
            <a:spLocks/>
          </p:cNvSpPr>
          <p:nvPr/>
        </p:nvSpPr>
        <p:spPr>
          <a:xfrm>
            <a:off x="762000" y="2286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xmlns="" id="{E20A0961-844C-3175-C7D8-A98647D46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83451"/>
              </p:ext>
            </p:extLst>
          </p:nvPr>
        </p:nvGraphicFramePr>
        <p:xfrm>
          <a:off x="840440" y="1066800"/>
          <a:ext cx="10511120" cy="549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780">
                  <a:extLst>
                    <a:ext uri="{9D8B030D-6E8A-4147-A177-3AD203B41FA5}">
                      <a16:colId xmlns:a16="http://schemas.microsoft.com/office/drawing/2014/main" xmlns="" val="84785295"/>
                    </a:ext>
                  </a:extLst>
                </a:gridCol>
                <a:gridCol w="2627780">
                  <a:extLst>
                    <a:ext uri="{9D8B030D-6E8A-4147-A177-3AD203B41FA5}">
                      <a16:colId xmlns:a16="http://schemas.microsoft.com/office/drawing/2014/main" xmlns="" val="862354874"/>
                    </a:ext>
                  </a:extLst>
                </a:gridCol>
                <a:gridCol w="2627780">
                  <a:extLst>
                    <a:ext uri="{9D8B030D-6E8A-4147-A177-3AD203B41FA5}">
                      <a16:colId xmlns:a16="http://schemas.microsoft.com/office/drawing/2014/main" xmlns="" val="3606829585"/>
                    </a:ext>
                  </a:extLst>
                </a:gridCol>
                <a:gridCol w="2627780">
                  <a:extLst>
                    <a:ext uri="{9D8B030D-6E8A-4147-A177-3AD203B41FA5}">
                      <a16:colId xmlns:a16="http://schemas.microsoft.com/office/drawing/2014/main" xmlns="" val="580979739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036813"/>
                  </a:ext>
                </a:extLst>
              </a:tr>
              <a:tr h="1062347">
                <a:tc>
                  <a:txBody>
                    <a:bodyPr/>
                    <a:lstStyle/>
                    <a:p>
                      <a:pPr marL="0" marR="0" lvl="0" indent="0" algn="just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Speech Emotion Recognition by utilizing speech signals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Narayan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Domain specific recognition by utilizing speech signals from call centre application. Detecting negative and non-negative emotion are the main focus of this research.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080352"/>
                  </a:ext>
                </a:extLst>
              </a:tr>
              <a:tr h="1062347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Speech Emotion Recognition using Random forest to trees method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Rong et al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Presented an ensemble random forest to trees method with a high number of features for emotion recognition without referring any linguistic information remains an unclosed problem. This method is applied on small size of data with high number of features.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1752659"/>
                  </a:ext>
                </a:extLst>
              </a:tr>
              <a:tr h="1582930">
                <a:tc>
                  <a:txBody>
                    <a:bodyPr/>
                    <a:lstStyle/>
                    <a:p>
                      <a:pPr marL="0" marR="0" lvl="0" indent="0" algn="just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Identifying emotions by representing hierarchical computational structure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Lee et al</a:t>
                      </a:r>
                      <a:endParaRPr lang="en-IN" sz="1400" b="0" i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represent a hierarchical computational structure to identify emotions. The main concept of different level in tree is to solve the classification task in easiest way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16745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67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35330"/>
            <a:ext cx="58388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PROBLEM</a:t>
            </a:r>
            <a:r>
              <a:rPr sz="4000" b="1" spc="-95" dirty="0">
                <a:latin typeface="Times New Roman"/>
                <a:cs typeface="Times New Roman"/>
              </a:rPr>
              <a:t> </a:t>
            </a:r>
            <a:r>
              <a:rPr sz="4000" b="1" spc="-65" dirty="0">
                <a:latin typeface="Times New Roman"/>
                <a:cs typeface="Times New Roman"/>
              </a:rPr>
              <a:t>STATEMENT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 smtClean="0"/>
              <a:t>4/5/2</a:t>
            </a:r>
            <a:r>
              <a:rPr spc="-10" dirty="0" smtClean="0"/>
              <a:t>02</a:t>
            </a:r>
            <a:r>
              <a:rPr dirty="0" smtClean="0"/>
              <a:t>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804797"/>
            <a:ext cx="10363835" cy="61042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identify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emotion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15" dirty="0">
                <a:latin typeface="Times New Roman"/>
                <a:cs typeface="Times New Roman"/>
              </a:rPr>
              <a:t>user’s </a:t>
            </a:r>
            <a:r>
              <a:rPr sz="2000" dirty="0">
                <a:latin typeface="Times New Roman"/>
                <a:cs typeface="Times New Roman"/>
              </a:rPr>
              <a:t>speech.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user has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upload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audio file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based on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emotion expressed in </a:t>
            </a:r>
            <a:r>
              <a:rPr sz="2000" spc="-10" dirty="0">
                <a:latin typeface="Times New Roman"/>
                <a:cs typeface="Times New Roman"/>
              </a:rPr>
              <a:t>the audio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algorithm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prediction.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61873"/>
            <a:ext cx="3251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Times New Roman"/>
                <a:cs typeface="Times New Roman"/>
              </a:rPr>
              <a:t>OBJECTIVES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 smtClean="0"/>
              <a:t>4/5/2023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804797"/>
            <a:ext cx="10034270" cy="183492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377825" indent="-228600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75" dirty="0">
                <a:latin typeface="Times New Roman"/>
                <a:cs typeface="Times New Roman"/>
              </a:rPr>
              <a:t>To develop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system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emotions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6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happiness,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sadness,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anger,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neutral.</a:t>
            </a:r>
          </a:p>
          <a:p>
            <a:pPr marL="241300" marR="356870" indent="-228600">
              <a:lnSpc>
                <a:spcPts val="303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build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recognize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emotion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speech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librosa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6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sklearn</a:t>
            </a:r>
            <a:r>
              <a:rPr sz="2000" spc="-5" dirty="0">
                <a:latin typeface="Times New Roman"/>
                <a:cs typeface="Times New Roman"/>
              </a:rPr>
              <a:t> library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</a:t>
            </a: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gets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audio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input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6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emotion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33400"/>
            <a:ext cx="50082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latin typeface="Times New Roman"/>
                <a:cs typeface="Times New Roman"/>
              </a:rPr>
              <a:t>PROPOSED</a:t>
            </a:r>
            <a:r>
              <a:rPr sz="4000" b="1" spc="-14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SYSTEM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7244" y="6466738"/>
            <a:ext cx="6762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 smtClean="0"/>
              <a:t>4/5/2023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538963"/>
            <a:ext cx="10365740" cy="324319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20" dirty="0">
                <a:latin typeface="Times New Roman"/>
                <a:cs typeface="Times New Roman"/>
              </a:rPr>
              <a:t>In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MFCC</a:t>
            </a:r>
            <a:r>
              <a:rPr lang="en-IN" sz="2000" spc="-5" dirty="0" smtClean="0">
                <a:latin typeface="Times New Roman"/>
                <a:cs typeface="Times New Roman"/>
              </a:rPr>
              <a:t>(Mel frequency cepstral coefficients)</a:t>
            </a:r>
            <a:r>
              <a:rPr sz="2000" spc="9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been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classifying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speech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  <a:p>
            <a:pPr marL="241300" algn="just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various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emotion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categories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artificial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networks.</a:t>
            </a:r>
            <a:endParaRPr sz="20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220"/>
              </a:spcBef>
              <a:spcAft>
                <a:spcPts val="1200"/>
              </a:spcAft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usage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Neural Networks provides </a:t>
            </a:r>
            <a:r>
              <a:rPr sz="2000" dirty="0">
                <a:latin typeface="Times New Roman"/>
                <a:cs typeface="Times New Roman"/>
              </a:rPr>
              <a:t>us the </a:t>
            </a:r>
            <a:r>
              <a:rPr sz="2000" spc="-5" dirty="0">
                <a:latin typeface="Times New Roman"/>
                <a:cs typeface="Times New Roman"/>
              </a:rPr>
              <a:t>advantage of classifying </a:t>
            </a:r>
            <a:r>
              <a:rPr sz="2000" spc="5" dirty="0">
                <a:latin typeface="Times New Roman"/>
                <a:cs typeface="Times New Roman"/>
              </a:rPr>
              <a:t>many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emotions </a:t>
            </a: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variable length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audio </a:t>
            </a:r>
            <a:r>
              <a:rPr sz="2000" spc="-10" dirty="0">
                <a:latin typeface="Times New Roman"/>
                <a:cs typeface="Times New Roman"/>
              </a:rPr>
              <a:t>signal </a:t>
            </a: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10" dirty="0">
                <a:latin typeface="Times New Roman"/>
                <a:cs typeface="Times New Roman"/>
              </a:rPr>
              <a:t>real </a:t>
            </a:r>
            <a:r>
              <a:rPr sz="2000" spc="5" dirty="0">
                <a:latin typeface="Times New Roman"/>
                <a:cs typeface="Times New Roman"/>
              </a:rPr>
              <a:t>time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environment.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 algn="just">
              <a:spcAft>
                <a:spcPts val="1200"/>
              </a:spcAft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5" dirty="0">
                <a:latin typeface="Times New Roman"/>
                <a:cs typeface="Times New Roman"/>
              </a:rPr>
              <a:t> 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evaluated</a:t>
            </a:r>
            <a:r>
              <a:rPr sz="2000" dirty="0">
                <a:latin typeface="Times New Roman"/>
                <a:cs typeface="Times New Roman"/>
              </a:rPr>
              <a:t> 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metrics.</a:t>
            </a:r>
            <a:endParaRPr sz="2000" dirty="0">
              <a:latin typeface="Times New Roman"/>
              <a:cs typeface="Times New Roman"/>
            </a:endParaRPr>
          </a:p>
          <a:p>
            <a:pPr marL="241300" marR="7620" indent="-228600" algn="just">
              <a:spcBef>
                <a:spcPts val="18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technique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manages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establish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good</a:t>
            </a:r>
            <a:r>
              <a:rPr sz="2000" spc="-5" dirty="0">
                <a:latin typeface="Times New Roman"/>
                <a:cs typeface="Times New Roman"/>
              </a:rPr>
              <a:t> balance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spc="5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volume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accuracy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real-time processes.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D314F-6840-9E9B-C922-ADD0EA38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533400"/>
            <a:ext cx="10357509" cy="615553"/>
          </a:xfrm>
        </p:spPr>
        <p:txBody>
          <a:bodyPr/>
          <a:lstStyle/>
          <a:p>
            <a:r>
              <a:rPr lang="en-US" sz="4000" b="1" dirty="0"/>
              <a:t>BLOCK DIAGRAM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97F2AA-7BB4-CEE6-C33B-337D0DC5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02" y="1828800"/>
            <a:ext cx="7384395" cy="38469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39E2C-C0FF-45A8-FE31-F7060B3A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357886"/>
            <a:ext cx="10357509" cy="615553"/>
          </a:xfrm>
        </p:spPr>
        <p:txBody>
          <a:bodyPr/>
          <a:lstStyle/>
          <a:p>
            <a:r>
              <a:rPr lang="en-US" sz="4000" b="1" dirty="0"/>
              <a:t>MODULES</a:t>
            </a:r>
            <a:endParaRPr lang="en-IN" sz="4000" b="1" dirty="0"/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xmlns="" id="{8D80DA30-6530-3937-59BC-5B100CF7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0571" y="1605037"/>
            <a:ext cx="2816556" cy="55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Preprocess the dataset</a:t>
            </a:r>
            <a:endParaRPr lang="en-IN" dirty="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xmlns="" id="{60DBC266-509F-0DB9-16AD-B5379BDD465C}"/>
              </a:ext>
            </a:extLst>
          </p:cNvPr>
          <p:cNvSpPr txBox="1">
            <a:spLocks/>
          </p:cNvSpPr>
          <p:nvPr/>
        </p:nvSpPr>
        <p:spPr>
          <a:xfrm>
            <a:off x="952355" y="2798977"/>
            <a:ext cx="2816556" cy="55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Build the model</a:t>
            </a:r>
            <a:endParaRPr lang="en-IN" kern="0" dirty="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xmlns="" id="{7881B46D-ED91-19AD-1A97-8EA259FE8034}"/>
              </a:ext>
            </a:extLst>
          </p:cNvPr>
          <p:cNvSpPr txBox="1">
            <a:spLocks/>
          </p:cNvSpPr>
          <p:nvPr/>
        </p:nvSpPr>
        <p:spPr>
          <a:xfrm>
            <a:off x="968066" y="4009969"/>
            <a:ext cx="2816556" cy="55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Model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E714C7-AF3E-C069-B435-C79770C2E902}"/>
              </a:ext>
            </a:extLst>
          </p:cNvPr>
          <p:cNvSpPr txBox="1"/>
          <p:nvPr/>
        </p:nvSpPr>
        <p:spPr>
          <a:xfrm>
            <a:off x="4800600" y="162931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C9CB75-5AB3-6E06-931A-AFAE2F6CA756}"/>
              </a:ext>
            </a:extLst>
          </p:cNvPr>
          <p:cNvSpPr txBox="1"/>
          <p:nvPr/>
        </p:nvSpPr>
        <p:spPr>
          <a:xfrm>
            <a:off x="4834379" y="283070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model using the Multi Layer Perceptron neural network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FD2AF7-3A06-6A2E-4E35-E5AB30994BB8}"/>
              </a:ext>
            </a:extLst>
          </p:cNvPr>
          <p:cNvSpPr txBox="1"/>
          <p:nvPr/>
        </p:nvSpPr>
        <p:spPr>
          <a:xfrm>
            <a:off x="4800600" y="394041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then integrated with the web using the python flask framework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39356A-9777-4230-BB5D-A8A4228B26C1}"/>
              </a:ext>
            </a:extLst>
          </p:cNvPr>
          <p:cNvSpPr txBox="1"/>
          <p:nvPr/>
        </p:nvSpPr>
        <p:spPr>
          <a:xfrm>
            <a:off x="4825722" y="5183586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type of emotion expressed in the audio and print the results in the web app screen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xmlns="" id="{04B74CFA-76A1-4888-B5EE-AC503AE10EAD}"/>
              </a:ext>
            </a:extLst>
          </p:cNvPr>
          <p:cNvSpPr txBox="1">
            <a:spLocks/>
          </p:cNvSpPr>
          <p:nvPr/>
        </p:nvSpPr>
        <p:spPr>
          <a:xfrm>
            <a:off x="968066" y="5174762"/>
            <a:ext cx="2816556" cy="55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Print the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0" smtClean="0"/>
              <a:t>4/5/2023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smtClean="0"/>
              <a:t>16IT266 PROJECT WORK REVIEW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5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737</Words>
  <Application>Microsoft Office PowerPoint</Application>
  <PresentationFormat>Widescreen</PresentationFormat>
  <Paragraphs>145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Times New Roman</vt:lpstr>
      <vt:lpstr>Wingdings</vt:lpstr>
      <vt:lpstr>Office Theme</vt:lpstr>
      <vt:lpstr>SRI RAMAKRISHNA ENGINEERING COLLEGE</vt:lpstr>
      <vt:lpstr>AGENDA</vt:lpstr>
      <vt:lpstr>INTRODUCTION</vt:lpstr>
      <vt:lpstr>PowerPoint Presentation</vt:lpstr>
      <vt:lpstr>PROBLEM STATEMENT</vt:lpstr>
      <vt:lpstr>OBJECTIVES</vt:lpstr>
      <vt:lpstr>PROPOSED SYSTEM</vt:lpstr>
      <vt:lpstr>BLOCK DIAGRAM</vt:lpstr>
      <vt:lpstr>MODULES</vt:lpstr>
      <vt:lpstr>SOFTWARE REQUIREMENTS</vt:lpstr>
      <vt:lpstr>RESULTS</vt:lpstr>
      <vt:lpstr>RESULTS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RAMAKRISHNA ENGINEERING COLLEGE</dc:title>
  <cp:lastModifiedBy>DINESHRAJ</cp:lastModifiedBy>
  <cp:revision>27</cp:revision>
  <dcterms:created xsi:type="dcterms:W3CDTF">2023-03-08T15:15:13Z</dcterms:created>
  <dcterms:modified xsi:type="dcterms:W3CDTF">2023-04-04T18:08:51Z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2023-03-08T00:00:00Z</vt:filetime>
  </property>
</Properties>
</file>