
<file path=[Content_Types].xml><?xml version="1.0" encoding="utf-8"?>
<Types xmlns="http://schemas.openxmlformats.org/package/2006/content-types">
  <Default Extension="mp3" ContentType="audio/m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4" r:id="rId7"/>
    <p:sldId id="261"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18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1/9/2022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1/9/2022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1/9/2022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82425" y="802298"/>
            <a:ext cx="10272427" cy="658857"/>
          </a:xfrm>
        </p:spPr>
        <p:txBody>
          <a:bodyPr>
            <a:noAutofit/>
          </a:bodyPr>
          <a:lstStyle/>
          <a:p>
            <a:r>
              <a:rPr lang="en-US" sz="3200" dirty="0" smtClean="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Work stress</a:t>
            </a:r>
            <a:endParaRPr lang="en-US"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80748" y="1830633"/>
            <a:ext cx="10272427" cy="1395167"/>
          </a:xfrm>
        </p:spPr>
        <p:txBody>
          <a:bodyPr>
            <a:noAutofit/>
          </a:bodyPr>
          <a:lstStyle/>
          <a:p>
            <a:r>
              <a:rPr lang="en-US" sz="2800" dirty="0" smtClean="0">
                <a:latin typeface="Times New Roman" panose="02020603050405020304" pitchFamily="18" charset="0"/>
                <a:cs typeface="Times New Roman" panose="02020603050405020304" pitchFamily="18" charset="0"/>
              </a:rPr>
              <a:t>1. </a:t>
            </a:r>
            <a:r>
              <a:rPr lang="en-US" sz="2800" dirty="0">
                <a:latin typeface="Times New Roman" panose="02020603050405020304" pitchFamily="18" charset="0"/>
                <a:cs typeface="Times New Roman" panose="02020603050405020304" pitchFamily="18" charset="0"/>
              </a:rPr>
              <a:t>meaning of work </a:t>
            </a:r>
            <a:r>
              <a:rPr lang="en-US" sz="2800" dirty="0" smtClean="0">
                <a:latin typeface="Times New Roman" panose="02020603050405020304" pitchFamily="18" charset="0"/>
                <a:cs typeface="Times New Roman" panose="02020603050405020304" pitchFamily="18" charset="0"/>
              </a:rPr>
              <a:t>stress</a:t>
            </a:r>
            <a:endParaRPr lang="en-IN"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2</a:t>
            </a:r>
            <a:r>
              <a:rPr lang="en-US" sz="2800" dirty="0" smtClean="0">
                <a:latin typeface="Times New Roman" panose="02020603050405020304" pitchFamily="18" charset="0"/>
                <a:cs typeface="Times New Roman" panose="02020603050405020304" pitchFamily="18" charset="0"/>
              </a:rPr>
              <a:t>. Causes </a:t>
            </a:r>
            <a:r>
              <a:rPr lang="en-US" sz="2800" dirty="0">
                <a:latin typeface="Times New Roman" panose="02020603050405020304" pitchFamily="18" charset="0"/>
                <a:cs typeface="Times New Roman" panose="02020603050405020304" pitchFamily="18" charset="0"/>
              </a:rPr>
              <a:t>of work related to stress</a:t>
            </a:r>
            <a:endParaRPr lang="en-IN"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3</a:t>
            </a:r>
            <a:r>
              <a:rPr lang="en-US" sz="2800" dirty="0" smtClean="0">
                <a:latin typeface="Times New Roman" panose="02020603050405020304" pitchFamily="18" charset="0"/>
                <a:cs typeface="Times New Roman" panose="02020603050405020304" pitchFamily="18" charset="0"/>
              </a:rPr>
              <a:t>. Types </a:t>
            </a:r>
            <a:r>
              <a:rPr lang="en-US" sz="2800" dirty="0">
                <a:latin typeface="Times New Roman" panose="02020603050405020304" pitchFamily="18" charset="0"/>
                <a:cs typeface="Times New Roman" panose="02020603050405020304" pitchFamily="18" charset="0"/>
              </a:rPr>
              <a:t>of work </a:t>
            </a:r>
            <a:r>
              <a:rPr lang="en-US" sz="2800" dirty="0" smtClean="0">
                <a:latin typeface="Times New Roman" panose="02020603050405020304" pitchFamily="18" charset="0"/>
                <a:cs typeface="Times New Roman" panose="02020603050405020304" pitchFamily="18" charset="0"/>
              </a:rPr>
              <a:t>stress</a:t>
            </a:r>
            <a:endParaRPr lang="en-IN"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4</a:t>
            </a:r>
            <a:r>
              <a:rPr lang="en-US" sz="2800" dirty="0" smtClean="0">
                <a:latin typeface="Times New Roman" panose="02020603050405020304" pitchFamily="18" charset="0"/>
                <a:cs typeface="Times New Roman" panose="02020603050405020304" pitchFamily="18" charset="0"/>
              </a:rPr>
              <a:t>. Advantages </a:t>
            </a:r>
            <a:r>
              <a:rPr lang="en-US" sz="2800" dirty="0">
                <a:latin typeface="Times New Roman" panose="02020603050405020304" pitchFamily="18" charset="0"/>
                <a:cs typeface="Times New Roman" panose="02020603050405020304" pitchFamily="18" charset="0"/>
              </a:rPr>
              <a:t>of work </a:t>
            </a:r>
            <a:r>
              <a:rPr lang="en-US" sz="2800" dirty="0" smtClean="0">
                <a:latin typeface="Times New Roman" panose="02020603050405020304" pitchFamily="18" charset="0"/>
                <a:cs typeface="Times New Roman" panose="02020603050405020304" pitchFamily="18" charset="0"/>
              </a:rPr>
              <a:t>stress</a:t>
            </a:r>
            <a:endParaRPr lang="en-IN"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5</a:t>
            </a:r>
            <a:r>
              <a:rPr lang="en-US" sz="2800" dirty="0" smtClean="0">
                <a:latin typeface="Times New Roman" panose="02020603050405020304" pitchFamily="18" charset="0"/>
                <a:cs typeface="Times New Roman" panose="02020603050405020304" pitchFamily="18" charset="0"/>
              </a:rPr>
              <a:t>. Disadvantages </a:t>
            </a:r>
            <a:r>
              <a:rPr lang="en-US" sz="2800" dirty="0">
                <a:latin typeface="Times New Roman" panose="02020603050405020304" pitchFamily="18" charset="0"/>
                <a:cs typeface="Times New Roman" panose="02020603050405020304" pitchFamily="18" charset="0"/>
              </a:rPr>
              <a:t>of Work stress </a:t>
            </a:r>
            <a:endParaRPr lang="en-IN" sz="2800" dirty="0">
              <a:latin typeface="Times New Roman" panose="02020603050405020304" pitchFamily="18" charset="0"/>
              <a:cs typeface="Times New Roman" panose="02020603050405020304" pitchFamily="18" charset="0"/>
            </a:endParaRPr>
          </a:p>
        </p:txBody>
      </p:sp>
      <p:pic>
        <p:nvPicPr>
          <p:cNvPr id="4" name="9 Jan, 2.50 PM">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906308" y="6053554"/>
            <a:ext cx="380840" cy="380840"/>
          </a:xfrm>
          <a:prstGeom prst="rect">
            <a:avLst/>
          </a:prstGeom>
        </p:spPr>
      </p:pic>
    </p:spTree>
    <p:extLst>
      <p:ext uri="{BB962C8B-B14F-4D97-AF65-F5344CB8AC3E}">
        <p14:creationId xmlns:p14="http://schemas.microsoft.com/office/powerpoint/2010/main" val="156461433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213960" fill="hold"/>
                                        <p:tgtEl>
                                          <p:spTgt spid="4"/>
                                        </p:tgtEl>
                                      </p:cBhvr>
                                    </p:cmd>
                                  </p:childTnLst>
                                </p:cTn>
                              </p:par>
                            </p:childTnLst>
                          </p:cTn>
                        </p:par>
                      </p:childTnLst>
                    </p:cTn>
                  </p:par>
                </p:childTnLst>
              </p:cTn>
              <p:nextCondLst>
                <p:cond evt="onClick" delay="0">
                  <p:tgtEl>
                    <p:spTgt spid="4"/>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82425" y="802298"/>
            <a:ext cx="10272427" cy="658857"/>
          </a:xfrm>
        </p:spPr>
        <p:txBody>
          <a:bodyPr>
            <a:noAutofit/>
          </a:bodyPr>
          <a:lstStyle/>
          <a:p>
            <a:r>
              <a:rPr lang="en-US" sz="3200" dirty="0" smtClean="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Work stress</a:t>
            </a:r>
            <a:endParaRPr lang="en-US"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82425" y="1791093"/>
            <a:ext cx="10849136" cy="4206584"/>
          </a:xfrm>
        </p:spPr>
        <p:txBody>
          <a:bodyPr>
            <a:noAutofit/>
          </a:bodyPr>
          <a:lstStyle/>
          <a:p>
            <a:r>
              <a:rPr lang="en-US" sz="2800" dirty="0" smtClean="0">
                <a:latin typeface="Times New Roman" panose="02020603050405020304" pitchFamily="18" charset="0"/>
                <a:cs typeface="Times New Roman" panose="02020603050405020304" pitchFamily="18" charset="0"/>
              </a:rPr>
              <a:t>Meaning ;</a:t>
            </a:r>
          </a:p>
          <a:p>
            <a:r>
              <a:rPr lang="en-US" sz="2800" dirty="0" smtClean="0">
                <a:latin typeface="Times New Roman" panose="02020603050405020304" pitchFamily="18" charset="0"/>
                <a:cs typeface="Times New Roman" panose="02020603050405020304" pitchFamily="18" charset="0"/>
              </a:rPr>
              <a:t>                         Job </a:t>
            </a:r>
            <a:r>
              <a:rPr lang="en-US" sz="2800" dirty="0">
                <a:latin typeface="Times New Roman" panose="02020603050405020304" pitchFamily="18" charset="0"/>
                <a:cs typeface="Times New Roman" panose="02020603050405020304" pitchFamily="18" charset="0"/>
              </a:rPr>
              <a:t>stress can be defined as the harmful physical and emotional responses that occur when the requirements of the job do not match the capabilities, resources, or needs of the worker.</a:t>
            </a: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433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82425" y="802298"/>
            <a:ext cx="10272427" cy="658857"/>
          </a:xfrm>
        </p:spPr>
        <p:txBody>
          <a:bodyPr>
            <a:noAutofit/>
          </a:bodyPr>
          <a:lstStyle/>
          <a:p>
            <a:r>
              <a:rPr lang="en-US" sz="3200" b="1" dirty="0" smtClean="0">
                <a:latin typeface="Times New Roman" panose="02020603050405020304" pitchFamily="18" charset="0"/>
                <a:cs typeface="Times New Roman" panose="02020603050405020304" pitchFamily="18" charset="0"/>
              </a:rPr>
              <a:t>                Causes </a:t>
            </a:r>
            <a:r>
              <a:rPr lang="en-US" sz="3200" b="1" dirty="0">
                <a:latin typeface="Times New Roman" panose="02020603050405020304" pitchFamily="18" charset="0"/>
                <a:cs typeface="Times New Roman" panose="02020603050405020304" pitchFamily="18" charset="0"/>
              </a:rPr>
              <a:t>of work-related stress</a:t>
            </a:r>
            <a:endParaRPr lang="en-IN"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82425" y="1791093"/>
            <a:ext cx="10272427" cy="1395167"/>
          </a:xfrm>
        </p:spPr>
        <p:txBody>
          <a:bodyPr>
            <a:noAutofit/>
          </a:bodyPr>
          <a:lstStyle/>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Long hour</a:t>
            </a:r>
            <a:endParaRPr lang="en-IN" sz="28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Heavy workload</a:t>
            </a:r>
            <a:endParaRPr lang="en-IN" sz="28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Changes within the </a:t>
            </a:r>
            <a:r>
              <a:rPr lang="en-US" sz="2800" dirty="0" err="1">
                <a:latin typeface="Times New Roman" panose="02020603050405020304" pitchFamily="18" charset="0"/>
                <a:cs typeface="Times New Roman" panose="02020603050405020304" pitchFamily="18" charset="0"/>
              </a:rPr>
              <a:t>organisation</a:t>
            </a:r>
            <a:r>
              <a:rPr lang="en-US" sz="2800"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Tight deadlines</a:t>
            </a:r>
            <a:endParaRPr lang="en-IN" sz="28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Changes to duties</a:t>
            </a:r>
            <a:endParaRPr lang="en-IN" sz="28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 Job insecurity</a:t>
            </a:r>
            <a:endParaRPr lang="en-IN" sz="28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Boring work</a:t>
            </a: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3539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82425" y="802298"/>
            <a:ext cx="10272427" cy="658857"/>
          </a:xfrm>
        </p:spPr>
        <p:txBody>
          <a:bodyPr>
            <a:noAutofit/>
          </a:bodyPr>
          <a:lstStyle/>
          <a:p>
            <a:r>
              <a:rPr lang="en-US" sz="3200" b="1" dirty="0" smtClean="0">
                <a:latin typeface="Times New Roman" panose="02020603050405020304" pitchFamily="18" charset="0"/>
                <a:cs typeface="Times New Roman" panose="02020603050405020304" pitchFamily="18" charset="0"/>
              </a:rPr>
              <a:t>                                 Types </a:t>
            </a:r>
            <a:r>
              <a:rPr lang="en-US" sz="3200" b="1" dirty="0">
                <a:latin typeface="Times New Roman" panose="02020603050405020304" pitchFamily="18" charset="0"/>
                <a:cs typeface="Times New Roman" panose="02020603050405020304" pitchFamily="18" charset="0"/>
              </a:rPr>
              <a:t>work stress</a:t>
            </a:r>
          </a:p>
        </p:txBody>
      </p:sp>
      <p:sp>
        <p:nvSpPr>
          <p:cNvPr id="3" name="Subtitle 2"/>
          <p:cNvSpPr>
            <a:spLocks noGrp="1"/>
          </p:cNvSpPr>
          <p:nvPr>
            <p:ph type="subTitle" idx="1"/>
          </p:nvPr>
        </p:nvSpPr>
        <p:spPr>
          <a:xfrm>
            <a:off x="782425" y="1602659"/>
            <a:ext cx="10272427" cy="1583602"/>
          </a:xfrm>
        </p:spPr>
        <p:txBody>
          <a:bodyPr>
            <a:noAutofit/>
          </a:bodyPr>
          <a:lstStyle/>
          <a:p>
            <a:pPr marL="514350" indent="-514350">
              <a:buFont typeface="+mj-lt"/>
              <a:buAutoNum type="arabicPeriod"/>
            </a:pPr>
            <a:r>
              <a:rPr lang="en-IN" sz="2800" dirty="0">
                <a:latin typeface="Times New Roman" panose="02020603050405020304" pitchFamily="18" charset="0"/>
                <a:cs typeface="Times New Roman" panose="02020603050405020304" pitchFamily="18" charset="0"/>
              </a:rPr>
              <a:t>Unrealistic </a:t>
            </a:r>
            <a:r>
              <a:rPr lang="en-IN" sz="2800" dirty="0" smtClean="0">
                <a:latin typeface="Times New Roman" panose="02020603050405020304" pitchFamily="18" charset="0"/>
                <a:cs typeface="Times New Roman" panose="02020603050405020304" pitchFamily="18" charset="0"/>
              </a:rPr>
              <a:t>demands</a:t>
            </a:r>
          </a:p>
          <a:p>
            <a:pPr marL="514350" indent="-514350">
              <a:buFont typeface="+mj-lt"/>
              <a:buAutoNum type="arabicPeriod"/>
            </a:pPr>
            <a:r>
              <a:rPr lang="en-IN" sz="2800" dirty="0" smtClean="0">
                <a:latin typeface="Times New Roman" panose="02020603050405020304" pitchFamily="18" charset="0"/>
                <a:cs typeface="Times New Roman" panose="02020603050405020304" pitchFamily="18" charset="0"/>
              </a:rPr>
              <a:t>Organizational change</a:t>
            </a:r>
          </a:p>
          <a:p>
            <a:pPr marL="514350" indent="-514350">
              <a:buFont typeface="+mj-lt"/>
              <a:buAutoNum type="arabicPeriod"/>
            </a:pPr>
            <a:r>
              <a:rPr lang="en-IN" sz="2800" dirty="0" smtClean="0">
                <a:latin typeface="Times New Roman" panose="02020603050405020304" pitchFamily="18" charset="0"/>
                <a:cs typeface="Times New Roman" panose="02020603050405020304" pitchFamily="18" charset="0"/>
              </a:rPr>
              <a:t>Career </a:t>
            </a:r>
            <a:r>
              <a:rPr lang="en-IN" sz="2800" dirty="0">
                <a:latin typeface="Times New Roman" panose="02020603050405020304" pitchFamily="18" charset="0"/>
                <a:cs typeface="Times New Roman" panose="02020603050405020304" pitchFamily="18" charset="0"/>
              </a:rPr>
              <a:t>and job </a:t>
            </a:r>
            <a:r>
              <a:rPr lang="en-IN" sz="2800" dirty="0" smtClean="0">
                <a:latin typeface="Times New Roman" panose="02020603050405020304" pitchFamily="18" charset="0"/>
                <a:cs typeface="Times New Roman" panose="02020603050405020304" pitchFamily="18" charset="0"/>
              </a:rPr>
              <a:t>ambiguity</a:t>
            </a:r>
            <a:endParaRPr lang="en-IN" sz="28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800" dirty="0">
                <a:latin typeface="Times New Roman" panose="02020603050405020304" pitchFamily="18" charset="0"/>
                <a:cs typeface="Times New Roman" panose="02020603050405020304" pitchFamily="18" charset="0"/>
              </a:rPr>
              <a:t>Lack of </a:t>
            </a:r>
            <a:r>
              <a:rPr lang="en-IN" sz="2800" dirty="0" smtClean="0">
                <a:latin typeface="Times New Roman" panose="02020603050405020304" pitchFamily="18" charset="0"/>
                <a:cs typeface="Times New Roman" panose="02020603050405020304" pitchFamily="18" charset="0"/>
              </a:rPr>
              <a:t>recognition</a:t>
            </a:r>
            <a:endParaRPr lang="en-IN" sz="28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800" dirty="0">
                <a:latin typeface="Times New Roman" panose="02020603050405020304" pitchFamily="18" charset="0"/>
                <a:cs typeface="Times New Roman" panose="02020603050405020304" pitchFamily="18" charset="0"/>
              </a:rPr>
              <a:t>Poor interpersonal </a:t>
            </a:r>
            <a:r>
              <a:rPr lang="en-IN" sz="2800" dirty="0" smtClean="0">
                <a:latin typeface="Times New Roman" panose="02020603050405020304" pitchFamily="18" charset="0"/>
                <a:cs typeface="Times New Roman" panose="02020603050405020304" pitchFamily="18" charset="0"/>
              </a:rPr>
              <a:t>relationships</a:t>
            </a:r>
            <a:endParaRPr lang="en-IN" sz="28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800" dirty="0">
                <a:latin typeface="Times New Roman" panose="02020603050405020304" pitchFamily="18" charset="0"/>
                <a:cs typeface="Times New Roman" panose="02020603050405020304" pitchFamily="18" charset="0"/>
              </a:rPr>
              <a:t>Workload. Heavy workload and long hours make for over-tired and stressed </a:t>
            </a:r>
            <a:r>
              <a:rPr lang="en-IN" sz="2800" dirty="0" smtClean="0">
                <a:latin typeface="Times New Roman" panose="02020603050405020304" pitchFamily="18" charset="0"/>
                <a:cs typeface="Times New Roman" panose="02020603050405020304" pitchFamily="18" charset="0"/>
              </a:rPr>
              <a:t>employee</a:t>
            </a:r>
            <a:endParaRPr lang="en-IN" sz="28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800" dirty="0">
                <a:latin typeface="Times New Roman" panose="02020603050405020304" pitchFamily="18" charset="0"/>
                <a:cs typeface="Times New Roman" panose="02020603050405020304" pitchFamily="18" charset="0"/>
              </a:rPr>
              <a:t>Harassment.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6806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82425" y="802298"/>
            <a:ext cx="10272427" cy="658857"/>
          </a:xfrm>
        </p:spPr>
        <p:txBody>
          <a:bodyPr>
            <a:noAutofit/>
          </a:bodyPr>
          <a:lstStyle/>
          <a:p>
            <a:r>
              <a:rPr lang="en-US" sz="3200" b="1" dirty="0" smtClean="0">
                <a:latin typeface="Times New Roman" panose="02020603050405020304" pitchFamily="18" charset="0"/>
                <a:cs typeface="Times New Roman" panose="02020603050405020304" pitchFamily="18" charset="0"/>
              </a:rPr>
              <a:t>                               </a:t>
            </a:r>
            <a:r>
              <a:rPr lang="en-IN" sz="3200" b="1" dirty="0" smtClean="0">
                <a:latin typeface="Times New Roman" panose="02020603050405020304" pitchFamily="18" charset="0"/>
                <a:cs typeface="Times New Roman" panose="02020603050405020304" pitchFamily="18" charset="0"/>
              </a:rPr>
              <a:t>Advantages of</a:t>
            </a:r>
            <a:br>
              <a:rPr lang="en-IN" sz="3200" b="1" dirty="0" smtClean="0">
                <a:latin typeface="Times New Roman" panose="02020603050405020304" pitchFamily="18" charset="0"/>
                <a:cs typeface="Times New Roman" panose="02020603050405020304" pitchFamily="18" charset="0"/>
              </a:rPr>
            </a:br>
            <a:r>
              <a:rPr lang="en-IN" sz="3200" b="1" dirty="0" smtClean="0">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Stress Management in the Workplace</a:t>
            </a:r>
            <a:endParaRPr lang="en-US"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82425" y="1791093"/>
            <a:ext cx="10272427" cy="1395167"/>
          </a:xfrm>
        </p:spPr>
        <p:txBody>
          <a:bodyPr>
            <a:noAutofit/>
          </a:bodyPr>
          <a:lstStyle/>
          <a:p>
            <a:pPr marL="514350" indent="-514350">
              <a:buFont typeface="+mj-lt"/>
              <a:buAutoNum type="arabicPeriod"/>
            </a:pPr>
            <a:r>
              <a:rPr lang="en-IN" sz="2800" dirty="0">
                <a:latin typeface="Times New Roman" panose="02020603050405020304" pitchFamily="18" charset="0"/>
                <a:cs typeface="Times New Roman" panose="02020603050405020304" pitchFamily="18" charset="0"/>
              </a:rPr>
              <a:t>Strong company culture</a:t>
            </a:r>
            <a:r>
              <a:rPr lang="en-US" sz="28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have a major role in a company’s culture</a:t>
            </a:r>
            <a:r>
              <a:rPr lang="en-IN" sz="2800" dirty="0" smtClean="0">
                <a:latin typeface="Times New Roman" panose="02020603050405020304" pitchFamily="18" charset="0"/>
                <a:cs typeface="Times New Roman" panose="02020603050405020304" pitchFamily="18" charset="0"/>
              </a:rPr>
              <a:t>.</a:t>
            </a:r>
          </a:p>
          <a:p>
            <a:pPr marL="514350" indent="-514350">
              <a:buFont typeface="+mj-lt"/>
              <a:buAutoNum type="arabicPeriod"/>
            </a:pPr>
            <a:r>
              <a:rPr lang="en-IN" sz="2800" dirty="0" smtClean="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Healthier employees operating under manageable levels of stress will be happier and more positive, helping to maintain a strong, healthy workplace culture that’s conducive to creativity and productivity.</a:t>
            </a:r>
          </a:p>
          <a:p>
            <a:pPr marL="514350" indent="-514350">
              <a:buFont typeface="+mj-lt"/>
              <a:buAutoNum type="arabicPeriod"/>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7254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82425" y="802298"/>
            <a:ext cx="10272427" cy="658857"/>
          </a:xfrm>
        </p:spPr>
        <p:txBody>
          <a:bodyPr>
            <a:noAutofit/>
          </a:bodyPr>
          <a:lstStyle/>
          <a:p>
            <a:r>
              <a:rPr lang="en-US" sz="3200" b="1" dirty="0" smtClean="0">
                <a:latin typeface="Times New Roman" panose="02020603050405020304" pitchFamily="18" charset="0"/>
                <a:cs typeface="Times New Roman" panose="02020603050405020304" pitchFamily="18" charset="0"/>
              </a:rPr>
              <a:t>                               </a:t>
            </a:r>
            <a:r>
              <a:rPr lang="en-IN" sz="3200" b="1" dirty="0" smtClean="0">
                <a:latin typeface="Times New Roman" panose="02020603050405020304" pitchFamily="18" charset="0"/>
                <a:cs typeface="Times New Roman" panose="02020603050405020304" pitchFamily="18" charset="0"/>
              </a:rPr>
              <a:t>Advantages of</a:t>
            </a:r>
            <a:br>
              <a:rPr lang="en-IN" sz="3200" b="1" dirty="0" smtClean="0">
                <a:latin typeface="Times New Roman" panose="02020603050405020304" pitchFamily="18" charset="0"/>
                <a:cs typeface="Times New Roman" panose="02020603050405020304" pitchFamily="18" charset="0"/>
              </a:rPr>
            </a:br>
            <a:r>
              <a:rPr lang="en-IN" sz="3200" b="1" dirty="0" smtClean="0">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Stress Management in the Workplace</a:t>
            </a:r>
            <a:endParaRPr lang="en-US"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82425" y="1791093"/>
            <a:ext cx="10272427" cy="1395167"/>
          </a:xfrm>
        </p:spPr>
        <p:txBody>
          <a:bodyPr>
            <a:noAutofit/>
          </a:bodyPr>
          <a:lstStyle/>
          <a:p>
            <a:r>
              <a:rPr lang="en-IN" sz="2800" dirty="0">
                <a:latin typeface="Times New Roman" panose="02020603050405020304" pitchFamily="18" charset="0"/>
                <a:cs typeface="Times New Roman" panose="02020603050405020304" pitchFamily="18" charset="0"/>
              </a:rPr>
              <a:t>Less sick days:</a:t>
            </a:r>
          </a:p>
          <a:p>
            <a:r>
              <a:rPr lang="en-IN" sz="2800" dirty="0">
                <a:latin typeface="Times New Roman" panose="02020603050405020304" pitchFamily="18" charset="0"/>
                <a:cs typeface="Times New Roman" panose="02020603050405020304" pitchFamily="18" charset="0"/>
              </a:rPr>
              <a:t> Stress is one of the leading causes of </a:t>
            </a:r>
            <a:r>
              <a:rPr lang="en-IN" sz="2800" dirty="0" err="1" smtClean="0">
                <a:latin typeface="Times New Roman" panose="02020603050405020304" pitchFamily="18" charset="0"/>
                <a:cs typeface="Times New Roman" panose="02020603050405020304" pitchFamily="18" charset="0"/>
              </a:rPr>
              <a:t>absenteism</a:t>
            </a:r>
            <a:r>
              <a:rPr lang="en-IN" sz="2800" dirty="0" smtClean="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in the workplace. Not only will less stress in the workplace result in less “mental health days,” but it will also reduce the amount of sick days taken by employees due to a weakened immune system as a result of excessive stress</a:t>
            </a:r>
          </a:p>
          <a:p>
            <a:pPr marL="514350" indent="-514350">
              <a:buFont typeface="+mj-lt"/>
              <a:buAutoNum type="arabicPeriod"/>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968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82425" y="802298"/>
            <a:ext cx="10272427" cy="658857"/>
          </a:xfrm>
        </p:spPr>
        <p:txBody>
          <a:bodyPr>
            <a:noAutofit/>
          </a:bodyPr>
          <a:lstStyle/>
          <a:p>
            <a:r>
              <a:rPr lang="en-US" sz="3200" b="1" dirty="0" smtClean="0">
                <a:latin typeface="Times New Roman" panose="02020603050405020304" pitchFamily="18" charset="0"/>
                <a:cs typeface="Times New Roman" panose="02020603050405020304" pitchFamily="18" charset="0"/>
              </a:rPr>
              <a:t>                                  disadvantage of </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Work stress</a:t>
            </a:r>
            <a:endParaRPr lang="en-US"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82425" y="1791093"/>
            <a:ext cx="10272427" cy="1395167"/>
          </a:xfrm>
        </p:spPr>
        <p:txBody>
          <a:bodyPr>
            <a:noAutofit/>
          </a:bodyPr>
          <a:lstStyle/>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 Stress can be a motivator. For example, if you’re stressed out because you have a big assignment due, this may motivate you to work on it and complete it. </a:t>
            </a:r>
            <a:endParaRPr lang="en-US" sz="28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stress can help you to put in your very best </a:t>
            </a:r>
            <a:r>
              <a:rPr lang="en-US" sz="2800" dirty="0" smtClean="0">
                <a:latin typeface="Times New Roman" panose="02020603050405020304" pitchFamily="18" charset="0"/>
                <a:cs typeface="Times New Roman" panose="02020603050405020304" pitchFamily="18" charset="0"/>
              </a:rPr>
              <a:t>effort</a:t>
            </a:r>
          </a:p>
          <a:p>
            <a:pPr marL="514350" indent="-514350">
              <a:buFont typeface="+mj-lt"/>
              <a:buAutoNum type="arabicPeriod"/>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6964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82425" y="802298"/>
            <a:ext cx="10272427" cy="658857"/>
          </a:xfrm>
        </p:spPr>
        <p:txBody>
          <a:bodyPr>
            <a:noAutofit/>
          </a:bodyPr>
          <a:lstStyle/>
          <a:p>
            <a:r>
              <a:rPr lang="en-US" sz="3200" b="1" dirty="0" smtClean="0">
                <a:latin typeface="Times New Roman" panose="02020603050405020304" pitchFamily="18" charset="0"/>
                <a:cs typeface="Times New Roman" panose="02020603050405020304" pitchFamily="18" charset="0"/>
              </a:rPr>
              <a:t>                                  disadvantage of </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Work stress</a:t>
            </a:r>
            <a:endParaRPr lang="en-US"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82425" y="1791093"/>
            <a:ext cx="10272427" cy="1395167"/>
          </a:xfrm>
        </p:spPr>
        <p:txBody>
          <a:bodyPr>
            <a:noAutofit/>
          </a:bodyPr>
          <a:lstStyle/>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you're afraid of losing your job, stress may encourage you to raise your own standards and make improvements you most likely would not have made without the threat of unemployment.</a:t>
            </a:r>
            <a:endParaRPr lang="en-IN" sz="2400"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US" sz="2400" dirty="0" smtClean="0">
                <a:latin typeface="Times New Roman" panose="02020603050405020304" pitchFamily="18" charset="0"/>
                <a:cs typeface="Times New Roman" panose="02020603050405020304" pitchFamily="18" charset="0"/>
              </a:rPr>
              <a:t>ABC </a:t>
            </a:r>
            <a:r>
              <a:rPr lang="en-US" sz="2400" dirty="0">
                <a:latin typeface="Times New Roman" panose="02020603050405020304" pitchFamily="18" charset="0"/>
                <a:cs typeface="Times New Roman" panose="02020603050405020304" pitchFamily="18" charset="0"/>
              </a:rPr>
              <a:t>STRATEGY • A=AWARENES S What causes you stress? How do you react? • </a:t>
            </a:r>
            <a:r>
              <a:rPr lang="en-US" sz="2400" dirty="0" smtClean="0">
                <a:latin typeface="Times New Roman" panose="02020603050405020304" pitchFamily="18" charset="0"/>
                <a:cs typeface="Times New Roman" panose="02020603050405020304" pitchFamily="18" charset="0"/>
              </a:rPr>
              <a:t>B=BALANCE </a:t>
            </a:r>
            <a:r>
              <a:rPr lang="en-US" sz="2400" dirty="0">
                <a:latin typeface="Times New Roman" panose="02020603050405020304" pitchFamily="18" charset="0"/>
                <a:cs typeface="Times New Roman" panose="02020603050405020304" pitchFamily="18" charset="0"/>
              </a:rPr>
              <a:t>There is a fine line between positive/negative stress. How much can you cope with it before it becomes negative? • C=CONTROL What can you do to help yourself combat the negative effects of stress ?</a:t>
            </a:r>
            <a:endParaRPr lang="en-IN" sz="24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757192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46</TotalTime>
  <Words>378</Words>
  <Application>Microsoft Office PowerPoint</Application>
  <PresentationFormat>Widescreen</PresentationFormat>
  <Paragraphs>37</Paragraphs>
  <Slides>8</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Gill Sans MT</vt:lpstr>
      <vt:lpstr>Times New Roman</vt:lpstr>
      <vt:lpstr>Gallery</vt:lpstr>
      <vt:lpstr>                                  Work stress</vt:lpstr>
      <vt:lpstr>                                  Work stress</vt:lpstr>
      <vt:lpstr>                Causes of work-related stress</vt:lpstr>
      <vt:lpstr>                                 Types work stress</vt:lpstr>
      <vt:lpstr>                               Advantages of  Stress Management in the Workplace</vt:lpstr>
      <vt:lpstr>                               Advantages of  Stress Management in the Workplace</vt:lpstr>
      <vt:lpstr>                                  disadvantage of                                         Work stress</vt:lpstr>
      <vt:lpstr>                                  disadvantage of                                         Work stress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stress</dc:title>
  <dc:creator>GokulRaj Ravi</dc:creator>
  <cp:lastModifiedBy>GokulRaj Ravi</cp:lastModifiedBy>
  <cp:revision>5</cp:revision>
  <dcterms:created xsi:type="dcterms:W3CDTF">2022-01-09T09:53:22Z</dcterms:created>
  <dcterms:modified xsi:type="dcterms:W3CDTF">2022-01-09T10:39:50Z</dcterms:modified>
</cp:coreProperties>
</file>