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media/image8.jpeg" ContentType="image/jpeg"/>
  <Override PartName="/ppt/media/image10.jpeg" ContentType="image/jpeg"/>
  <Override PartName="/ppt/media/image7.png" ContentType="image/png"/>
  <Override PartName="/ppt/media/image9.jpeg" ContentType="image/jpeg"/>
  <Override PartName="/ppt/media/image5.png" ContentType="image/png"/>
  <Override PartName="/ppt/media/image6.png" ContentType="image/png"/>
  <Override PartName="/ppt/media/image1.jpeg" ContentType="image/jpeg"/>
  <Override PartName="/ppt/media/image3.png" ContentType="image/png"/>
  <Override PartName="/ppt/media/image2.png" ContentType="image/png"/>
  <Override PartName="/ppt/media/image4.png" ContentType="image/pn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4"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3"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2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24"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2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2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39640" cy="53964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43"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44"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45" name="CustomShape 4"/>
          <p:cNvSpPr/>
          <p:nvPr/>
        </p:nvSpPr>
        <p:spPr>
          <a:xfrm>
            <a:off x="180000" y="6840000"/>
            <a:ext cx="539640" cy="539640"/>
          </a:xfrm>
          <a:prstGeom prst="rect">
            <a:avLst/>
          </a:prstGeom>
          <a:noFill/>
          <a:ln w="72000">
            <a:noFill/>
          </a:ln>
        </p:spPr>
        <p:style>
          <a:lnRef idx="0"/>
          <a:fillRef idx="0"/>
          <a:effectRef idx="0"/>
          <a:fontRef idx="minor"/>
        </p:style>
      </p:sp>
      <p:sp>
        <p:nvSpPr>
          <p:cNvPr id="46" name="PlaceHolder 5"/>
          <p:cNvSpPr>
            <a:spLocks noGrp="1"/>
          </p:cNvSpPr>
          <p:nvPr>
            <p:ph type="title"/>
          </p:nvPr>
        </p:nvSpPr>
        <p:spPr>
          <a:xfrm>
            <a:off x="360000" y="360000"/>
            <a:ext cx="9359640" cy="899640"/>
          </a:xfrm>
          <a:prstGeom prst="rect">
            <a:avLst/>
          </a:prstGeom>
        </p:spPr>
        <p:txBody>
          <a:bodyPr lIns="0" rIns="0" tIns="0" bIns="0" anchor="b"/>
          <a:p>
            <a:r>
              <a:rPr b="0" lang="en-US" sz="1800" spc="-1" strike="noStrike">
                <a:latin typeface="Arial"/>
              </a:rPr>
              <a:t>Click to edit the title text format</a:t>
            </a:r>
            <a:endParaRPr b="0" lang="en-US" sz="1800" spc="-1" strike="noStrike">
              <a:latin typeface="Arial"/>
            </a:endParaRPr>
          </a:p>
        </p:txBody>
      </p:sp>
      <p:sp>
        <p:nvSpPr>
          <p:cNvPr id="47" name="PlaceHolder 6"/>
          <p:cNvSpPr>
            <a:spLocks noGrp="1"/>
          </p:cNvSpPr>
          <p:nvPr>
            <p:ph type="body"/>
          </p:nvPr>
        </p:nvSpPr>
        <p:spPr>
          <a:xfrm>
            <a:off x="360000" y="1980000"/>
            <a:ext cx="9179640" cy="467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85"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86"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87" name="CustomShape 4"/>
          <p:cNvSpPr/>
          <p:nvPr/>
        </p:nvSpPr>
        <p:spPr>
          <a:xfrm>
            <a:off x="180000" y="6840000"/>
            <a:ext cx="539640" cy="539640"/>
          </a:xfrm>
          <a:prstGeom prst="rect">
            <a:avLst/>
          </a:prstGeom>
          <a:noFill/>
          <a:ln w="72000">
            <a:noFill/>
          </a:ln>
        </p:spPr>
        <p:style>
          <a:lnRef idx="0"/>
          <a:fillRef idx="0"/>
          <a:effectRef idx="0"/>
          <a:fontRef idx="minor"/>
        </p:style>
      </p:sp>
      <p:sp>
        <p:nvSpPr>
          <p:cNvPr id="88" name="PlaceHolder 5"/>
          <p:cNvSpPr>
            <a:spLocks noGrp="1"/>
          </p:cNvSpPr>
          <p:nvPr>
            <p:ph type="title"/>
          </p:nvPr>
        </p:nvSpPr>
        <p:spPr>
          <a:xfrm>
            <a:off x="360000" y="360000"/>
            <a:ext cx="9359640" cy="899640"/>
          </a:xfrm>
          <a:prstGeom prst="rect">
            <a:avLst/>
          </a:prstGeom>
        </p:spPr>
        <p:txBody>
          <a:bodyPr lIns="0" rIns="0" tIns="0" bIns="0" anchor="b"/>
          <a:p>
            <a:r>
              <a:rPr b="0" lang="en-US" sz="1800" spc="-1" strike="noStrike">
                <a:latin typeface="Arial"/>
              </a:rPr>
              <a:t>Click to edit the title text format</a:t>
            </a:r>
            <a:endParaRPr b="0" lang="en-US" sz="1800" spc="-1" strike="noStrike">
              <a:latin typeface="Arial"/>
            </a:endParaRPr>
          </a:p>
        </p:txBody>
      </p:sp>
      <p:sp>
        <p:nvSpPr>
          <p:cNvPr id="89" name="PlaceHolder 6"/>
          <p:cNvSpPr>
            <a:spLocks noGrp="1"/>
          </p:cNvSpPr>
          <p:nvPr>
            <p:ph type="body"/>
          </p:nvPr>
        </p:nvSpPr>
        <p:spPr>
          <a:xfrm>
            <a:off x="360000" y="1980000"/>
            <a:ext cx="4479120" cy="467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0" name="PlaceHolder 7"/>
          <p:cNvSpPr>
            <a:spLocks noGrp="1"/>
          </p:cNvSpPr>
          <p:nvPr>
            <p:ph type="body"/>
          </p:nvPr>
        </p:nvSpPr>
        <p:spPr>
          <a:xfrm>
            <a:off x="5063760" y="1980000"/>
            <a:ext cx="4479120" cy="467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ctr"/>
          <a:p>
            <a:pPr>
              <a:lnSpc>
                <a:spcPct val="100000"/>
              </a:lnSpc>
            </a:pPr>
            <a:r>
              <a:rPr b="1" lang="en-US" sz="3200" spc="-1" strike="noStrike">
                <a:solidFill>
                  <a:srgbClr val="ffffff"/>
                </a:solidFill>
                <a:latin typeface="Noto Sans Black"/>
              </a:rPr>
              <a:t>CENTRAL RESERVATION SYSTEM</a:t>
            </a:r>
            <a:endParaRPr b="0" lang="en-US" sz="3200" spc="-1" strike="noStrike">
              <a:latin typeface="Arial"/>
            </a:endParaRPr>
          </a:p>
        </p:txBody>
      </p:sp>
      <p:sp>
        <p:nvSpPr>
          <p:cNvPr id="128"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vert="vert" rot="5400000">
            <a:normAutofit/>
          </a:bodyPr>
          <a:p>
            <a:pPr>
              <a:lnSpc>
                <a:spcPct val="100000"/>
              </a:lnSpc>
            </a:pPr>
            <a:r>
              <a:rPr b="1" lang="en-US" sz="2600" spc="-1" strike="noStrike">
                <a:solidFill>
                  <a:srgbClr val="1c1c1c"/>
                </a:solidFill>
                <a:latin typeface="Noto Sans SemiBold"/>
              </a:rPr>
              <a:t>By </a:t>
            </a:r>
            <a:r>
              <a:rPr b="1" lang="en-US" sz="2600" spc="-1" strike="noStrike">
                <a:solidFill>
                  <a:srgbClr val="c9211e"/>
                </a:solidFill>
                <a:latin typeface="Noto Sans SemiBold"/>
              </a:rPr>
              <a:t>TECH SPARTANS</a:t>
            </a:r>
            <a:r>
              <a:rPr b="1" lang="en-US" sz="2600" spc="-1" strike="noStrike">
                <a:solidFill>
                  <a:srgbClr val="1c1c1c"/>
                </a:solidFill>
                <a:latin typeface="Noto Sans SemiBold"/>
              </a:rPr>
              <a:t> </a:t>
            </a:r>
            <a:endParaRPr b="0" lang="en-US" sz="2600" spc="-1" strike="noStrike">
              <a:latin typeface="Arial"/>
            </a:endParaRPr>
          </a:p>
          <a:p>
            <a:pPr>
              <a:lnSpc>
                <a:spcPct val="100000"/>
              </a:lnSpc>
            </a:pPr>
            <a:endParaRPr b="0" lang="en-US" sz="2600" spc="-1" strike="noStrike">
              <a:latin typeface="Arial"/>
            </a:endParaRPr>
          </a:p>
        </p:txBody>
      </p:sp>
      <p:pic>
        <p:nvPicPr>
          <p:cNvPr id="129" name="" descr=""/>
          <p:cNvPicPr/>
          <p:nvPr/>
        </p:nvPicPr>
        <p:blipFill>
          <a:blip r:embed="rId1"/>
          <a:stretch/>
        </p:blipFill>
        <p:spPr>
          <a:xfrm rot="21558000">
            <a:off x="1080360" y="1556280"/>
            <a:ext cx="7365600" cy="523764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Noto Sans Black"/>
              </a:rPr>
              <a:t>OUR APPROACH AND PLANS TOWARDS CRS</a:t>
            </a:r>
            <a:endParaRPr b="0" lang="en-US" sz="3200" spc="-1" strike="noStrike">
              <a:latin typeface="Arial"/>
            </a:endParaRPr>
          </a:p>
        </p:txBody>
      </p:sp>
      <p:sp>
        <p:nvSpPr>
          <p:cNvPr id="149"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US" sz="2000" spc="-1" strike="noStrike">
                <a:solidFill>
                  <a:srgbClr val="1c1c1c"/>
                </a:solidFill>
                <a:latin typeface="Tibetan Machine Uni"/>
              </a:rPr>
              <a:t>1. User stories (Description of application from user perspective)</a:t>
            </a:r>
            <a:endParaRPr b="0" lang="en-US" sz="2000" spc="-1" strike="noStrike">
              <a:latin typeface="Arial"/>
            </a:endParaRPr>
          </a:p>
          <a:p>
            <a:pPr>
              <a:lnSpc>
                <a:spcPct val="100000"/>
              </a:lnSpc>
              <a:spcAft>
                <a:spcPts val="1142"/>
              </a:spcAft>
            </a:pPr>
            <a:r>
              <a:rPr b="0" lang="en-US" sz="2000" spc="-1" strike="noStrike">
                <a:solidFill>
                  <a:srgbClr val="1c1c1c"/>
                </a:solidFill>
                <a:latin typeface="Tibetan Machine Uni"/>
              </a:rPr>
              <a:t>2. Features of the application</a:t>
            </a:r>
            <a:endParaRPr b="0" lang="en-US" sz="2000" spc="-1" strike="noStrike">
              <a:latin typeface="Arial"/>
            </a:endParaRPr>
          </a:p>
          <a:p>
            <a:pPr>
              <a:lnSpc>
                <a:spcPct val="100000"/>
              </a:lnSpc>
              <a:spcAft>
                <a:spcPts val="1142"/>
              </a:spcAft>
            </a:pPr>
            <a:r>
              <a:rPr b="0" lang="en-US" sz="2000" spc="-1" strike="noStrike">
                <a:solidFill>
                  <a:srgbClr val="1c1c1c"/>
                </a:solidFill>
                <a:latin typeface="Tibetan Machine Uni"/>
              </a:rPr>
              <a:t>3. Flowchart </a:t>
            </a:r>
            <a:endParaRPr b="0" lang="en-US" sz="2000" spc="-1" strike="noStrike">
              <a:latin typeface="Arial"/>
            </a:endParaRPr>
          </a:p>
          <a:p>
            <a:pPr>
              <a:lnSpc>
                <a:spcPct val="100000"/>
              </a:lnSpc>
              <a:spcAft>
                <a:spcPts val="1142"/>
              </a:spcAft>
            </a:pPr>
            <a:r>
              <a:rPr b="0" lang="en-US" sz="2000" spc="-1" strike="noStrike">
                <a:solidFill>
                  <a:srgbClr val="1c1c1c"/>
                </a:solidFill>
                <a:latin typeface="Tibetan Machine Uni"/>
              </a:rPr>
              <a:t>4. Architecture </a:t>
            </a:r>
            <a:endParaRPr b="0" lang="en-US" sz="2000" spc="-1" strike="noStrike">
              <a:latin typeface="Arial"/>
            </a:endParaRPr>
          </a:p>
          <a:p>
            <a:pPr>
              <a:lnSpc>
                <a:spcPct val="100000"/>
              </a:lnSpc>
              <a:spcAft>
                <a:spcPts val="1142"/>
              </a:spcAft>
            </a:pPr>
            <a:r>
              <a:rPr b="0" lang="en-US" sz="2000" spc="-1" strike="noStrike">
                <a:solidFill>
                  <a:srgbClr val="1c1c1c"/>
                </a:solidFill>
                <a:latin typeface="Tibetan Machine Uni"/>
              </a:rPr>
              <a:t>5. Development step</a:t>
            </a:r>
            <a:endParaRPr b="0" lang="en-US" sz="2000" spc="-1" strike="noStrike">
              <a:latin typeface="Arial"/>
            </a:endParaRPr>
          </a:p>
          <a:p>
            <a:pPr>
              <a:lnSpc>
                <a:spcPct val="100000"/>
              </a:lnSpc>
              <a:spcAft>
                <a:spcPts val="1142"/>
              </a:spcAft>
            </a:pPr>
            <a:r>
              <a:rPr b="0" lang="en-US" sz="2000" spc="-1" strike="noStrike">
                <a:solidFill>
                  <a:srgbClr val="1c1c1c"/>
                </a:solidFill>
                <a:latin typeface="Tibetan Machine Uni"/>
              </a:rPr>
              <a:t> </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Noto Sans Black"/>
              </a:rPr>
              <a:t>TECHNOLOGY</a:t>
            </a:r>
            <a:endParaRPr b="0" lang="en-US" sz="3200" spc="-1" strike="noStrike">
              <a:latin typeface="Arial"/>
            </a:endParaRPr>
          </a:p>
        </p:txBody>
      </p:sp>
      <p:sp>
        <p:nvSpPr>
          <p:cNvPr id="151"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000" spc="-1" strike="noStrike">
                <a:solidFill>
                  <a:srgbClr val="1c1c1c"/>
                </a:solidFill>
                <a:latin typeface="Tibetan Machine Uni"/>
              </a:rPr>
              <a:t>Frontend:</a:t>
            </a:r>
            <a:endParaRPr b="0" lang="en-US" sz="2000" spc="-1" strike="noStrike">
              <a:latin typeface="Arial"/>
            </a:endParaRPr>
          </a:p>
          <a:p>
            <a:pPr>
              <a:lnSpc>
                <a:spcPct val="100000"/>
              </a:lnSpc>
              <a:spcAft>
                <a:spcPts val="1142"/>
              </a:spcAft>
            </a:pPr>
            <a:r>
              <a:rPr b="0" lang="en-US" sz="2000" spc="-1" strike="noStrike">
                <a:solidFill>
                  <a:srgbClr val="1c1c1c"/>
                </a:solidFill>
                <a:latin typeface="Tibetan Machine Uni"/>
              </a:rPr>
              <a:t>React Js with Material UI</a:t>
            </a:r>
            <a:endParaRPr b="0" lang="en-US" sz="2000" spc="-1" strike="noStrike">
              <a:latin typeface="Arial"/>
            </a:endParaRPr>
          </a:p>
          <a:p>
            <a:pPr>
              <a:lnSpc>
                <a:spcPct val="100000"/>
              </a:lnSpc>
              <a:spcAft>
                <a:spcPts val="1142"/>
              </a:spcAft>
            </a:pPr>
            <a:r>
              <a:rPr b="1" lang="en-US" sz="2000" spc="-1" strike="noStrike">
                <a:solidFill>
                  <a:srgbClr val="1c1c1c"/>
                </a:solidFill>
                <a:latin typeface="Tibetan Machine Uni"/>
              </a:rPr>
              <a:t>Backend</a:t>
            </a:r>
            <a:endParaRPr b="0" lang="en-US" sz="2000" spc="-1" strike="noStrike">
              <a:latin typeface="Arial"/>
            </a:endParaRPr>
          </a:p>
          <a:p>
            <a:pPr>
              <a:lnSpc>
                <a:spcPct val="100000"/>
              </a:lnSpc>
              <a:spcAft>
                <a:spcPts val="1142"/>
              </a:spcAft>
            </a:pPr>
            <a:r>
              <a:rPr b="0" lang="en-US" sz="2000" spc="-1" strike="noStrike">
                <a:solidFill>
                  <a:srgbClr val="1c1c1c"/>
                </a:solidFill>
                <a:latin typeface="Tibetan Machine Uni"/>
              </a:rPr>
              <a:t>NodeJs with Express Js  </a:t>
            </a:r>
            <a:r>
              <a:rPr b="1" lang="en-US" sz="2000" spc="-1" strike="noStrike">
                <a:solidFill>
                  <a:srgbClr val="1c1c1c"/>
                </a:solidFill>
                <a:latin typeface="Tibetan Machine Uni"/>
              </a:rPr>
              <a:t> </a:t>
            </a:r>
            <a:endParaRPr b="0" lang="en-US" sz="2000" spc="-1" strike="noStrike">
              <a:latin typeface="Arial"/>
            </a:endParaRPr>
          </a:p>
          <a:p>
            <a:pPr>
              <a:lnSpc>
                <a:spcPct val="100000"/>
              </a:lnSpc>
              <a:spcAft>
                <a:spcPts val="1142"/>
              </a:spcAft>
            </a:pPr>
            <a:r>
              <a:rPr b="1" lang="en-US" sz="2000" spc="-1" strike="noStrike">
                <a:solidFill>
                  <a:srgbClr val="1c1c1c"/>
                </a:solidFill>
                <a:latin typeface="Tibetan Machine Uni"/>
              </a:rPr>
              <a:t>Database</a:t>
            </a:r>
            <a:endParaRPr b="0" lang="en-US" sz="2000" spc="-1" strike="noStrike">
              <a:latin typeface="Arial"/>
            </a:endParaRPr>
          </a:p>
          <a:p>
            <a:pPr>
              <a:lnSpc>
                <a:spcPct val="100000"/>
              </a:lnSpc>
              <a:spcAft>
                <a:spcPts val="1142"/>
              </a:spcAft>
            </a:pPr>
            <a:r>
              <a:rPr b="0" lang="en-US" sz="2000" spc="-1" strike="noStrike">
                <a:solidFill>
                  <a:srgbClr val="1c1c1c"/>
                </a:solidFill>
                <a:latin typeface="Tibetan Machine Uni"/>
              </a:rPr>
              <a:t>MongoDB with Mongoose</a:t>
            </a:r>
            <a:r>
              <a:rPr b="1" lang="en-US" sz="2000" spc="-1" strike="noStrike">
                <a:solidFill>
                  <a:srgbClr val="1c1c1c"/>
                </a:solidFill>
                <a:latin typeface="Tibetan Machine Uni"/>
              </a:rPr>
              <a:t>                     </a:t>
            </a:r>
            <a:endParaRPr b="0" lang="en-US" sz="2000" spc="-1" strike="noStrike">
              <a:latin typeface="Arial"/>
            </a:endParaRPr>
          </a:p>
          <a:p>
            <a:pPr>
              <a:lnSpc>
                <a:spcPct val="100000"/>
              </a:lnSpc>
              <a:spcAft>
                <a:spcPts val="1142"/>
              </a:spcAft>
            </a:pPr>
            <a:r>
              <a:rPr b="1" lang="en-US" sz="2000" spc="-1" strike="noStrike">
                <a:solidFill>
                  <a:srgbClr val="1c1c1c"/>
                </a:solidFill>
                <a:latin typeface="Tibetan Machine Uni"/>
              </a:rPr>
              <a:t>Cloud Service</a:t>
            </a:r>
            <a:endParaRPr b="0" lang="en-US" sz="2000" spc="-1" strike="noStrike">
              <a:latin typeface="Arial"/>
            </a:endParaRPr>
          </a:p>
          <a:p>
            <a:pPr>
              <a:lnSpc>
                <a:spcPct val="100000"/>
              </a:lnSpc>
              <a:spcAft>
                <a:spcPts val="1142"/>
              </a:spcAft>
            </a:pPr>
            <a:r>
              <a:rPr b="0" lang="en-US" sz="2000" spc="-1" strike="noStrike">
                <a:solidFill>
                  <a:srgbClr val="1c1c1c"/>
                </a:solidFill>
                <a:latin typeface="Tibetan Machine Uni"/>
              </a:rPr>
              <a:t>AWS Essentials</a:t>
            </a:r>
            <a:endParaRPr b="0" lang="en-US" sz="2000" spc="-1" strike="noStrike">
              <a:latin typeface="Arial"/>
            </a:endParaRPr>
          </a:p>
        </p:txBody>
      </p:sp>
      <p:pic>
        <p:nvPicPr>
          <p:cNvPr id="152" name="" descr=""/>
          <p:cNvPicPr/>
          <p:nvPr/>
        </p:nvPicPr>
        <p:blipFill>
          <a:blip r:embed="rId1"/>
          <a:stretch/>
        </p:blipFill>
        <p:spPr>
          <a:xfrm>
            <a:off x="4536000" y="2032560"/>
            <a:ext cx="1417680" cy="1063080"/>
          </a:xfrm>
          <a:prstGeom prst="rect">
            <a:avLst/>
          </a:prstGeom>
          <a:ln>
            <a:noFill/>
          </a:ln>
        </p:spPr>
      </p:pic>
      <p:pic>
        <p:nvPicPr>
          <p:cNvPr id="153" name="" descr=""/>
          <p:cNvPicPr/>
          <p:nvPr/>
        </p:nvPicPr>
        <p:blipFill>
          <a:blip r:embed="rId2"/>
          <a:stretch/>
        </p:blipFill>
        <p:spPr>
          <a:xfrm>
            <a:off x="4193280" y="3312000"/>
            <a:ext cx="1998360" cy="1079640"/>
          </a:xfrm>
          <a:prstGeom prst="rect">
            <a:avLst/>
          </a:prstGeom>
          <a:ln>
            <a:noFill/>
          </a:ln>
        </p:spPr>
      </p:pic>
      <p:pic>
        <p:nvPicPr>
          <p:cNvPr id="154" name="" descr=""/>
          <p:cNvPicPr/>
          <p:nvPr/>
        </p:nvPicPr>
        <p:blipFill>
          <a:blip r:embed="rId3"/>
          <a:stretch/>
        </p:blipFill>
        <p:spPr>
          <a:xfrm>
            <a:off x="4392000" y="5328000"/>
            <a:ext cx="1871640" cy="1401840"/>
          </a:xfrm>
          <a:prstGeom prst="rect">
            <a:avLst/>
          </a:prstGeom>
          <a:ln>
            <a:noFill/>
          </a:ln>
        </p:spPr>
      </p:pic>
      <p:pic>
        <p:nvPicPr>
          <p:cNvPr id="155" name="" descr=""/>
          <p:cNvPicPr/>
          <p:nvPr/>
        </p:nvPicPr>
        <p:blipFill>
          <a:blip r:embed="rId4"/>
          <a:stretch/>
        </p:blipFill>
        <p:spPr>
          <a:xfrm>
            <a:off x="4536000" y="4464000"/>
            <a:ext cx="1707840" cy="100764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 descr=""/>
          <p:cNvPicPr/>
          <p:nvPr/>
        </p:nvPicPr>
        <p:blipFill>
          <a:blip r:embed="rId1"/>
          <a:stretch/>
        </p:blipFill>
        <p:spPr>
          <a:xfrm>
            <a:off x="1416600" y="1656000"/>
            <a:ext cx="7007040" cy="489564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 descr=""/>
          <p:cNvPicPr/>
          <p:nvPr/>
        </p:nvPicPr>
        <p:blipFill>
          <a:blip r:embed="rId1"/>
          <a:stretch/>
        </p:blipFill>
        <p:spPr>
          <a:xfrm>
            <a:off x="0" y="1224000"/>
            <a:ext cx="10079640" cy="5543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Noto Sans Black"/>
              </a:rPr>
              <a:t>SYNOPSIS</a:t>
            </a:r>
            <a:endParaRPr b="0" lang="en-US" sz="3200" spc="-1" strike="noStrike">
              <a:latin typeface="Arial"/>
            </a:endParaRPr>
          </a:p>
        </p:txBody>
      </p:sp>
      <p:sp>
        <p:nvSpPr>
          <p:cNvPr id="131" name="CustomShape 2"/>
          <p:cNvSpPr/>
          <p:nvPr/>
        </p:nvSpPr>
        <p:spPr>
          <a:xfrm>
            <a:off x="360000" y="1728000"/>
            <a:ext cx="9179640" cy="4679640"/>
          </a:xfrm>
          <a:prstGeom prst="rect">
            <a:avLst/>
          </a:prstGeom>
          <a:noFill/>
          <a:ln>
            <a:noFill/>
          </a:ln>
        </p:spPr>
        <p:style>
          <a:lnRef idx="0"/>
          <a:fillRef idx="0"/>
          <a:effectRef idx="0"/>
          <a:fontRef idx="minor"/>
        </p:style>
        <p:txBody>
          <a:bodyPr lIns="0" rIns="0" tIns="0" bIns="0" anchor="ctr">
            <a:normAutofit/>
          </a:bodyPr>
          <a:p>
            <a:pPr marL="216000" indent="-215640" algn="just">
              <a:lnSpc>
                <a:spcPct val="100000"/>
              </a:lnSpc>
              <a:spcAft>
                <a:spcPts val="1142"/>
              </a:spcAft>
              <a:buClr>
                <a:srgbClr val="000000"/>
              </a:buClr>
              <a:buSzPct val="45000"/>
              <a:buFont typeface="Wingdings" charset="2"/>
              <a:buChar char=""/>
            </a:pPr>
            <a:r>
              <a:rPr b="0" lang="en-US" sz="2400" spc="-1" strike="noStrike">
                <a:solidFill>
                  <a:srgbClr val="c9211e"/>
                </a:solidFill>
                <a:latin typeface="Times New Roman"/>
              </a:rPr>
              <a:t>Introduction to CRS</a:t>
            </a:r>
            <a:endParaRPr b="0" lang="en-US" sz="2400" spc="-1" strike="noStrike">
              <a:latin typeface="Arial"/>
            </a:endParaRPr>
          </a:p>
          <a:p>
            <a:pPr marL="216000" indent="-215640" algn="just">
              <a:lnSpc>
                <a:spcPct val="100000"/>
              </a:lnSpc>
              <a:spcAft>
                <a:spcPts val="1142"/>
              </a:spcAft>
              <a:buClr>
                <a:srgbClr val="000000"/>
              </a:buClr>
              <a:buSzPct val="45000"/>
              <a:buFont typeface="Wingdings" charset="2"/>
              <a:buChar char=""/>
            </a:pPr>
            <a:r>
              <a:rPr b="0" lang="en-US" sz="2400" spc="-1" strike="noStrike">
                <a:solidFill>
                  <a:srgbClr val="c9211e"/>
                </a:solidFill>
                <a:latin typeface="Times New Roman"/>
              </a:rPr>
              <a:t>Why CRS ?..</a:t>
            </a:r>
            <a:endParaRPr b="0" lang="en-US" sz="2400" spc="-1" strike="noStrike">
              <a:latin typeface="Arial"/>
            </a:endParaRPr>
          </a:p>
          <a:p>
            <a:pPr marL="216000" indent="-215640" algn="just">
              <a:lnSpc>
                <a:spcPct val="100000"/>
              </a:lnSpc>
              <a:spcAft>
                <a:spcPts val="1142"/>
              </a:spcAft>
              <a:buClr>
                <a:srgbClr val="000000"/>
              </a:buClr>
              <a:buSzPct val="45000"/>
              <a:buFont typeface="Wingdings" charset="2"/>
              <a:buChar char=""/>
            </a:pPr>
            <a:r>
              <a:rPr b="0" lang="en-US" sz="2400" spc="-1" strike="noStrike">
                <a:solidFill>
                  <a:srgbClr val="c9211e"/>
                </a:solidFill>
                <a:latin typeface="Times New Roman"/>
              </a:rPr>
              <a:t>How CRS is Implemented</a:t>
            </a:r>
            <a:endParaRPr b="0" lang="en-US" sz="2400" spc="-1" strike="noStrike">
              <a:latin typeface="Arial"/>
            </a:endParaRPr>
          </a:p>
          <a:p>
            <a:pPr marL="216000" indent="-215640" algn="just">
              <a:lnSpc>
                <a:spcPct val="100000"/>
              </a:lnSpc>
              <a:spcAft>
                <a:spcPts val="1142"/>
              </a:spcAft>
              <a:buClr>
                <a:srgbClr val="000000"/>
              </a:buClr>
              <a:buSzPct val="45000"/>
              <a:buFont typeface="Wingdings" charset="2"/>
              <a:buChar char=""/>
            </a:pPr>
            <a:r>
              <a:rPr b="0" lang="en-US" sz="2400" spc="-1" strike="noStrike">
                <a:solidFill>
                  <a:srgbClr val="c9211e"/>
                </a:solidFill>
                <a:latin typeface="Times New Roman"/>
              </a:rPr>
              <a:t>Keyfeatures of CRS</a:t>
            </a:r>
            <a:endParaRPr b="0" lang="en-US" sz="2400" spc="-1" strike="noStrike">
              <a:latin typeface="Arial"/>
            </a:endParaRPr>
          </a:p>
          <a:p>
            <a:pPr marL="216000" indent="-215640" algn="just">
              <a:lnSpc>
                <a:spcPct val="100000"/>
              </a:lnSpc>
              <a:spcAft>
                <a:spcPts val="1142"/>
              </a:spcAft>
              <a:buClr>
                <a:srgbClr val="000000"/>
              </a:buClr>
              <a:buSzPct val="45000"/>
              <a:buFont typeface="Wingdings" charset="2"/>
              <a:buChar char=""/>
            </a:pPr>
            <a:r>
              <a:rPr b="0" lang="en-US" sz="2400" spc="-1" strike="noStrike">
                <a:solidFill>
                  <a:srgbClr val="c9211e"/>
                </a:solidFill>
                <a:latin typeface="Times New Roman"/>
              </a:rPr>
              <a:t>Advantages of CRS </a:t>
            </a:r>
            <a:endParaRPr b="0" lang="en-US" sz="2400" spc="-1" strike="noStrike">
              <a:latin typeface="Arial"/>
            </a:endParaRPr>
          </a:p>
          <a:p>
            <a:pPr marL="216000" indent="-215640" algn="just">
              <a:lnSpc>
                <a:spcPct val="100000"/>
              </a:lnSpc>
              <a:spcAft>
                <a:spcPts val="1142"/>
              </a:spcAft>
              <a:buClr>
                <a:srgbClr val="000000"/>
              </a:buClr>
              <a:buSzPct val="45000"/>
              <a:buFont typeface="Wingdings" charset="2"/>
              <a:buChar char=""/>
            </a:pPr>
            <a:r>
              <a:rPr b="0" lang="en-US" sz="2400" spc="-1" strike="noStrike">
                <a:solidFill>
                  <a:srgbClr val="c9211e"/>
                </a:solidFill>
                <a:latin typeface="Times New Roman"/>
              </a:rPr>
              <a:t>Case study on Pegasus CRS system</a:t>
            </a:r>
            <a:endParaRPr b="0" lang="en-US" sz="2400" spc="-1" strike="noStrike">
              <a:latin typeface="Arial"/>
            </a:endParaRPr>
          </a:p>
          <a:p>
            <a:pPr marL="216000" indent="-215640" algn="just">
              <a:lnSpc>
                <a:spcPct val="100000"/>
              </a:lnSpc>
              <a:spcAft>
                <a:spcPts val="1142"/>
              </a:spcAft>
              <a:buClr>
                <a:srgbClr val="000000"/>
              </a:buClr>
              <a:buSzPct val="45000"/>
              <a:buFont typeface="Wingdings" charset="2"/>
              <a:buChar char=""/>
            </a:pPr>
            <a:r>
              <a:rPr b="0" lang="en-US" sz="2400" spc="-1" strike="noStrike">
                <a:solidFill>
                  <a:srgbClr val="c9211e"/>
                </a:solidFill>
                <a:latin typeface="Times New Roman"/>
              </a:rPr>
              <a:t>Limitations to Overcome</a:t>
            </a:r>
            <a:endParaRPr b="0" lang="en-US" sz="2400" spc="-1" strike="noStrike">
              <a:latin typeface="Arial"/>
            </a:endParaRPr>
          </a:p>
          <a:p>
            <a:pPr marL="216000" indent="-215640" algn="just">
              <a:lnSpc>
                <a:spcPct val="100000"/>
              </a:lnSpc>
              <a:spcAft>
                <a:spcPts val="1142"/>
              </a:spcAft>
              <a:buClr>
                <a:srgbClr val="000000"/>
              </a:buClr>
              <a:buSzPct val="45000"/>
              <a:buFont typeface="Wingdings" charset="2"/>
              <a:buChar char=""/>
            </a:pPr>
            <a:r>
              <a:rPr b="0" lang="en-US" sz="2400" spc="-1" strike="noStrike">
                <a:solidFill>
                  <a:srgbClr val="c9211e"/>
                </a:solidFill>
                <a:latin typeface="Times New Roman"/>
              </a:rPr>
              <a:t>Our Approach towards CRS and Plans of Implementation</a:t>
            </a:r>
            <a:endParaRPr b="0" lang="en-US" sz="2400" spc="-1" strike="noStrike">
              <a:latin typeface="Arial"/>
            </a:endParaRPr>
          </a:p>
          <a:p>
            <a:pPr marL="216000" indent="-215640" algn="just">
              <a:lnSpc>
                <a:spcPct val="100000"/>
              </a:lnSpc>
              <a:spcAft>
                <a:spcPts val="1142"/>
              </a:spcAft>
              <a:buClr>
                <a:srgbClr val="000000"/>
              </a:buClr>
              <a:buSzPct val="45000"/>
              <a:buFont typeface="Wingdings" charset="2"/>
              <a:buChar char=""/>
            </a:pPr>
            <a:r>
              <a:rPr b="0" lang="en-US" sz="2400" spc="-1" strike="noStrike">
                <a:solidFill>
                  <a:srgbClr val="c9211e"/>
                </a:solidFill>
                <a:latin typeface="Times New Roman"/>
              </a:rPr>
              <a:t>Technology </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Noto Sans Black"/>
              </a:rPr>
              <a:t>INTRODUCTION TO CRS</a:t>
            </a:r>
            <a:endParaRPr b="0" lang="en-US" sz="3200" spc="-1" strike="noStrike">
              <a:latin typeface="Arial"/>
            </a:endParaRPr>
          </a:p>
        </p:txBody>
      </p:sp>
      <p:sp>
        <p:nvSpPr>
          <p:cNvPr id="133" name="CustomShape 2"/>
          <p:cNvSpPr/>
          <p:nvPr/>
        </p:nvSpPr>
        <p:spPr>
          <a:xfrm rot="6000">
            <a:off x="35928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US" sz="2000" spc="-1" strike="noStrike">
                <a:solidFill>
                  <a:srgbClr val="1c1c1c"/>
                </a:solidFill>
                <a:latin typeface="Tibetan Machine Uni"/>
              </a:rPr>
              <a:t>A Central Reservation System, or CRS, is a technology that lies at the heart of a hotel’s functions. It’s a computerized system that contains the hotel’s availability, rates, and inventory (ARI) data and helps manage online and offline bookings. With the help of the channel manager that we discuss below, it distributes the hotel information to various sales channels — such as GDSs, OTAs, independent travel agents, and its own website, — synchronizes reservations, and processes transactions.</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Noto Sans Black"/>
              </a:rPr>
              <a:t>WHY CRS?...</a:t>
            </a:r>
            <a:endParaRPr b="0" lang="en-US" sz="3200" spc="-1" strike="noStrike">
              <a:latin typeface="Arial"/>
            </a:endParaRPr>
          </a:p>
        </p:txBody>
      </p:sp>
      <p:sp>
        <p:nvSpPr>
          <p:cNvPr id="135" name="CustomShape 2"/>
          <p:cNvSpPr/>
          <p:nvPr/>
        </p:nvSpPr>
        <p:spPr>
          <a:xfrm>
            <a:off x="360000" y="1980000"/>
            <a:ext cx="447912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US" sz="1800" spc="-1" strike="noStrike">
                <a:solidFill>
                  <a:srgbClr val="1c1c1c"/>
                </a:solidFill>
                <a:latin typeface="Tibetan Machine Uni"/>
              </a:rPr>
              <a:t>Reasons to use CRS</a:t>
            </a:r>
            <a:endParaRPr b="0" lang="en-US" sz="1800" spc="-1" strike="noStrike">
              <a:latin typeface="Arial"/>
            </a:endParaRPr>
          </a:p>
          <a:p>
            <a:pPr marL="216000" indent="-216000">
              <a:lnSpc>
                <a:spcPct val="100000"/>
              </a:lnSpc>
              <a:spcAft>
                <a:spcPts val="1142"/>
              </a:spcAft>
              <a:buClr>
                <a:srgbClr val="000000"/>
              </a:buClr>
              <a:buFont typeface="StarSymbol"/>
              <a:buAutoNum type="arabicPeriod"/>
            </a:pPr>
            <a:r>
              <a:rPr b="0" lang="en-US" sz="1800" spc="-1" strike="noStrike">
                <a:solidFill>
                  <a:srgbClr val="1c1c1c"/>
                </a:solidFill>
                <a:latin typeface="Tibetan Machine Uni"/>
              </a:rPr>
              <a:t>Open your hotel to Million guests.</a:t>
            </a:r>
            <a:endParaRPr b="0" lang="en-US" sz="1800" spc="-1" strike="noStrike">
              <a:latin typeface="Arial"/>
            </a:endParaRPr>
          </a:p>
          <a:p>
            <a:pPr marL="216000" indent="-216000">
              <a:lnSpc>
                <a:spcPct val="100000"/>
              </a:lnSpc>
              <a:spcAft>
                <a:spcPts val="1142"/>
              </a:spcAft>
              <a:buClr>
                <a:srgbClr val="000000"/>
              </a:buClr>
              <a:buFont typeface="StarSymbol"/>
              <a:buAutoNum type="arabicPeriod"/>
            </a:pPr>
            <a:r>
              <a:rPr b="0" lang="en-US" sz="1800" spc="-1" strike="noStrike">
                <a:solidFill>
                  <a:srgbClr val="1c1c1c"/>
                </a:solidFill>
                <a:latin typeface="Tibetan Machine Uni"/>
              </a:rPr>
              <a:t>Get full Control of your inventory booking.</a:t>
            </a:r>
            <a:endParaRPr b="0" lang="en-US" sz="1800" spc="-1" strike="noStrike">
              <a:latin typeface="Arial"/>
            </a:endParaRPr>
          </a:p>
          <a:p>
            <a:pPr marL="216000" indent="-216000">
              <a:lnSpc>
                <a:spcPct val="100000"/>
              </a:lnSpc>
              <a:spcAft>
                <a:spcPts val="1142"/>
              </a:spcAft>
              <a:buClr>
                <a:srgbClr val="000000"/>
              </a:buClr>
              <a:buFont typeface="StarSymbol"/>
              <a:buAutoNum type="arabicPeriod"/>
            </a:pPr>
            <a:r>
              <a:rPr b="0" lang="en-US" sz="1800" spc="-1" strike="noStrike">
                <a:solidFill>
                  <a:srgbClr val="1c1c1c"/>
                </a:solidFill>
                <a:latin typeface="Tibetan Machine Uni"/>
              </a:rPr>
              <a:t>Increase your hotel revenue</a:t>
            </a:r>
            <a:endParaRPr b="0" lang="en-US" sz="1800" spc="-1" strike="noStrike">
              <a:latin typeface="Arial"/>
            </a:endParaRPr>
          </a:p>
          <a:p>
            <a:pPr marL="216000" indent="-216000">
              <a:lnSpc>
                <a:spcPct val="100000"/>
              </a:lnSpc>
              <a:spcAft>
                <a:spcPts val="1142"/>
              </a:spcAft>
              <a:buClr>
                <a:srgbClr val="000000"/>
              </a:buClr>
              <a:buFont typeface="StarSymbol"/>
              <a:buAutoNum type="arabicPeriod"/>
            </a:pPr>
            <a:r>
              <a:rPr b="0" lang="en-US" sz="1800" spc="-1" strike="noStrike">
                <a:solidFill>
                  <a:srgbClr val="1c1c1c"/>
                </a:solidFill>
                <a:latin typeface="Tibetan Machine Uni"/>
              </a:rPr>
              <a:t>Helps on your case study</a:t>
            </a:r>
            <a:endParaRPr b="0" lang="en-US" sz="1800" spc="-1" strike="noStrike">
              <a:latin typeface="Arial"/>
            </a:endParaRPr>
          </a:p>
          <a:p>
            <a:pPr>
              <a:lnSpc>
                <a:spcPct val="100000"/>
              </a:lnSpc>
              <a:spcAft>
                <a:spcPts val="1142"/>
              </a:spcAft>
            </a:pPr>
            <a:r>
              <a:rPr b="0" lang="en-US" sz="1800" spc="-1" strike="noStrike">
                <a:solidFill>
                  <a:srgbClr val="1c1c1c"/>
                </a:solidFill>
                <a:latin typeface="Tibetan Machine Uni"/>
              </a:rPr>
              <a:t> </a:t>
            </a:r>
            <a:endParaRPr b="0" lang="en-US" sz="1800" spc="-1" strike="noStrike">
              <a:latin typeface="Arial"/>
            </a:endParaRPr>
          </a:p>
        </p:txBody>
      </p:sp>
      <p:pic>
        <p:nvPicPr>
          <p:cNvPr id="136" name="" descr=""/>
          <p:cNvPicPr/>
          <p:nvPr/>
        </p:nvPicPr>
        <p:blipFill>
          <a:blip r:embed="rId1"/>
          <a:stretch/>
        </p:blipFill>
        <p:spPr>
          <a:xfrm>
            <a:off x="5063400" y="2016000"/>
            <a:ext cx="4626000" cy="460764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Noto Sans Black"/>
              </a:rPr>
              <a:t>HOW CRS IS IMPLEMENTED</a:t>
            </a:r>
            <a:endParaRPr b="0" lang="en-US" sz="3200" spc="-1" strike="noStrike">
              <a:latin typeface="Arial"/>
            </a:endParaRPr>
          </a:p>
        </p:txBody>
      </p:sp>
      <p:pic>
        <p:nvPicPr>
          <p:cNvPr id="138" name="" descr=""/>
          <p:cNvPicPr/>
          <p:nvPr/>
        </p:nvPicPr>
        <p:blipFill>
          <a:blip r:embed="rId1"/>
          <a:stretch/>
        </p:blipFill>
        <p:spPr>
          <a:xfrm>
            <a:off x="0" y="1440000"/>
            <a:ext cx="10079640" cy="521964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Noto Sans Black"/>
              </a:rPr>
              <a:t>KEY FEATURES OF CRS</a:t>
            </a:r>
            <a:endParaRPr b="0" lang="en-US" sz="3200" spc="-1" strike="noStrike">
              <a:latin typeface="Arial"/>
            </a:endParaRPr>
          </a:p>
        </p:txBody>
      </p:sp>
      <p:pic>
        <p:nvPicPr>
          <p:cNvPr id="140" name="" descr=""/>
          <p:cNvPicPr/>
          <p:nvPr/>
        </p:nvPicPr>
        <p:blipFill>
          <a:blip r:embed="rId1"/>
          <a:stretch/>
        </p:blipFill>
        <p:spPr>
          <a:xfrm>
            <a:off x="359640" y="2791440"/>
            <a:ext cx="4479120" cy="3056760"/>
          </a:xfrm>
          <a:prstGeom prst="rect">
            <a:avLst/>
          </a:prstGeom>
          <a:ln>
            <a:noFill/>
          </a:ln>
        </p:spPr>
      </p:pic>
      <p:sp>
        <p:nvSpPr>
          <p:cNvPr id="141" name="CustomShape 2"/>
          <p:cNvSpPr/>
          <p:nvPr/>
        </p:nvSpPr>
        <p:spPr>
          <a:xfrm>
            <a:off x="5063760" y="1980000"/>
            <a:ext cx="447912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Font typeface="StarSymbol"/>
              <a:buAutoNum type="arabicParenR"/>
            </a:pPr>
            <a:r>
              <a:rPr b="1" lang="en-US" sz="1800" spc="-1" strike="noStrike">
                <a:solidFill>
                  <a:srgbClr val="1c1c1c"/>
                </a:solidFill>
                <a:latin typeface="Tibetan Machine Uni"/>
              </a:rPr>
              <a:t>Reservations management and synchronization </a:t>
            </a:r>
            <a:endParaRPr b="0" lang="en-US" sz="1800" spc="-1" strike="noStrike">
              <a:latin typeface="Arial"/>
            </a:endParaRPr>
          </a:p>
          <a:p>
            <a:pPr marL="216000" indent="-216000">
              <a:lnSpc>
                <a:spcPct val="100000"/>
              </a:lnSpc>
              <a:spcAft>
                <a:spcPts val="1142"/>
              </a:spcAft>
              <a:buClr>
                <a:srgbClr val="000000"/>
              </a:buClr>
              <a:buFont typeface="StarSymbol"/>
              <a:buAutoNum type="arabicParenR"/>
            </a:pPr>
            <a:r>
              <a:rPr b="1" lang="en-US" sz="1800" spc="-1" strike="noStrike">
                <a:solidFill>
                  <a:srgbClr val="1c1c1c"/>
                </a:solidFill>
                <a:latin typeface="Tibetan Machine Uni"/>
              </a:rPr>
              <a:t>Email notifications</a:t>
            </a:r>
            <a:endParaRPr b="0" lang="en-US" sz="1800" spc="-1" strike="noStrike">
              <a:latin typeface="Arial"/>
            </a:endParaRPr>
          </a:p>
          <a:p>
            <a:pPr marL="216000" indent="-216000">
              <a:lnSpc>
                <a:spcPct val="100000"/>
              </a:lnSpc>
              <a:spcAft>
                <a:spcPts val="1142"/>
              </a:spcAft>
              <a:buClr>
                <a:srgbClr val="000000"/>
              </a:buClr>
              <a:buFont typeface="StarSymbol"/>
              <a:buAutoNum type="arabicParenR"/>
            </a:pPr>
            <a:r>
              <a:rPr b="1" lang="en-US" sz="1800" spc="-1" strike="noStrike">
                <a:solidFill>
                  <a:srgbClr val="1c1c1c"/>
                </a:solidFill>
                <a:latin typeface="Tibetan Machine Uni"/>
              </a:rPr>
              <a:t>Group bookings</a:t>
            </a:r>
            <a:endParaRPr b="0" lang="en-US" sz="1800" spc="-1" strike="noStrike">
              <a:latin typeface="Arial"/>
            </a:endParaRPr>
          </a:p>
          <a:p>
            <a:pPr marL="216000" indent="-216000">
              <a:lnSpc>
                <a:spcPct val="100000"/>
              </a:lnSpc>
              <a:spcAft>
                <a:spcPts val="1142"/>
              </a:spcAft>
              <a:buClr>
                <a:srgbClr val="000000"/>
              </a:buClr>
              <a:buFont typeface="StarSymbol"/>
              <a:buAutoNum type="arabicParenR"/>
            </a:pPr>
            <a:r>
              <a:rPr b="1" lang="en-US" sz="1800" spc="-1" strike="noStrike">
                <a:solidFill>
                  <a:srgbClr val="1c1c1c"/>
                </a:solidFill>
                <a:latin typeface="Tibetan Machine Uni"/>
              </a:rPr>
              <a:t>Cancellations and refund management</a:t>
            </a:r>
            <a:endParaRPr b="0" lang="en-US" sz="1800" spc="-1" strike="noStrike">
              <a:latin typeface="Arial"/>
            </a:endParaRPr>
          </a:p>
          <a:p>
            <a:pPr marL="216000" indent="-216000">
              <a:lnSpc>
                <a:spcPct val="100000"/>
              </a:lnSpc>
              <a:spcAft>
                <a:spcPts val="1142"/>
              </a:spcAft>
              <a:buClr>
                <a:srgbClr val="000000"/>
              </a:buClr>
              <a:buFont typeface="StarSymbol"/>
              <a:buAutoNum type="arabicParenR"/>
            </a:pPr>
            <a:r>
              <a:rPr b="1" lang="en-US" sz="1800" spc="-1" strike="noStrike">
                <a:solidFill>
                  <a:srgbClr val="1c1c1c"/>
                </a:solidFill>
                <a:latin typeface="Tibetan Machine Uni"/>
              </a:rPr>
              <a:t>Integration options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Noto Sans Black"/>
              </a:rPr>
              <a:t>ADVANTAGES OF CRS</a:t>
            </a:r>
            <a:endParaRPr b="0" lang="en-US" sz="3200" spc="-1" strike="noStrike">
              <a:latin typeface="Arial"/>
            </a:endParaRPr>
          </a:p>
        </p:txBody>
      </p:sp>
      <p:sp>
        <p:nvSpPr>
          <p:cNvPr id="143"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Font typeface="StarSymbol"/>
              <a:buAutoNum type="arabicParenR"/>
            </a:pPr>
            <a:r>
              <a:rPr b="1" lang="en-US" sz="1800" spc="-1" strike="noStrike">
                <a:solidFill>
                  <a:srgbClr val="1c1c1c"/>
                </a:solidFill>
                <a:latin typeface="Tibetan Machine Uni"/>
              </a:rPr>
              <a:t>Better customer relationship</a:t>
            </a:r>
            <a:endParaRPr b="0" lang="en-US" sz="1800" spc="-1" strike="noStrike">
              <a:latin typeface="Arial"/>
            </a:endParaRPr>
          </a:p>
          <a:p>
            <a:pPr marL="216000" indent="-216000">
              <a:lnSpc>
                <a:spcPct val="100000"/>
              </a:lnSpc>
              <a:spcAft>
                <a:spcPts val="1142"/>
              </a:spcAft>
              <a:buClr>
                <a:srgbClr val="000000"/>
              </a:buClr>
              <a:buFont typeface="StarSymbol"/>
              <a:buAutoNum type="arabicParenR"/>
            </a:pPr>
            <a:r>
              <a:rPr b="1" lang="en-US" sz="1800" spc="-1" strike="noStrike">
                <a:solidFill>
                  <a:srgbClr val="1c1c1c"/>
                </a:solidFill>
                <a:latin typeface="Tibetan Machine Uni"/>
              </a:rPr>
              <a:t>Synchronization of information</a:t>
            </a:r>
            <a:endParaRPr b="0" lang="en-US" sz="1800" spc="-1" strike="noStrike">
              <a:latin typeface="Arial"/>
            </a:endParaRPr>
          </a:p>
          <a:p>
            <a:pPr marL="216000" indent="-216000">
              <a:lnSpc>
                <a:spcPct val="100000"/>
              </a:lnSpc>
              <a:spcAft>
                <a:spcPts val="1142"/>
              </a:spcAft>
              <a:buClr>
                <a:srgbClr val="000000"/>
              </a:buClr>
              <a:buFont typeface="StarSymbol"/>
              <a:buAutoNum type="arabicParenR"/>
            </a:pPr>
            <a:r>
              <a:rPr b="1" lang="en-US" sz="1800" spc="-1" strike="noStrike">
                <a:solidFill>
                  <a:srgbClr val="1c1c1c"/>
                </a:solidFill>
                <a:latin typeface="Tibetan Machine Uni"/>
              </a:rPr>
              <a:t>Increases flexibility and efficiency</a:t>
            </a:r>
            <a:endParaRPr b="0" lang="en-US" sz="1800" spc="-1" strike="noStrike">
              <a:latin typeface="Arial"/>
            </a:endParaRPr>
          </a:p>
          <a:p>
            <a:pPr marL="216000" indent="-216000">
              <a:lnSpc>
                <a:spcPct val="100000"/>
              </a:lnSpc>
              <a:spcAft>
                <a:spcPts val="1142"/>
              </a:spcAft>
              <a:buClr>
                <a:srgbClr val="000000"/>
              </a:buClr>
              <a:buFont typeface="StarSymbol"/>
              <a:buAutoNum type="arabicParenR"/>
            </a:pPr>
            <a:r>
              <a:rPr b="1" lang="en-US" sz="1800" spc="-1" strike="noStrike">
                <a:solidFill>
                  <a:srgbClr val="1c1c1c"/>
                </a:solidFill>
                <a:latin typeface="Tibetan Machine Uni"/>
              </a:rPr>
              <a:t>Saves time and money</a:t>
            </a:r>
            <a:endParaRPr b="0" lang="en-US" sz="1800" spc="-1" strike="noStrike">
              <a:latin typeface="Arial"/>
            </a:endParaRPr>
          </a:p>
          <a:p>
            <a:pPr marL="216000" indent="-216000">
              <a:lnSpc>
                <a:spcPct val="100000"/>
              </a:lnSpc>
              <a:spcAft>
                <a:spcPts val="1142"/>
              </a:spcAft>
              <a:buClr>
                <a:srgbClr val="000000"/>
              </a:buClr>
              <a:buFont typeface="StarSymbol"/>
              <a:buAutoNum type="arabicParenR"/>
            </a:pPr>
            <a:r>
              <a:rPr b="1" lang="en-US" sz="1800" spc="-1" strike="noStrike">
                <a:solidFill>
                  <a:srgbClr val="1c1c1c"/>
                </a:solidFill>
                <a:latin typeface="Tibetan Machine Uni"/>
              </a:rPr>
              <a:t>Keeping track of reservations</a:t>
            </a:r>
            <a:endParaRPr b="0" lang="en-US" sz="1800" spc="-1" strike="noStrike">
              <a:latin typeface="Arial"/>
            </a:endParaRPr>
          </a:p>
          <a:p>
            <a:pPr marL="216000" indent="-216000">
              <a:lnSpc>
                <a:spcPct val="100000"/>
              </a:lnSpc>
              <a:spcAft>
                <a:spcPts val="1142"/>
              </a:spcAft>
              <a:buClr>
                <a:srgbClr val="000000"/>
              </a:buClr>
              <a:buFont typeface="StarSymbol"/>
              <a:buAutoNum type="arabicParenR"/>
            </a:pPr>
            <a:r>
              <a:rPr b="1" lang="en-US" sz="1800" spc="-1" strike="noStrike">
                <a:solidFill>
                  <a:srgbClr val="1c1c1c"/>
                </a:solidFill>
                <a:latin typeface="Tibetan Machine Uni"/>
              </a:rPr>
              <a:t> </a:t>
            </a:r>
            <a:r>
              <a:rPr b="1" lang="en-US" sz="1800" spc="-1" strike="noStrike">
                <a:solidFill>
                  <a:srgbClr val="1c1c1c"/>
                </a:solidFill>
                <a:latin typeface="Tibetan Machine Uni"/>
              </a:rPr>
              <a:t>Ease of use and secure payment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Noto Sans Black"/>
              </a:rPr>
              <a:t>CASE STUDY ON PEGASUS CRS </a:t>
            </a:r>
            <a:endParaRPr b="0" lang="en-US" sz="3200" spc="-1" strike="noStrike">
              <a:latin typeface="Arial"/>
            </a:endParaRPr>
          </a:p>
        </p:txBody>
      </p:sp>
      <p:sp>
        <p:nvSpPr>
          <p:cNvPr id="145"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1600" spc="-1" strike="noStrike">
                <a:solidFill>
                  <a:srgbClr val="1c1c1c"/>
                </a:solidFill>
                <a:latin typeface="Tibetan Machine Uni"/>
              </a:rPr>
              <a:t>In 2019, Pegasus merged with Travel Tripper, bringing the two companies’ industry-leading solutions into one platform and enhancing service and support across its global customer base. Hotels will now benefit from the innovative cloud-based solutions that Travel Tripper has advanced in reservations and e-commerce, in addition to the highly successful global sales program and powerful new business intelligence platform developed by Pegasus. All of that is backed by our five-star dedicated account service and 24/7 support across our global customer base of 120 countries and counting.</a:t>
            </a:r>
            <a:endParaRPr b="0" lang="en-US" sz="1600" spc="-1" strike="noStrike">
              <a:latin typeface="Arial"/>
            </a:endParaRPr>
          </a:p>
          <a:p>
            <a:pPr>
              <a:lnSpc>
                <a:spcPct val="100000"/>
              </a:lnSpc>
              <a:spcAft>
                <a:spcPts val="1142"/>
              </a:spcAft>
            </a:pPr>
            <a:r>
              <a:rPr b="1" lang="en-US" sz="1600" spc="-1" strike="noStrike">
                <a:solidFill>
                  <a:srgbClr val="1c1c1c"/>
                </a:solidFill>
                <a:latin typeface="Tibetan Machine Uni"/>
              </a:rPr>
              <a:t> </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Noto Sans Black"/>
              </a:rPr>
              <a:t>LIMITATIONS TO OVERCOME</a:t>
            </a:r>
            <a:endParaRPr b="0" lang="en-US" sz="3200" spc="-1" strike="noStrike">
              <a:latin typeface="Arial"/>
            </a:endParaRPr>
          </a:p>
        </p:txBody>
      </p:sp>
      <p:sp>
        <p:nvSpPr>
          <p:cNvPr id="147"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gn="just">
              <a:lnSpc>
                <a:spcPct val="100000"/>
              </a:lnSpc>
              <a:spcAft>
                <a:spcPts val="1142"/>
              </a:spcAft>
              <a:buClr>
                <a:srgbClr val="000000"/>
              </a:buClr>
              <a:buSzPct val="45000"/>
              <a:buFont typeface="Wingdings" charset="2"/>
              <a:buChar char=""/>
            </a:pPr>
            <a:r>
              <a:rPr b="1" lang="en-US" sz="1800" spc="-86" strike="noStrike">
                <a:solidFill>
                  <a:srgbClr val="1c1c1c"/>
                </a:solidFill>
                <a:latin typeface="Tibetan Machine Uni"/>
              </a:rPr>
              <a:t> </a:t>
            </a:r>
            <a:r>
              <a:rPr b="1" lang="en-US" sz="1800" spc="-86" strike="noStrike">
                <a:solidFill>
                  <a:srgbClr val="1c1c1c"/>
                </a:solidFill>
                <a:latin typeface="Tibetan Machine Uni"/>
              </a:rPr>
              <a:t>Influx of new customers.</a:t>
            </a:r>
            <a:endParaRPr b="0" lang="en-US" sz="1800" spc="-1" strike="noStrike">
              <a:latin typeface="Arial"/>
            </a:endParaRPr>
          </a:p>
          <a:p>
            <a:pPr marL="216000" indent="-216000" algn="just">
              <a:lnSpc>
                <a:spcPct val="100000"/>
              </a:lnSpc>
              <a:spcAft>
                <a:spcPts val="1142"/>
              </a:spcAft>
              <a:buClr>
                <a:srgbClr val="000000"/>
              </a:buClr>
              <a:buSzPct val="45000"/>
              <a:buFont typeface="Wingdings" charset="2"/>
              <a:buChar char=""/>
            </a:pPr>
            <a:r>
              <a:rPr b="1" lang="en-US" sz="1800" spc="-86" strike="noStrike">
                <a:solidFill>
                  <a:srgbClr val="1c1c1c"/>
                </a:solidFill>
                <a:latin typeface="Tibetan Machine Uni"/>
              </a:rPr>
              <a:t> </a:t>
            </a:r>
            <a:r>
              <a:rPr b="1" lang="en-US" sz="1800" spc="-86" strike="noStrike">
                <a:solidFill>
                  <a:srgbClr val="1c1c1c"/>
                </a:solidFill>
                <a:latin typeface="Tibetan Machine Uni"/>
              </a:rPr>
              <a:t>Not all online booking systems are created equal.</a:t>
            </a:r>
            <a:endParaRPr b="0" lang="en-US" sz="1800" spc="-1" strike="noStrike">
              <a:latin typeface="Arial"/>
            </a:endParaRPr>
          </a:p>
          <a:p>
            <a:pPr marL="216000" indent="-216000" algn="just">
              <a:lnSpc>
                <a:spcPct val="100000"/>
              </a:lnSpc>
              <a:spcAft>
                <a:spcPts val="1142"/>
              </a:spcAft>
              <a:buClr>
                <a:srgbClr val="000000"/>
              </a:buClr>
              <a:buSzPct val="45000"/>
              <a:buFont typeface="Wingdings" charset="2"/>
              <a:buChar char=""/>
            </a:pPr>
            <a:r>
              <a:rPr b="1" lang="en-US" sz="1800" spc="-86" strike="noStrike">
                <a:solidFill>
                  <a:srgbClr val="1c1c1c"/>
                </a:solidFill>
                <a:latin typeface="Tibetan Machine Uni"/>
              </a:rPr>
              <a:t> </a:t>
            </a:r>
            <a:r>
              <a:rPr b="1" lang="en-US" sz="1800" spc="-86" strike="noStrike">
                <a:solidFill>
                  <a:srgbClr val="1c1c1c"/>
                </a:solidFill>
                <a:latin typeface="Tibetan Machine Uni"/>
              </a:rPr>
              <a:t>Avoid booking systems that don’t bring you new quality customers.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Alizarin</Template>
  <TotalTime>272</TotalTime>
  <Application>LibreOffice/6.1.0.3$Linux_X86_64 LibreOffice_project/10$Build-3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2021-12-24T09:27:36Z</dcterms:created>
  <dc:creator/>
  <dc:description/>
  <dc:language>en-IN</dc:language>
  <cp:lastModifiedBy/>
  <dcterms:modified xsi:type="dcterms:W3CDTF">2022-01-08T07:24:22Z</dcterms:modified>
  <cp:revision>5</cp:revision>
  <dc:subject/>
  <dc:title>Alizarin</dc:title>
</cp:coreProperties>
</file>