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5"/>
  </p:notesMasterIdLst>
  <p:sldIdLst>
    <p:sldId id="260" r:id="rId2"/>
    <p:sldId id="256" r:id="rId3"/>
    <p:sldId id="257" r:id="rId4"/>
    <p:sldId id="258" r:id="rId5"/>
    <p:sldId id="259"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5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Tampungan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CB6A3F-0226-4B6F-9450-32C2C5CCF3FB}" type="datetimeFigureOut">
              <a:rPr lang="id-ID" smtClean="0"/>
              <a:t>23/09/2016</a:t>
            </a:fld>
            <a:endParaRPr lang="id-ID"/>
          </a:p>
        </p:txBody>
      </p:sp>
      <p:sp>
        <p:nvSpPr>
          <p:cNvPr id="4" name="Tampungan Gambar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Tampungan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id-ID"/>
          </a:p>
        </p:txBody>
      </p:sp>
      <p:sp>
        <p:nvSpPr>
          <p:cNvPr id="6" name="Tampungan Ka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Tampungan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E59AC-CB4B-4C77-B3F8-88B503D7C6E6}" type="slidenum">
              <a:rPr lang="id-ID" smtClean="0"/>
              <a:t>‹#›</a:t>
            </a:fld>
            <a:endParaRPr lang="id-ID"/>
          </a:p>
        </p:txBody>
      </p:sp>
    </p:spTree>
    <p:extLst>
      <p:ext uri="{BB962C8B-B14F-4D97-AF65-F5344CB8AC3E}">
        <p14:creationId xmlns:p14="http://schemas.microsoft.com/office/powerpoint/2010/main" val="3813268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id-ID"/>
              <a:t>Klik untuk mengedit gaya judul Master</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a:t>Klik untuk mengedit gaya subjudul Master</a:t>
            </a:r>
            <a:endParaRPr lang="en-US" dirty="0"/>
          </a:p>
        </p:txBody>
      </p:sp>
      <p:sp>
        <p:nvSpPr>
          <p:cNvPr id="4" name="Date Placeholder 3"/>
          <p:cNvSpPr>
            <a:spLocks noGrp="1"/>
          </p:cNvSpPr>
          <p:nvPr>
            <p:ph type="dt" sz="half" idx="10"/>
          </p:nvPr>
        </p:nvSpPr>
        <p:spPr/>
        <p:txBody>
          <a:bodyPr/>
          <a:lstStyle/>
          <a:p>
            <a:fld id="{96860BE0-7A40-4FBA-9D27-B799F31C2AC8}" type="datetimeFigureOut">
              <a:rPr lang="id-ID" smtClean="0"/>
              <a:t>23/09/2016</a:t>
            </a:fld>
            <a:endParaRPr lang="id-ID"/>
          </a:p>
        </p:txBody>
      </p:sp>
      <p:sp>
        <p:nvSpPr>
          <p:cNvPr id="5" name="Footer Placeholder 4"/>
          <p:cNvSpPr>
            <a:spLocks noGrp="1"/>
          </p:cNvSpPr>
          <p:nvPr>
            <p:ph type="ftr" sz="quarter" idx="11"/>
          </p:nvPr>
        </p:nvSpPr>
        <p:spPr>
          <a:xfrm>
            <a:off x="2416500" y="329307"/>
            <a:ext cx="4973915" cy="309201"/>
          </a:xfrm>
        </p:spPr>
        <p:txBody>
          <a:bodyPr/>
          <a:lstStyle/>
          <a:p>
            <a:endParaRPr lang="id-ID"/>
          </a:p>
        </p:txBody>
      </p:sp>
      <p:sp>
        <p:nvSpPr>
          <p:cNvPr id="6" name="Slide Number Placeholder 5"/>
          <p:cNvSpPr>
            <a:spLocks noGrp="1"/>
          </p:cNvSpPr>
          <p:nvPr>
            <p:ph type="sldNum" sz="quarter" idx="12"/>
          </p:nvPr>
        </p:nvSpPr>
        <p:spPr>
          <a:xfrm>
            <a:off x="1437664" y="798973"/>
            <a:ext cx="811019" cy="503578"/>
          </a:xfrm>
        </p:spPr>
        <p:txBody>
          <a:bodyPr/>
          <a:lstStyle/>
          <a:p>
            <a:fld id="{12EB47AF-1245-403A-829D-B3AB1EFC3DD4}" type="slidenum">
              <a:rPr lang="id-ID" smtClean="0"/>
              <a:t>‹#›</a:t>
            </a:fld>
            <a:endParaRPr lang="id-ID"/>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6076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Vertical Text Placeholder 2"/>
          <p:cNvSpPr>
            <a:spLocks noGrp="1"/>
          </p:cNvSpPr>
          <p:nvPr>
            <p:ph type="body" orient="vert" idx="1"/>
          </p:nvPr>
        </p:nvSpPr>
        <p:spPr/>
        <p:txBody>
          <a:bodyPr vert="eaVert"/>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96860BE0-7A40-4FBA-9D27-B799F31C2AC8}" type="datetimeFigureOut">
              <a:rPr lang="id-ID" smtClean="0"/>
              <a:t>23/09/2016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2EB47AF-1245-403A-829D-B3AB1EFC3DD4}" type="slidenum">
              <a:rPr lang="id-ID" smtClean="0"/>
              <a:t>‹#›</a:t>
            </a:fld>
            <a:endParaRPr lang="id-ID"/>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606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id-ID"/>
              <a:t>Klik untuk mengedit gaya judul Master</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96860BE0-7A40-4FBA-9D27-B799F31C2AC8}" type="datetimeFigureOut">
              <a:rPr lang="id-ID" smtClean="0"/>
              <a:t>23/09/2016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2EB47AF-1245-403A-829D-B3AB1EFC3DD4}" type="slidenum">
              <a:rPr lang="id-ID" smtClean="0"/>
              <a:t>‹#›</a:t>
            </a:fld>
            <a:endParaRPr lang="id-ID"/>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8331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Content Placeholder 2"/>
          <p:cNvSpPr>
            <a:spLocks noGrp="1"/>
          </p:cNvSpPr>
          <p:nvPr>
            <p:ph idx="1"/>
          </p:nvPr>
        </p:nvSpPr>
        <p:spPr/>
        <p:txBody>
          <a:bodyPr anchor="t"/>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96860BE0-7A40-4FBA-9D27-B799F31C2AC8}" type="datetimeFigureOut">
              <a:rPr lang="id-ID" smtClean="0"/>
              <a:t>23/09/2016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2EB47AF-1245-403A-829D-B3AB1EFC3DD4}" type="slidenum">
              <a:rPr lang="id-ID" smtClean="0"/>
              <a:t>‹#›</a:t>
            </a:fld>
            <a:endParaRPr lang="id-ID"/>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9033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id-ID"/>
              <a:t>Klik untuk mengedit gaya judul Master</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d-ID"/>
              <a:t>Edit gaya teks Master</a:t>
            </a:r>
          </a:p>
        </p:txBody>
      </p:sp>
      <p:sp>
        <p:nvSpPr>
          <p:cNvPr id="4" name="Date Placeholder 3"/>
          <p:cNvSpPr>
            <a:spLocks noGrp="1"/>
          </p:cNvSpPr>
          <p:nvPr>
            <p:ph type="dt" sz="half" idx="10"/>
          </p:nvPr>
        </p:nvSpPr>
        <p:spPr/>
        <p:txBody>
          <a:bodyPr/>
          <a:lstStyle/>
          <a:p>
            <a:fld id="{96860BE0-7A40-4FBA-9D27-B799F31C2AC8}" type="datetimeFigureOut">
              <a:rPr lang="id-ID" smtClean="0"/>
              <a:t>23/09/2016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2EB47AF-1245-403A-829D-B3AB1EFC3DD4}" type="slidenum">
              <a:rPr lang="id-ID" smtClean="0"/>
              <a:t>‹#›</a:t>
            </a:fld>
            <a:endParaRPr lang="id-ID"/>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2113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id-ID"/>
              <a:t>Klik untuk mengedit gaya judul Master</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Date Placeholder 4"/>
          <p:cNvSpPr>
            <a:spLocks noGrp="1"/>
          </p:cNvSpPr>
          <p:nvPr>
            <p:ph type="dt" sz="half" idx="10"/>
          </p:nvPr>
        </p:nvSpPr>
        <p:spPr/>
        <p:txBody>
          <a:bodyPr/>
          <a:lstStyle/>
          <a:p>
            <a:fld id="{96860BE0-7A40-4FBA-9D27-B799F31C2AC8}" type="datetimeFigureOut">
              <a:rPr lang="id-ID" smtClean="0"/>
              <a:t>23/09/2016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2EB47AF-1245-403A-829D-B3AB1EFC3DD4}" type="slidenum">
              <a:rPr lang="id-ID" smtClean="0"/>
              <a:t>‹#›</a:t>
            </a:fld>
            <a:endParaRPr lang="id-ID"/>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000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id-ID"/>
              <a:t>Klik untuk mengedit gaya judul Master</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Edit gaya teks Master</a:t>
            </a:r>
          </a:p>
        </p:txBody>
      </p:sp>
      <p:sp>
        <p:nvSpPr>
          <p:cNvPr id="4" name="Content Placeholder 3"/>
          <p:cNvSpPr>
            <a:spLocks noGrp="1"/>
          </p:cNvSpPr>
          <p:nvPr>
            <p:ph sz="half" idx="2"/>
          </p:nvPr>
        </p:nvSpPr>
        <p:spPr>
          <a:xfrm>
            <a:off x="1447191" y="2824269"/>
            <a:ext cx="4645152" cy="2644457"/>
          </a:xfrm>
        </p:spPr>
        <p:txBody>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Edit gaya teks Master</a:t>
            </a:r>
          </a:p>
        </p:txBody>
      </p:sp>
      <p:sp>
        <p:nvSpPr>
          <p:cNvPr id="6" name="Content Placeholder 5"/>
          <p:cNvSpPr>
            <a:spLocks noGrp="1"/>
          </p:cNvSpPr>
          <p:nvPr>
            <p:ph sz="quarter" idx="4"/>
          </p:nvPr>
        </p:nvSpPr>
        <p:spPr>
          <a:xfrm>
            <a:off x="6412362" y="2821491"/>
            <a:ext cx="4645152" cy="2637371"/>
          </a:xfrm>
        </p:spPr>
        <p:txBody>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7" name="Date Placeholder 6"/>
          <p:cNvSpPr>
            <a:spLocks noGrp="1"/>
          </p:cNvSpPr>
          <p:nvPr>
            <p:ph type="dt" sz="half" idx="10"/>
          </p:nvPr>
        </p:nvSpPr>
        <p:spPr/>
        <p:txBody>
          <a:bodyPr/>
          <a:lstStyle/>
          <a:p>
            <a:fld id="{96860BE0-7A40-4FBA-9D27-B799F31C2AC8}" type="datetimeFigureOut">
              <a:rPr lang="id-ID" smtClean="0"/>
              <a:t>23/09/2016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12EB47AF-1245-403A-829D-B3AB1EFC3DD4}" type="slidenum">
              <a:rPr lang="id-ID" smtClean="0"/>
              <a:t>‹#›</a:t>
            </a:fld>
            <a:endParaRPr lang="id-ID"/>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1104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Date Placeholder 2"/>
          <p:cNvSpPr>
            <a:spLocks noGrp="1"/>
          </p:cNvSpPr>
          <p:nvPr>
            <p:ph type="dt" sz="half" idx="10"/>
          </p:nvPr>
        </p:nvSpPr>
        <p:spPr/>
        <p:txBody>
          <a:bodyPr/>
          <a:lstStyle/>
          <a:p>
            <a:fld id="{96860BE0-7A40-4FBA-9D27-B799F31C2AC8}" type="datetimeFigureOut">
              <a:rPr lang="id-ID" smtClean="0"/>
              <a:t>23/09/2016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12EB47AF-1245-403A-829D-B3AB1EFC3DD4}" type="slidenum">
              <a:rPr lang="id-ID" smtClean="0"/>
              <a:t>‹#›</a:t>
            </a:fld>
            <a:endParaRPr lang="id-ID"/>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0055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860BE0-7A40-4FBA-9D27-B799F31C2AC8}" type="datetimeFigureOut">
              <a:rPr lang="id-ID" smtClean="0"/>
              <a:t>23/09/2016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12EB47AF-1245-403A-829D-B3AB1EFC3DD4}" type="slidenum">
              <a:rPr lang="id-ID" smtClean="0"/>
              <a:t>‹#›</a:t>
            </a:fld>
            <a:endParaRPr lang="id-ID"/>
          </a:p>
        </p:txBody>
      </p:sp>
    </p:spTree>
    <p:extLst>
      <p:ext uri="{BB962C8B-B14F-4D97-AF65-F5344CB8AC3E}">
        <p14:creationId xmlns:p14="http://schemas.microsoft.com/office/powerpoint/2010/main" val="3363560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id-ID"/>
              <a:t>Klik untuk mengedit gaya judul Master</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Edit gaya teks Master</a:t>
            </a:r>
          </a:p>
        </p:txBody>
      </p:sp>
      <p:sp>
        <p:nvSpPr>
          <p:cNvPr id="5" name="Date Placeholder 4"/>
          <p:cNvSpPr>
            <a:spLocks noGrp="1"/>
          </p:cNvSpPr>
          <p:nvPr>
            <p:ph type="dt" sz="half" idx="10"/>
          </p:nvPr>
        </p:nvSpPr>
        <p:spPr/>
        <p:txBody>
          <a:bodyPr/>
          <a:lstStyle/>
          <a:p>
            <a:fld id="{96860BE0-7A40-4FBA-9D27-B799F31C2AC8}" type="datetimeFigureOut">
              <a:rPr lang="id-ID" smtClean="0"/>
              <a:t>23/09/2016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2EB47AF-1245-403A-829D-B3AB1EFC3DD4}" type="slidenum">
              <a:rPr lang="id-ID" smtClean="0"/>
              <a:t>‹#›</a:t>
            </a:fld>
            <a:endParaRPr lang="id-ID"/>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3036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id-ID"/>
              <a:t>Klik untuk mengedit gaya judul Master</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d-ID"/>
              <a:t>Klik ikon untuk menambahkan gambar</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Edit gaya teks Master</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6860BE0-7A40-4FBA-9D27-B799F31C2AC8}" type="datetimeFigureOut">
              <a:rPr lang="id-ID" smtClean="0"/>
              <a:t>23/09/2016</a:t>
            </a:fld>
            <a:endParaRPr lang="id-ID"/>
          </a:p>
        </p:txBody>
      </p:sp>
      <p:sp>
        <p:nvSpPr>
          <p:cNvPr id="6" name="Footer Placeholder 5"/>
          <p:cNvSpPr>
            <a:spLocks noGrp="1"/>
          </p:cNvSpPr>
          <p:nvPr>
            <p:ph type="ftr" sz="quarter" idx="11"/>
          </p:nvPr>
        </p:nvSpPr>
        <p:spPr>
          <a:xfrm>
            <a:off x="1447382" y="318640"/>
            <a:ext cx="5541004" cy="320931"/>
          </a:xfrm>
        </p:spPr>
        <p:txBody>
          <a:bodyPr/>
          <a:lstStyle/>
          <a:p>
            <a:endParaRPr lang="id-ID"/>
          </a:p>
        </p:txBody>
      </p:sp>
      <p:sp>
        <p:nvSpPr>
          <p:cNvPr id="7" name="Slide Number Placeholder 6"/>
          <p:cNvSpPr>
            <a:spLocks noGrp="1"/>
          </p:cNvSpPr>
          <p:nvPr>
            <p:ph type="sldNum" sz="quarter" idx="12"/>
          </p:nvPr>
        </p:nvSpPr>
        <p:spPr/>
        <p:txBody>
          <a:bodyPr/>
          <a:lstStyle/>
          <a:p>
            <a:fld id="{12EB47AF-1245-403A-829D-B3AB1EFC3DD4}" type="slidenum">
              <a:rPr lang="id-ID" smtClean="0"/>
              <a:t>‹#›</a:t>
            </a:fld>
            <a:endParaRPr lang="id-ID"/>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454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id-ID"/>
              <a:t>Klik untuk mengedit gaya judul Master</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6860BE0-7A40-4FBA-9D27-B799F31C2AC8}" type="datetimeFigureOut">
              <a:rPr lang="id-ID" smtClean="0"/>
              <a:t>23/09/2016</a:t>
            </a:fld>
            <a:endParaRPr lang="id-ID"/>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2EB47AF-1245-403A-829D-B3AB1EFC3DD4}" type="slidenum">
              <a:rPr lang="id-ID" smtClean="0"/>
              <a:t>‹#›</a:t>
            </a:fld>
            <a:endParaRPr lang="id-ID"/>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01820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a:xfrm>
            <a:off x="838200" y="2651125"/>
            <a:ext cx="10515600" cy="1325563"/>
          </a:xfrm>
        </p:spPr>
        <p:style>
          <a:lnRef idx="1">
            <a:schemeClr val="accent3"/>
          </a:lnRef>
          <a:fillRef idx="2">
            <a:schemeClr val="accent3"/>
          </a:fillRef>
          <a:effectRef idx="1">
            <a:schemeClr val="accent3"/>
          </a:effectRef>
          <a:fontRef idx="minor">
            <a:schemeClr val="dk1"/>
          </a:fontRef>
        </p:style>
        <p:txBody>
          <a:bodyPr>
            <a:normAutofit/>
          </a:bodyPr>
          <a:lstStyle/>
          <a:p>
            <a:pPr algn="ctr"/>
            <a:r>
              <a:rPr lang="id-ID" sz="6600" dirty="0"/>
              <a:t>JURNAL KEBENCANAAN</a:t>
            </a:r>
          </a:p>
        </p:txBody>
      </p:sp>
    </p:spTree>
    <p:extLst>
      <p:ext uri="{BB962C8B-B14F-4D97-AF65-F5344CB8AC3E}">
        <p14:creationId xmlns:p14="http://schemas.microsoft.com/office/powerpoint/2010/main" val="342556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a:xfrm>
            <a:off x="1451579" y="1274782"/>
            <a:ext cx="9603275" cy="1049235"/>
          </a:xfrm>
        </p:spPr>
        <p:txBody>
          <a:bodyPr/>
          <a:lstStyle/>
          <a:p>
            <a:r>
              <a:rPr lang="id-ID" dirty="0"/>
              <a:t>data</a:t>
            </a:r>
          </a:p>
        </p:txBody>
      </p:sp>
      <p:sp>
        <p:nvSpPr>
          <p:cNvPr id="3" name="Tampungan Konten 2"/>
          <p:cNvSpPr>
            <a:spLocks noGrp="1"/>
          </p:cNvSpPr>
          <p:nvPr>
            <p:ph idx="1"/>
          </p:nvPr>
        </p:nvSpPr>
        <p:spPr/>
        <p:txBody>
          <a:bodyPr/>
          <a:lstStyle/>
          <a:p>
            <a:pPr marL="0" indent="0">
              <a:buNone/>
            </a:pPr>
            <a:r>
              <a:rPr lang="id-ID" dirty="0"/>
              <a:t>Data adalah kumpulan kejadian yang diangkat dari suatu kenyataan(fakta), dapat berupa angka-angka, huruf, simbol-simbol khusus, atau gabungan dari ketiganya</a:t>
            </a:r>
          </a:p>
        </p:txBody>
      </p:sp>
    </p:spTree>
    <p:extLst>
      <p:ext uri="{BB962C8B-B14F-4D97-AF65-F5344CB8AC3E}">
        <p14:creationId xmlns:p14="http://schemas.microsoft.com/office/powerpoint/2010/main" val="2644681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a:xfrm>
            <a:off x="1451578" y="1183342"/>
            <a:ext cx="9603275" cy="1049235"/>
          </a:xfrm>
        </p:spPr>
        <p:txBody>
          <a:bodyPr/>
          <a:lstStyle/>
          <a:p>
            <a:r>
              <a:rPr lang="id-ID" dirty="0"/>
              <a:t>Data dalam jurnal</a:t>
            </a:r>
          </a:p>
        </p:txBody>
      </p:sp>
      <p:sp>
        <p:nvSpPr>
          <p:cNvPr id="3" name="Tampungan Konten 2"/>
          <p:cNvSpPr>
            <a:spLocks noGrp="1"/>
          </p:cNvSpPr>
          <p:nvPr>
            <p:ph idx="1"/>
          </p:nvPr>
        </p:nvSpPr>
        <p:spPr/>
        <p:txBody>
          <a:bodyPr/>
          <a:lstStyle/>
          <a:p>
            <a:pPr marL="0" indent="0">
              <a:buNone/>
            </a:pPr>
            <a:r>
              <a:rPr lang="id-ID" dirty="0"/>
              <a:t>	dengan panduan data dan informasi dari pusat kendali dan entitas yang lain dalam posisi siap siaga di pos masing-masing. Berdasarkan aturan standar yang berlaku di tiap institusi di tambah dengan peraturan yang ditetapkan pemerintah, pada dasarnya setiap entitas mempunyai tugas dan tanggung jawab yang sudah jelas. Entitas yang biasa terlibat dalam penanganan bencana dan keadaan darurat adalah sebagai berikut:</a:t>
            </a:r>
          </a:p>
          <a:p>
            <a:r>
              <a:rPr lang="id-ID" dirty="0"/>
              <a:t> </a:t>
            </a:r>
          </a:p>
          <a:p>
            <a:pPr marL="0" indent="0">
              <a:buNone/>
            </a:pPr>
            <a:endParaRPr lang="id-ID" dirty="0"/>
          </a:p>
        </p:txBody>
      </p:sp>
    </p:spTree>
    <p:extLst>
      <p:ext uri="{BB962C8B-B14F-4D97-AF65-F5344CB8AC3E}">
        <p14:creationId xmlns:p14="http://schemas.microsoft.com/office/powerpoint/2010/main" val="4126482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a:xfrm>
            <a:off x="1451578" y="1327033"/>
            <a:ext cx="9603275" cy="1049235"/>
          </a:xfrm>
        </p:spPr>
        <p:txBody>
          <a:bodyPr/>
          <a:lstStyle/>
          <a:p>
            <a:r>
              <a:rPr lang="id-ID" dirty="0" err="1"/>
              <a:t>people</a:t>
            </a:r>
            <a:endParaRPr lang="id-ID" dirty="0"/>
          </a:p>
        </p:txBody>
      </p:sp>
      <p:sp>
        <p:nvSpPr>
          <p:cNvPr id="3" name="Tampungan Konten 2"/>
          <p:cNvSpPr>
            <a:spLocks noGrp="1"/>
          </p:cNvSpPr>
          <p:nvPr>
            <p:ph idx="1"/>
          </p:nvPr>
        </p:nvSpPr>
        <p:spPr/>
        <p:txBody>
          <a:bodyPr/>
          <a:lstStyle/>
          <a:p>
            <a:pPr marL="0" indent="0">
              <a:buNone/>
            </a:pPr>
            <a:r>
              <a:rPr lang="id-ID" dirty="0" err="1"/>
              <a:t>People</a:t>
            </a:r>
            <a:r>
              <a:rPr lang="id-ID" dirty="0"/>
              <a:t> adalah orang yang ikut </a:t>
            </a:r>
            <a:r>
              <a:rPr lang="id-ID" dirty="0" err="1"/>
              <a:t>berpartisiasi</a:t>
            </a:r>
            <a:r>
              <a:rPr lang="id-ID" dirty="0"/>
              <a:t> dalam </a:t>
            </a:r>
            <a:r>
              <a:rPr lang="id-ID" dirty="0" err="1"/>
              <a:t>pengguaan</a:t>
            </a:r>
            <a:r>
              <a:rPr lang="id-ID" dirty="0"/>
              <a:t> aplikasi atau orang yang terlibat dalam pembuatan aplikasi tersebut.</a:t>
            </a:r>
          </a:p>
        </p:txBody>
      </p:sp>
    </p:spTree>
    <p:extLst>
      <p:ext uri="{BB962C8B-B14F-4D97-AF65-F5344CB8AC3E}">
        <p14:creationId xmlns:p14="http://schemas.microsoft.com/office/powerpoint/2010/main" val="266015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rsegi Panjang 1"/>
          <p:cNvSpPr/>
          <p:nvPr/>
        </p:nvSpPr>
        <p:spPr>
          <a:xfrm>
            <a:off x="431075" y="248518"/>
            <a:ext cx="10280468" cy="5980420"/>
          </a:xfrm>
          <a:prstGeom prst="rect">
            <a:avLst/>
          </a:prstGeom>
        </p:spPr>
        <p:txBody>
          <a:bodyPr wrap="square">
            <a:spAutoFit/>
          </a:bodyPr>
          <a:lstStyle/>
          <a:p>
            <a:pPr marL="342900" lvl="0" indent="-342900" algn="just">
              <a:lnSpc>
                <a:spcPct val="115000"/>
              </a:lnSpc>
              <a:spcAft>
                <a:spcPts val="0"/>
              </a:spcAft>
              <a:buFont typeface="+mj-lt"/>
              <a:buAutoNum type="arabicPeriod"/>
              <a:tabLst>
                <a:tab pos="342900" algn="l"/>
              </a:tabLst>
            </a:pPr>
            <a:r>
              <a:rPr lang="id-ID" dirty="0">
                <a:highlight>
                  <a:srgbClr val="FFFF00"/>
                </a:highlight>
                <a:latin typeface="Calibri" panose="020F0502020204030204" pitchFamily="34" charset="0"/>
                <a:ea typeface="Times New Roman" panose="02020603050405020304" pitchFamily="18" charset="0"/>
                <a:cs typeface="Times New Roman" panose="02020603050405020304" pitchFamily="18" charset="0"/>
              </a:rPr>
              <a:t>Polisi</a:t>
            </a:r>
            <a:endParaRPr lang="id-ID" sz="1600" dirty="0">
              <a:latin typeface="Calibri" panose="020F0502020204030204" pitchFamily="34" charset="0"/>
              <a:ea typeface="Calibri" panose="020F0502020204030204" pitchFamily="34" charset="0"/>
              <a:cs typeface="Times New Roman" panose="02020603050405020304" pitchFamily="18" charset="0"/>
            </a:endParaRPr>
          </a:p>
          <a:p>
            <a:pPr>
              <a:lnSpc>
                <a:spcPts val="125"/>
              </a:lnSpc>
              <a:spcAft>
                <a:spcPts val="1000"/>
              </a:spcAft>
            </a:pPr>
            <a:r>
              <a:rPr lang="id-ID" dirty="0">
                <a:highlight>
                  <a:srgbClr val="FFFF00"/>
                </a:highlight>
                <a:latin typeface="Calibri" panose="020F0502020204030204" pitchFamily="34" charset="0"/>
                <a:ea typeface="Times New Roman" panose="02020603050405020304" pitchFamily="18" charset="0"/>
                <a:cs typeface="Times New Roman" panose="02020603050405020304" pitchFamily="18" charset="0"/>
              </a:rPr>
              <a:t> </a:t>
            </a:r>
            <a:endParaRPr lang="id-ID"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97000"/>
              </a:lnSpc>
              <a:spcAft>
                <a:spcPts val="0"/>
              </a:spcAft>
              <a:buFont typeface="+mj-lt"/>
              <a:buAutoNum type="arabicPeriod"/>
              <a:tabLst>
                <a:tab pos="342900" algn="l"/>
              </a:tabLst>
            </a:pPr>
            <a:r>
              <a:rPr lang="id-ID" dirty="0">
                <a:highlight>
                  <a:srgbClr val="FFFF00"/>
                </a:highlight>
                <a:latin typeface="Calibri" panose="020F0502020204030204" pitchFamily="34" charset="0"/>
                <a:ea typeface="Times New Roman" panose="02020603050405020304" pitchFamily="18" charset="0"/>
                <a:cs typeface="Times New Roman" panose="02020603050405020304" pitchFamily="18" charset="0"/>
              </a:rPr>
              <a:t>Pemadam Kebakaran</a:t>
            </a:r>
            <a:endParaRPr lang="id-ID"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97000"/>
              </a:lnSpc>
              <a:spcAft>
                <a:spcPts val="0"/>
              </a:spcAft>
              <a:buFont typeface="+mj-lt"/>
              <a:buAutoNum type="arabicPeriod"/>
              <a:tabLst>
                <a:tab pos="342900" algn="l"/>
              </a:tabLst>
            </a:pPr>
            <a:r>
              <a:rPr lang="id-ID" dirty="0">
                <a:highlight>
                  <a:srgbClr val="FFFF00"/>
                </a:highlight>
                <a:latin typeface="Calibri" panose="020F0502020204030204" pitchFamily="34" charset="0"/>
                <a:ea typeface="Times New Roman" panose="02020603050405020304" pitchFamily="18" charset="0"/>
                <a:cs typeface="Times New Roman" panose="02020603050405020304" pitchFamily="18" charset="0"/>
              </a:rPr>
              <a:t>Rumah Sakit</a:t>
            </a:r>
            <a:endParaRPr lang="id-ID"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mj-lt"/>
              <a:buAutoNum type="arabicPeriod"/>
              <a:tabLst>
                <a:tab pos="342900" algn="l"/>
              </a:tabLst>
            </a:pPr>
            <a:r>
              <a:rPr lang="id-ID" dirty="0">
                <a:highlight>
                  <a:srgbClr val="FFFF00"/>
                </a:highlight>
                <a:latin typeface="Calibri" panose="020F0502020204030204" pitchFamily="34" charset="0"/>
                <a:ea typeface="Times New Roman" panose="02020603050405020304" pitchFamily="18" charset="0"/>
                <a:cs typeface="Times New Roman" panose="02020603050405020304" pitchFamily="18" charset="0"/>
              </a:rPr>
              <a:t>Tim SAR</a:t>
            </a:r>
            <a:endParaRPr lang="id-ID" sz="1600" dirty="0">
              <a:latin typeface="Calibri" panose="020F0502020204030204" pitchFamily="34" charset="0"/>
              <a:ea typeface="Calibri" panose="020F0502020204030204" pitchFamily="34" charset="0"/>
              <a:cs typeface="Times New Roman" panose="02020603050405020304" pitchFamily="18" charset="0"/>
            </a:endParaRPr>
          </a:p>
          <a:p>
            <a:pPr>
              <a:lnSpc>
                <a:spcPts val="10"/>
              </a:lnSpc>
              <a:spcAft>
                <a:spcPts val="1000"/>
              </a:spcAft>
            </a:pPr>
            <a:r>
              <a:rPr lang="id-ID" dirty="0">
                <a:highlight>
                  <a:srgbClr val="FFFF00"/>
                </a:highlight>
                <a:latin typeface="Calibri" panose="020F0502020204030204" pitchFamily="34" charset="0"/>
                <a:ea typeface="Times New Roman" panose="02020603050405020304" pitchFamily="18" charset="0"/>
                <a:cs typeface="Times New Roman" panose="02020603050405020304" pitchFamily="18" charset="0"/>
              </a:rPr>
              <a:t> </a:t>
            </a:r>
            <a:endParaRPr lang="id-ID"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97000"/>
              </a:lnSpc>
              <a:spcAft>
                <a:spcPts val="0"/>
              </a:spcAft>
              <a:buFont typeface="+mj-lt"/>
              <a:buAutoNum type="arabicPeriod"/>
              <a:tabLst>
                <a:tab pos="342900" algn="l"/>
              </a:tabLst>
            </a:pPr>
            <a:r>
              <a:rPr lang="id-ID" dirty="0">
                <a:highlight>
                  <a:srgbClr val="FFFF00"/>
                </a:highlight>
                <a:latin typeface="Calibri" panose="020F0502020204030204" pitchFamily="34" charset="0"/>
                <a:ea typeface="Times New Roman" panose="02020603050405020304" pitchFamily="18" charset="0"/>
                <a:cs typeface="Times New Roman" panose="02020603050405020304" pitchFamily="18" charset="0"/>
              </a:rPr>
              <a:t>Militer</a:t>
            </a:r>
            <a:endParaRPr lang="id-ID"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97000"/>
              </a:lnSpc>
              <a:spcAft>
                <a:spcPts val="0"/>
              </a:spcAft>
              <a:buFont typeface="+mj-lt"/>
              <a:buAutoNum type="arabicPeriod"/>
              <a:tabLst>
                <a:tab pos="342900" algn="l"/>
              </a:tabLst>
            </a:pPr>
            <a:r>
              <a:rPr lang="id-ID" dirty="0">
                <a:highlight>
                  <a:srgbClr val="FFFF00"/>
                </a:highlight>
                <a:latin typeface="Calibri" panose="020F0502020204030204" pitchFamily="34" charset="0"/>
                <a:ea typeface="Times New Roman" panose="02020603050405020304" pitchFamily="18" charset="0"/>
                <a:cs typeface="Times New Roman" panose="02020603050405020304" pitchFamily="18" charset="0"/>
              </a:rPr>
              <a:t>Petugas Kesehatan Lokal</a:t>
            </a:r>
            <a:endParaRPr lang="id-ID"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97000"/>
              </a:lnSpc>
              <a:spcAft>
                <a:spcPts val="0"/>
              </a:spcAft>
              <a:buFont typeface="+mj-lt"/>
              <a:buAutoNum type="arabicPeriod"/>
              <a:tabLst>
                <a:tab pos="342900" algn="l"/>
              </a:tabLst>
            </a:pPr>
            <a:r>
              <a:rPr lang="id-ID" dirty="0">
                <a:highlight>
                  <a:srgbClr val="FFFF00"/>
                </a:highlight>
                <a:latin typeface="Calibri" panose="020F0502020204030204" pitchFamily="34" charset="0"/>
                <a:ea typeface="Times New Roman" panose="02020603050405020304" pitchFamily="18" charset="0"/>
                <a:cs typeface="Times New Roman" panose="02020603050405020304" pitchFamily="18" charset="0"/>
              </a:rPr>
              <a:t>Petugas Keamanan Lokal</a:t>
            </a:r>
            <a:endParaRPr lang="id-ID"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97000"/>
              </a:lnSpc>
              <a:spcAft>
                <a:spcPts val="0"/>
              </a:spcAft>
              <a:buFont typeface="+mj-lt"/>
              <a:buAutoNum type="arabicPeriod"/>
              <a:tabLst>
                <a:tab pos="342900" algn="l"/>
              </a:tabLst>
            </a:pPr>
            <a:r>
              <a:rPr lang="id-ID" dirty="0">
                <a:highlight>
                  <a:srgbClr val="FFFF00"/>
                </a:highlight>
                <a:latin typeface="Calibri" panose="020F0502020204030204" pitchFamily="34" charset="0"/>
                <a:ea typeface="Times New Roman" panose="02020603050405020304" pitchFamily="18" charset="0"/>
                <a:cs typeface="Times New Roman" panose="02020603050405020304" pitchFamily="18" charset="0"/>
              </a:rPr>
              <a:t>Lembaga Pemerintah</a:t>
            </a:r>
            <a:endParaRPr lang="id-ID" sz="1600" dirty="0">
              <a:latin typeface="Calibri" panose="020F0502020204030204" pitchFamily="34" charset="0"/>
              <a:ea typeface="Calibri" panose="020F0502020204030204" pitchFamily="34" charset="0"/>
              <a:cs typeface="Times New Roman" panose="02020603050405020304" pitchFamily="18" charset="0"/>
            </a:endParaRPr>
          </a:p>
          <a:p>
            <a:pPr>
              <a:lnSpc>
                <a:spcPts val="1880"/>
              </a:lnSpc>
              <a:spcAft>
                <a:spcPts val="1000"/>
              </a:spcAft>
            </a:pPr>
            <a:r>
              <a:rPr lang="id-ID" dirty="0">
                <a:highlight>
                  <a:srgbClr val="FFFF00"/>
                </a:highlight>
                <a:latin typeface="Calibri" panose="020F0502020204030204" pitchFamily="34" charset="0"/>
                <a:ea typeface="Times New Roman" panose="02020603050405020304" pitchFamily="18" charset="0"/>
                <a:cs typeface="Times New Roman" panose="02020603050405020304" pitchFamily="18" charset="0"/>
              </a:rPr>
              <a:t> </a:t>
            </a:r>
            <a:endParaRPr lang="id-ID"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98000"/>
              </a:lnSpc>
              <a:spcAft>
                <a:spcPts val="1000"/>
              </a:spcAft>
            </a:pPr>
            <a:r>
              <a:rPr lang="id-ID" dirty="0">
                <a:highlight>
                  <a:srgbClr val="FFFF00"/>
                </a:highlight>
                <a:latin typeface="Calibri" panose="020F0502020204030204" pitchFamily="34" charset="0"/>
                <a:ea typeface="Times New Roman" panose="02020603050405020304" pitchFamily="18" charset="0"/>
                <a:cs typeface="Times New Roman" panose="02020603050405020304" pitchFamily="18" charset="0"/>
              </a:rPr>
              <a:t>Permasalahan utama suatu pusat kendali untuk menangani bencana dan keadaan darurat terletak pada sumber daya. Pusat kendali tidak mempunyai sumber daya yang mencukupi untuk menghadapi bencana dan keadaan darurat secara mandiri. Artinya mereka membutuhkan dukungan dan bantuan dari institusi lain. Hal yang menjadi permasalahan adalah bagaimana mengatur tiga hal berikut agar penanganan bencana dan keadaan darurat bisa berjalan secara maksimal dalam menyatukan entitas yang mempunyai tugas dan tanggung jawab berbeda.</a:t>
            </a:r>
            <a:endParaRPr lang="id-ID" sz="1600" dirty="0">
              <a:latin typeface="Calibri" panose="020F0502020204030204" pitchFamily="34" charset="0"/>
              <a:ea typeface="Calibri" panose="020F0502020204030204" pitchFamily="34" charset="0"/>
              <a:cs typeface="Times New Roman" panose="02020603050405020304" pitchFamily="18" charset="0"/>
            </a:endParaRPr>
          </a:p>
          <a:p>
            <a:pPr>
              <a:lnSpc>
                <a:spcPts val="865"/>
              </a:lnSpc>
              <a:spcAft>
                <a:spcPts val="1000"/>
              </a:spcAft>
            </a:pPr>
            <a:r>
              <a:rPr lang="id-ID" dirty="0">
                <a:highlight>
                  <a:srgbClr val="FFFF00"/>
                </a:highlight>
                <a:latin typeface="Calibri" panose="020F0502020204030204" pitchFamily="34" charset="0"/>
                <a:ea typeface="Calibri" panose="020F0502020204030204" pitchFamily="34" charset="0"/>
                <a:cs typeface="Times New Roman" panose="02020603050405020304" pitchFamily="18" charset="0"/>
              </a:rPr>
              <a:t> </a:t>
            </a:r>
            <a:endParaRPr lang="id-ID"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mj-lt"/>
              <a:buAutoNum type="arabicPeriod"/>
              <a:tabLst>
                <a:tab pos="342900" algn="l"/>
              </a:tabLst>
            </a:pPr>
            <a:r>
              <a:rPr lang="id-ID" dirty="0">
                <a:highlight>
                  <a:srgbClr val="FFFF00"/>
                </a:highlight>
                <a:latin typeface="Calibri" panose="020F0502020204030204" pitchFamily="34" charset="0"/>
                <a:ea typeface="Times New Roman" panose="02020603050405020304" pitchFamily="18" charset="0"/>
                <a:cs typeface="Times New Roman" panose="02020603050405020304" pitchFamily="18" charset="0"/>
              </a:rPr>
              <a:t>Pengaturan entitas</a:t>
            </a:r>
            <a:endParaRPr lang="id-ID" sz="1600" dirty="0">
              <a:latin typeface="Calibri" panose="020F0502020204030204" pitchFamily="34" charset="0"/>
              <a:ea typeface="Calibri" panose="020F0502020204030204" pitchFamily="34" charset="0"/>
              <a:cs typeface="Times New Roman" panose="02020603050405020304" pitchFamily="18" charset="0"/>
            </a:endParaRPr>
          </a:p>
          <a:p>
            <a:pPr>
              <a:lnSpc>
                <a:spcPts val="125"/>
              </a:lnSpc>
              <a:spcAft>
                <a:spcPts val="1000"/>
              </a:spcAft>
            </a:pPr>
            <a:r>
              <a:rPr lang="id-ID" dirty="0">
                <a:highlight>
                  <a:srgbClr val="FFFF00"/>
                </a:highlight>
                <a:latin typeface="Calibri" panose="020F0502020204030204" pitchFamily="34" charset="0"/>
                <a:ea typeface="Times New Roman" panose="02020603050405020304" pitchFamily="18" charset="0"/>
                <a:cs typeface="Times New Roman" panose="02020603050405020304" pitchFamily="18" charset="0"/>
              </a:rPr>
              <a:t> </a:t>
            </a:r>
            <a:endParaRPr lang="id-ID"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97000"/>
              </a:lnSpc>
              <a:spcAft>
                <a:spcPts val="0"/>
              </a:spcAft>
              <a:buFont typeface="+mj-lt"/>
              <a:buAutoNum type="arabicPeriod"/>
              <a:tabLst>
                <a:tab pos="342900" algn="l"/>
              </a:tabLst>
            </a:pPr>
            <a:r>
              <a:rPr lang="id-ID" dirty="0">
                <a:highlight>
                  <a:srgbClr val="FFFF00"/>
                </a:highlight>
                <a:latin typeface="Calibri" panose="020F0502020204030204" pitchFamily="34" charset="0"/>
                <a:ea typeface="Times New Roman" panose="02020603050405020304" pitchFamily="18" charset="0"/>
                <a:cs typeface="Times New Roman" panose="02020603050405020304" pitchFamily="18" charset="0"/>
              </a:rPr>
              <a:t>Pengiriman </a:t>
            </a:r>
            <a:r>
              <a:rPr lang="id-ID" i="1" dirty="0" err="1">
                <a:highlight>
                  <a:srgbClr val="FFFF00"/>
                </a:highlight>
                <a:latin typeface="Calibri" panose="020F0502020204030204" pitchFamily="34" charset="0"/>
                <a:ea typeface="Times New Roman" panose="02020603050405020304" pitchFamily="18" charset="0"/>
                <a:cs typeface="Times New Roman" panose="02020603050405020304" pitchFamily="18" charset="0"/>
              </a:rPr>
              <a:t>alert</a:t>
            </a:r>
            <a:r>
              <a:rPr lang="id-ID" dirty="0">
                <a:highlight>
                  <a:srgbClr val="FFFF00"/>
                </a:highlight>
                <a:latin typeface="Calibri" panose="020F0502020204030204" pitchFamily="34" charset="0"/>
                <a:ea typeface="Times New Roman" panose="02020603050405020304" pitchFamily="18" charset="0"/>
                <a:cs typeface="Times New Roman" panose="02020603050405020304" pitchFamily="18" charset="0"/>
              </a:rPr>
              <a:t> dan </a:t>
            </a:r>
            <a:r>
              <a:rPr lang="id-ID" i="1" dirty="0" err="1">
                <a:highlight>
                  <a:srgbClr val="FFFF00"/>
                </a:highlight>
                <a:latin typeface="Calibri" panose="020F0502020204030204" pitchFamily="34" charset="0"/>
                <a:ea typeface="Times New Roman" panose="02020603050405020304" pitchFamily="18" charset="0"/>
                <a:cs typeface="Times New Roman" panose="02020603050405020304" pitchFamily="18" charset="0"/>
              </a:rPr>
              <a:t>trigger</a:t>
            </a:r>
            <a:endParaRPr lang="id-ID"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97000"/>
              </a:lnSpc>
              <a:spcAft>
                <a:spcPts val="0"/>
              </a:spcAft>
              <a:buFont typeface="+mj-lt"/>
              <a:buAutoNum type="arabicPeriod"/>
              <a:tabLst>
                <a:tab pos="342900" algn="l"/>
              </a:tabLst>
            </a:pPr>
            <a:r>
              <a:rPr lang="id-ID" dirty="0">
                <a:highlight>
                  <a:srgbClr val="FFFF00"/>
                </a:highlight>
                <a:latin typeface="Calibri" panose="020F0502020204030204" pitchFamily="34" charset="0"/>
                <a:ea typeface="Times New Roman" panose="02020603050405020304" pitchFamily="18" charset="0"/>
                <a:cs typeface="Times New Roman" panose="02020603050405020304" pitchFamily="18" charset="0"/>
              </a:rPr>
              <a:t>Koordinasi antar entitas</a:t>
            </a:r>
            <a:endParaRPr lang="id-ID"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62031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judul 2"/>
          <p:cNvSpPr>
            <a:spLocks noGrp="1"/>
          </p:cNvSpPr>
          <p:nvPr>
            <p:ph type="subTitle" idx="1"/>
          </p:nvPr>
        </p:nvSpPr>
        <p:spPr>
          <a:xfrm>
            <a:off x="2182649" y="774941"/>
            <a:ext cx="8637072" cy="2438522"/>
          </a:xfrm>
        </p:spPr>
        <p:txBody>
          <a:bodyPr>
            <a:noAutofit/>
          </a:bodyPr>
          <a:lstStyle/>
          <a:p>
            <a:r>
              <a:rPr lang="id-ID" sz="2000" dirty="0"/>
              <a:t>Anggota :</a:t>
            </a:r>
          </a:p>
          <a:p>
            <a:pPr marL="342900" indent="-342900">
              <a:buAutoNum type="arabicPeriod"/>
            </a:pPr>
            <a:r>
              <a:rPr lang="id-ID" sz="2000" dirty="0"/>
              <a:t>Arini dwi putri </a:t>
            </a:r>
            <a:r>
              <a:rPr lang="id-ID" sz="2000" dirty="0" err="1"/>
              <a:t>andini</a:t>
            </a:r>
            <a:endParaRPr lang="id-ID" sz="2000" dirty="0"/>
          </a:p>
          <a:p>
            <a:pPr marL="342900" indent="-342900">
              <a:buAutoNum type="arabicPeriod"/>
            </a:pPr>
            <a:r>
              <a:rPr lang="id-ID" sz="2000" dirty="0"/>
              <a:t>Indri ayu </a:t>
            </a:r>
            <a:r>
              <a:rPr lang="id-ID" sz="2000" dirty="0" err="1"/>
              <a:t>saputri</a:t>
            </a:r>
            <a:endParaRPr lang="id-ID" sz="2000" dirty="0"/>
          </a:p>
          <a:p>
            <a:pPr marL="342900" indent="-342900">
              <a:buAutoNum type="arabicPeriod"/>
            </a:pPr>
            <a:r>
              <a:rPr lang="id-ID" sz="2000" dirty="0"/>
              <a:t>Esa sakti </a:t>
            </a:r>
            <a:r>
              <a:rPr lang="id-ID" sz="2000" dirty="0" err="1"/>
              <a:t>mahendra</a:t>
            </a:r>
            <a:r>
              <a:rPr lang="id-ID" sz="2000" dirty="0"/>
              <a:t> sapta putra  mahardika </a:t>
            </a:r>
            <a:r>
              <a:rPr lang="id-ID" sz="2000" dirty="0" err="1"/>
              <a:t>islamic</a:t>
            </a:r>
            <a:endParaRPr lang="id-ID" sz="2000" dirty="0"/>
          </a:p>
          <a:p>
            <a:pPr marL="342900" indent="-342900">
              <a:buAutoNum type="arabicPeriod"/>
            </a:pPr>
            <a:r>
              <a:rPr lang="id-ID" sz="2000" dirty="0"/>
              <a:t>Abdillah </a:t>
            </a:r>
            <a:r>
              <a:rPr lang="id-ID" sz="2000" dirty="0" err="1"/>
              <a:t>fahmi</a:t>
            </a:r>
            <a:r>
              <a:rPr lang="id-ID" sz="2000" dirty="0"/>
              <a:t> </a:t>
            </a:r>
            <a:r>
              <a:rPr lang="id-ID" sz="2000" dirty="0" err="1"/>
              <a:t>el</a:t>
            </a:r>
            <a:r>
              <a:rPr lang="id-ID" sz="2000" dirty="0"/>
              <a:t> hakim</a:t>
            </a:r>
          </a:p>
        </p:txBody>
      </p:sp>
    </p:spTree>
    <p:extLst>
      <p:ext uri="{BB962C8B-B14F-4D97-AF65-F5344CB8AC3E}">
        <p14:creationId xmlns:p14="http://schemas.microsoft.com/office/powerpoint/2010/main" val="2211360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a:xfrm>
            <a:off x="1451578" y="1144152"/>
            <a:ext cx="9603275" cy="1049235"/>
          </a:xfrm>
        </p:spPr>
        <p:txBody>
          <a:bodyPr/>
          <a:lstStyle/>
          <a:p>
            <a:r>
              <a:rPr lang="id-ID" dirty="0"/>
              <a:t>Teknologi </a:t>
            </a:r>
            <a:r>
              <a:rPr lang="id-ID" dirty="0" err="1"/>
              <a:t>kebencanaan</a:t>
            </a:r>
            <a:endParaRPr lang="id-ID" dirty="0"/>
          </a:p>
        </p:txBody>
      </p:sp>
      <p:sp>
        <p:nvSpPr>
          <p:cNvPr id="3" name="Tampungan Konten 2"/>
          <p:cNvSpPr>
            <a:spLocks noGrp="1"/>
          </p:cNvSpPr>
          <p:nvPr>
            <p:ph idx="1"/>
          </p:nvPr>
        </p:nvSpPr>
        <p:spPr/>
        <p:txBody>
          <a:bodyPr/>
          <a:lstStyle/>
          <a:p>
            <a:pPr marL="0" indent="0">
              <a:buNone/>
            </a:pPr>
            <a:r>
              <a:rPr lang="id-ID" dirty="0"/>
              <a:t>Terdiri dari beberapa komponen :</a:t>
            </a:r>
          </a:p>
          <a:p>
            <a:pPr marL="457200" indent="-457200">
              <a:buAutoNum type="arabicPeriod"/>
            </a:pPr>
            <a:r>
              <a:rPr lang="id-ID" dirty="0" err="1"/>
              <a:t>People</a:t>
            </a:r>
            <a:endParaRPr lang="id-ID" dirty="0"/>
          </a:p>
          <a:p>
            <a:pPr marL="457200" indent="-457200">
              <a:buAutoNum type="arabicPeriod"/>
            </a:pPr>
            <a:r>
              <a:rPr lang="id-ID" dirty="0" err="1"/>
              <a:t>Software</a:t>
            </a:r>
            <a:endParaRPr lang="id-ID" dirty="0"/>
          </a:p>
          <a:p>
            <a:pPr marL="457200" indent="-457200">
              <a:buAutoNum type="arabicPeriod"/>
            </a:pPr>
            <a:r>
              <a:rPr lang="id-ID" dirty="0"/>
              <a:t>Hardware</a:t>
            </a:r>
          </a:p>
          <a:p>
            <a:pPr marL="457200" indent="-457200">
              <a:buAutoNum type="arabicPeriod"/>
            </a:pPr>
            <a:r>
              <a:rPr lang="id-ID" dirty="0" err="1"/>
              <a:t>Procedur</a:t>
            </a:r>
            <a:endParaRPr lang="id-ID" dirty="0"/>
          </a:p>
          <a:p>
            <a:pPr marL="457200" indent="-457200">
              <a:buAutoNum type="arabicPeriod"/>
            </a:pPr>
            <a:r>
              <a:rPr lang="id-ID" dirty="0"/>
              <a:t>Data </a:t>
            </a:r>
          </a:p>
        </p:txBody>
      </p:sp>
    </p:spTree>
    <p:extLst>
      <p:ext uri="{BB962C8B-B14F-4D97-AF65-F5344CB8AC3E}">
        <p14:creationId xmlns:p14="http://schemas.microsoft.com/office/powerpoint/2010/main" val="1891841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a:xfrm>
            <a:off x="1451578" y="1183342"/>
            <a:ext cx="9603275" cy="1049235"/>
          </a:xfrm>
        </p:spPr>
        <p:txBody>
          <a:bodyPr/>
          <a:lstStyle/>
          <a:p>
            <a:r>
              <a:rPr lang="id-ID" dirty="0"/>
              <a:t>1. </a:t>
            </a:r>
            <a:r>
              <a:rPr lang="id-ID" dirty="0" err="1"/>
              <a:t>software</a:t>
            </a:r>
            <a:endParaRPr lang="id-ID" dirty="0"/>
          </a:p>
        </p:txBody>
      </p:sp>
      <p:sp>
        <p:nvSpPr>
          <p:cNvPr id="3" name="Tampungan Konten 2"/>
          <p:cNvSpPr>
            <a:spLocks noGrp="1"/>
          </p:cNvSpPr>
          <p:nvPr>
            <p:ph idx="1"/>
          </p:nvPr>
        </p:nvSpPr>
        <p:spPr/>
        <p:txBody>
          <a:bodyPr>
            <a:normAutofit/>
          </a:bodyPr>
          <a:lstStyle/>
          <a:p>
            <a:pPr marL="0" indent="0">
              <a:buNone/>
            </a:pPr>
            <a:r>
              <a:rPr lang="id-ID" sz="2800" dirty="0"/>
              <a:t>	</a:t>
            </a:r>
            <a:r>
              <a:rPr lang="id-ID" sz="2800" dirty="0" err="1"/>
              <a:t>Software</a:t>
            </a:r>
            <a:r>
              <a:rPr lang="id-ID" sz="2800" dirty="0"/>
              <a:t> adalah sekumpulan data </a:t>
            </a:r>
            <a:r>
              <a:rPr lang="id-ID" sz="2800" dirty="0" err="1"/>
              <a:t>elektronok</a:t>
            </a:r>
            <a:r>
              <a:rPr lang="id-ID" sz="2800" dirty="0"/>
              <a:t> yang disimpan dan diatur oleh komputer, data elektronik yang disimpan oleh komputer itu dapat berupa program atau instruksi yang akan menjalankan suatu perintah.</a:t>
            </a:r>
          </a:p>
          <a:p>
            <a:pPr marL="0" indent="0">
              <a:buNone/>
            </a:pPr>
            <a:endParaRPr lang="id-ID" sz="2800" dirty="0"/>
          </a:p>
        </p:txBody>
      </p:sp>
    </p:spTree>
    <p:extLst>
      <p:ext uri="{BB962C8B-B14F-4D97-AF65-F5344CB8AC3E}">
        <p14:creationId xmlns:p14="http://schemas.microsoft.com/office/powerpoint/2010/main" val="713995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a:xfrm>
            <a:off x="1451578" y="1274782"/>
            <a:ext cx="9603275" cy="1049235"/>
          </a:xfrm>
        </p:spPr>
        <p:txBody>
          <a:bodyPr>
            <a:normAutofit/>
          </a:bodyPr>
          <a:lstStyle/>
          <a:p>
            <a:r>
              <a:rPr lang="id-ID" sz="2400" dirty="0"/>
              <a:t>SOFTWARE DALAM JURNAL</a:t>
            </a:r>
          </a:p>
        </p:txBody>
      </p:sp>
      <p:sp>
        <p:nvSpPr>
          <p:cNvPr id="3" name="Tampungan Konten 2"/>
          <p:cNvSpPr>
            <a:spLocks noGrp="1"/>
          </p:cNvSpPr>
          <p:nvPr>
            <p:ph idx="1"/>
          </p:nvPr>
        </p:nvSpPr>
        <p:spPr/>
        <p:txBody>
          <a:bodyPr/>
          <a:lstStyle/>
          <a:p>
            <a:pPr marL="0" indent="0">
              <a:buNone/>
            </a:pPr>
            <a:r>
              <a:rPr lang="id-ID" b="1" dirty="0"/>
              <a:t>Navigasi </a:t>
            </a:r>
            <a:r>
              <a:rPr lang="id-ID" b="1" i="1" dirty="0"/>
              <a:t>Mobile</a:t>
            </a:r>
            <a:endParaRPr lang="id-ID" dirty="0"/>
          </a:p>
          <a:p>
            <a:pPr marL="0" indent="0">
              <a:buNone/>
            </a:pPr>
            <a:r>
              <a:rPr lang="id-ID" dirty="0"/>
              <a:t>	Sistem Informasi Geografis (</a:t>
            </a:r>
            <a:r>
              <a:rPr lang="id-ID" i="1" dirty="0" err="1"/>
              <a:t>Geographic</a:t>
            </a:r>
            <a:r>
              <a:rPr lang="id-ID" dirty="0"/>
              <a:t> </a:t>
            </a:r>
            <a:r>
              <a:rPr lang="id-ID" i="1" dirty="0" err="1"/>
              <a:t>Information</a:t>
            </a:r>
            <a:r>
              <a:rPr lang="id-ID" i="1" dirty="0"/>
              <a:t> System </a:t>
            </a:r>
            <a:r>
              <a:rPr lang="id-ID" dirty="0"/>
              <a:t>- GIS) adalah sistem informasi</a:t>
            </a:r>
            <a:r>
              <a:rPr lang="id-ID" i="1" dirty="0"/>
              <a:t> </a:t>
            </a:r>
            <a:r>
              <a:rPr lang="id-ID" dirty="0"/>
              <a:t>khusus yang mengelola data yang memiliki informasi spasial (bereferensi </a:t>
            </a:r>
            <a:r>
              <a:rPr lang="id-ID" dirty="0" err="1"/>
              <a:t>keruangan</a:t>
            </a:r>
            <a:r>
              <a:rPr lang="id-ID" dirty="0"/>
              <a:t>). Dalam arti yang lebih sempit, adalah sistem komputer yang memiliki kemampuan untuk membangun, menyimpan, mengelola dan menampilkan informasi bereferensi geografis, misalnya data yang diidentifikasi menurut lokasinya, dalam sebuah </a:t>
            </a:r>
            <a:r>
              <a:rPr lang="id-ID" dirty="0" err="1"/>
              <a:t>database</a:t>
            </a:r>
            <a:r>
              <a:rPr lang="id-ID" dirty="0"/>
              <a:t>.</a:t>
            </a:r>
          </a:p>
          <a:p>
            <a:pPr marL="0" indent="0">
              <a:buNone/>
            </a:pPr>
            <a:endParaRPr lang="id-ID" dirty="0"/>
          </a:p>
        </p:txBody>
      </p:sp>
    </p:spTree>
    <p:extLst>
      <p:ext uri="{BB962C8B-B14F-4D97-AF65-F5344CB8AC3E}">
        <p14:creationId xmlns:p14="http://schemas.microsoft.com/office/powerpoint/2010/main" val="331567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a:xfrm>
            <a:off x="1451578" y="1235593"/>
            <a:ext cx="9603275" cy="1049235"/>
          </a:xfrm>
        </p:spPr>
        <p:txBody>
          <a:bodyPr/>
          <a:lstStyle/>
          <a:p>
            <a:r>
              <a:rPr lang="id-ID" dirty="0" err="1"/>
              <a:t>hardware</a:t>
            </a:r>
            <a:endParaRPr lang="id-ID" dirty="0"/>
          </a:p>
        </p:txBody>
      </p:sp>
      <p:sp>
        <p:nvSpPr>
          <p:cNvPr id="3" name="Tampungan Konten 2"/>
          <p:cNvSpPr>
            <a:spLocks noGrp="1"/>
          </p:cNvSpPr>
          <p:nvPr>
            <p:ph idx="1"/>
          </p:nvPr>
        </p:nvSpPr>
        <p:spPr/>
        <p:txBody>
          <a:bodyPr/>
          <a:lstStyle/>
          <a:p>
            <a:pPr marL="0" indent="0">
              <a:buNone/>
            </a:pPr>
            <a:r>
              <a:rPr lang="id-ID" dirty="0"/>
              <a:t>Hardware adalah komponen pada komputer yang dapat terlihat dan disentuh secara fisik. Jadi, rupa secara fisik dari komputer dapat kita sebut sebagai </a:t>
            </a:r>
            <a:r>
              <a:rPr lang="id-ID" dirty="0" err="1"/>
              <a:t>hardware</a:t>
            </a:r>
            <a:endParaRPr lang="id-ID" dirty="0"/>
          </a:p>
        </p:txBody>
      </p:sp>
    </p:spTree>
    <p:extLst>
      <p:ext uri="{BB962C8B-B14F-4D97-AF65-F5344CB8AC3E}">
        <p14:creationId xmlns:p14="http://schemas.microsoft.com/office/powerpoint/2010/main" val="1729730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p:cNvSpPr>
            <a:spLocks noGrp="1"/>
          </p:cNvSpPr>
          <p:nvPr>
            <p:ph idx="1"/>
          </p:nvPr>
        </p:nvSpPr>
        <p:spPr>
          <a:xfrm>
            <a:off x="1307887" y="1728349"/>
            <a:ext cx="9603275" cy="3450613"/>
          </a:xfrm>
        </p:spPr>
        <p:txBody>
          <a:bodyPr>
            <a:noAutofit/>
          </a:bodyPr>
          <a:lstStyle/>
          <a:p>
            <a:r>
              <a:rPr lang="id-ID" sz="1800" dirty="0"/>
              <a:t>Terdapat banyak jenis sistem dan perangkat pada sistem informasi bencana &amp; keadaan darurat yang dapat diintegrasikan dengan aplikasi </a:t>
            </a:r>
            <a:r>
              <a:rPr lang="id-ID" sz="1800" dirty="0" err="1"/>
              <a:t>mobile</a:t>
            </a:r>
            <a:r>
              <a:rPr lang="id-ID" sz="1800" dirty="0"/>
              <a:t>. Aplikasi </a:t>
            </a:r>
            <a:r>
              <a:rPr lang="id-ID" sz="1800" i="1" dirty="0" err="1"/>
              <a:t>mobile</a:t>
            </a:r>
            <a:r>
              <a:rPr lang="id-ID" sz="1800" dirty="0"/>
              <a:t> dapat terintegrasi dengan sistem telepon (PABX), kamera untuk pemantauan secara langsung, sistem </a:t>
            </a:r>
            <a:r>
              <a:rPr lang="id-ID" sz="1800" i="1" dirty="0" err="1"/>
              <a:t>alert</a:t>
            </a:r>
            <a:r>
              <a:rPr lang="id-ID" sz="1800" dirty="0"/>
              <a:t> dengan memanfaatkan SMS, GIS untuk </a:t>
            </a:r>
            <a:r>
              <a:rPr lang="id-ID" sz="1800" dirty="0" err="1"/>
              <a:t>pengkoordinasian</a:t>
            </a:r>
            <a:r>
              <a:rPr lang="id-ID" sz="1800" dirty="0"/>
              <a:t> berbasis wilayah, visual tiga dimensi terhadap suatu bangunan atau ruangan, dan lain-lain.</a:t>
            </a:r>
          </a:p>
          <a:p>
            <a:r>
              <a:rPr lang="id-ID" sz="1800" dirty="0"/>
              <a:t>Pada kasus penanganan bencana dan keadaan darurat kebakaran, maka dengan menggunakan perangkat dan aplikasi </a:t>
            </a:r>
            <a:r>
              <a:rPr lang="id-ID" sz="1800" i="1" dirty="0" err="1"/>
              <a:t>mobile</a:t>
            </a:r>
            <a:r>
              <a:rPr lang="id-ID" sz="1800" dirty="0"/>
              <a:t>, sistem akan memberikan informasi posisi </a:t>
            </a:r>
            <a:r>
              <a:rPr lang="id-ID" sz="1800" i="1" dirty="0" err="1"/>
              <a:t>hydrant</a:t>
            </a:r>
            <a:r>
              <a:rPr lang="id-ID" sz="1800" dirty="0"/>
              <a:t> terdekat dan jalur evakuasi darurat terdekat. Semua informasi tersebut telah tersimpan di dalam </a:t>
            </a:r>
            <a:r>
              <a:rPr lang="id-ID" sz="1800" i="1" dirty="0" err="1"/>
              <a:t>database</a:t>
            </a:r>
            <a:r>
              <a:rPr lang="id-ID" sz="1800" i="1" dirty="0"/>
              <a:t> server</a:t>
            </a:r>
            <a:r>
              <a:rPr lang="id-ID" sz="1800" dirty="0"/>
              <a:t> sebagai data master, dan dapat </a:t>
            </a:r>
            <a:r>
              <a:rPr lang="id-ID" sz="1800" dirty="0" err="1"/>
              <a:t>dikustom</a:t>
            </a:r>
            <a:r>
              <a:rPr lang="id-ID" sz="1800" dirty="0"/>
              <a:t> sesuai jenis bencana dan keadaan darurat, level siaga dan posisi koordinat objek. Aplikasi </a:t>
            </a:r>
            <a:r>
              <a:rPr lang="id-ID" sz="1800" i="1" dirty="0" err="1"/>
              <a:t>mobile</a:t>
            </a:r>
            <a:r>
              <a:rPr lang="id-ID" sz="1800" dirty="0"/>
              <a:t> memungkinkan operator untuk mengakses sistem melalui perangkat </a:t>
            </a:r>
            <a:r>
              <a:rPr lang="id-ID" sz="1800" i="1" dirty="0" err="1"/>
              <a:t>mobile</a:t>
            </a:r>
            <a:r>
              <a:rPr lang="id-ID" sz="1800" dirty="0"/>
              <a:t>. Protokol yang digunakan aplikasi</a:t>
            </a:r>
            <a:r>
              <a:rPr lang="id-ID" sz="1800" i="1" dirty="0"/>
              <a:t> </a:t>
            </a:r>
            <a:r>
              <a:rPr lang="id-ID" sz="1800" i="1" dirty="0" err="1"/>
              <a:t>mobile</a:t>
            </a:r>
            <a:r>
              <a:rPr lang="id-ID" sz="1800" i="1" dirty="0"/>
              <a:t> </a:t>
            </a:r>
            <a:r>
              <a:rPr lang="id-ID" sz="1800" dirty="0"/>
              <a:t>untuk koneksi dengan </a:t>
            </a:r>
            <a:r>
              <a:rPr lang="id-ID" sz="1800" i="1" dirty="0"/>
              <a:t>server</a:t>
            </a:r>
            <a:r>
              <a:rPr lang="id-ID" sz="1800" dirty="0"/>
              <a:t> dapat berbasis Internet atau </a:t>
            </a:r>
            <a:r>
              <a:rPr lang="id-ID" sz="1800" i="1" dirty="0" err="1"/>
              <a:t>wireless</a:t>
            </a:r>
            <a:r>
              <a:rPr lang="id-ID" sz="1800" dirty="0"/>
              <a:t>. Aplikasi </a:t>
            </a:r>
            <a:r>
              <a:rPr lang="id-ID" sz="1800" i="1" dirty="0" err="1"/>
              <a:t>mobile</a:t>
            </a:r>
            <a:r>
              <a:rPr lang="id-ID" sz="1800" dirty="0"/>
              <a:t> didesain untuk melakukan pemanggilan fungsi yang ada di server secara </a:t>
            </a:r>
            <a:r>
              <a:rPr lang="id-ID" sz="1800" i="1" dirty="0" err="1"/>
              <a:t>remote</a:t>
            </a:r>
            <a:r>
              <a:rPr lang="id-ID" sz="1800" dirty="0"/>
              <a:t>, selanjutnya sistem akan menampilkan data aplikasi ke perangkat </a:t>
            </a:r>
            <a:r>
              <a:rPr lang="id-ID" sz="1800" i="1" dirty="0" err="1"/>
              <a:t>mobile</a:t>
            </a:r>
            <a:r>
              <a:rPr lang="id-ID" sz="1800" dirty="0"/>
              <a:t>.</a:t>
            </a:r>
          </a:p>
          <a:p>
            <a:r>
              <a:rPr lang="id-ID" sz="1800" dirty="0"/>
              <a:t> </a:t>
            </a:r>
          </a:p>
          <a:p>
            <a:endParaRPr lang="id-ID" sz="1800" dirty="0"/>
          </a:p>
        </p:txBody>
      </p:sp>
    </p:spTree>
    <p:extLst>
      <p:ext uri="{BB962C8B-B14F-4D97-AF65-F5344CB8AC3E}">
        <p14:creationId xmlns:p14="http://schemas.microsoft.com/office/powerpoint/2010/main" val="1349009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a:xfrm>
            <a:off x="1451579" y="1196405"/>
            <a:ext cx="9603275" cy="1049235"/>
          </a:xfrm>
        </p:spPr>
        <p:txBody>
          <a:bodyPr/>
          <a:lstStyle/>
          <a:p>
            <a:r>
              <a:rPr lang="id-ID" dirty="0"/>
              <a:t>Alur/ </a:t>
            </a:r>
            <a:r>
              <a:rPr lang="id-ID" dirty="0" err="1"/>
              <a:t>procedur</a:t>
            </a:r>
            <a:endParaRPr lang="id-ID" dirty="0"/>
          </a:p>
        </p:txBody>
      </p:sp>
      <p:pic>
        <p:nvPicPr>
          <p:cNvPr id="4" name="Picture 1"/>
          <p:cNvPicPr/>
          <p:nvPr/>
        </p:nvPicPr>
        <p:blipFill>
          <a:blip r:embed="rId2">
            <a:extLst/>
          </a:blip>
          <a:srcRect/>
          <a:stretch>
            <a:fillRect/>
          </a:stretch>
        </p:blipFill>
        <p:spPr bwMode="auto">
          <a:xfrm>
            <a:off x="2966871" y="1938745"/>
            <a:ext cx="6164067" cy="3717471"/>
          </a:xfrm>
          <a:prstGeom prst="rect">
            <a:avLst/>
          </a:prstGeom>
          <a:noFill/>
        </p:spPr>
      </p:pic>
    </p:spTree>
    <p:extLst>
      <p:ext uri="{BB962C8B-B14F-4D97-AF65-F5344CB8AC3E}">
        <p14:creationId xmlns:p14="http://schemas.microsoft.com/office/powerpoint/2010/main" val="2408573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rsegi Panjang 1"/>
          <p:cNvSpPr/>
          <p:nvPr/>
        </p:nvSpPr>
        <p:spPr>
          <a:xfrm>
            <a:off x="653142" y="603414"/>
            <a:ext cx="11051177" cy="4549451"/>
          </a:xfrm>
          <a:prstGeom prst="rect">
            <a:avLst/>
          </a:prstGeom>
        </p:spPr>
        <p:txBody>
          <a:bodyPr wrap="square">
            <a:spAutoFit/>
          </a:bodyPr>
          <a:lstStyle/>
          <a:p>
            <a:pPr>
              <a:lnSpc>
                <a:spcPct val="115000"/>
              </a:lnSpc>
              <a:spcAft>
                <a:spcPts val="1000"/>
              </a:spcAft>
            </a:pPr>
            <a:r>
              <a:rPr lang="id-ID" sz="3200" b="1" dirty="0">
                <a:solidFill>
                  <a:srgbClr val="00000A"/>
                </a:solidFill>
                <a:latin typeface="Calibri" panose="020F0502020204030204" pitchFamily="34" charset="0"/>
                <a:ea typeface="Times New Roman" panose="02020603050405020304" pitchFamily="18" charset="0"/>
                <a:cs typeface="Times New Roman" panose="02020603050405020304" pitchFamily="18" charset="0"/>
              </a:rPr>
              <a:t>Sistem peringatan dini</a:t>
            </a:r>
            <a:endParaRPr lang="id-ID" sz="3200" dirty="0">
              <a:latin typeface="Calibri" panose="020F0502020204030204" pitchFamily="34" charset="0"/>
              <a:ea typeface="Calibri" panose="020F0502020204030204" pitchFamily="34" charset="0"/>
              <a:cs typeface="Times New Roman" panose="02020603050405020304" pitchFamily="18" charset="0"/>
            </a:endParaRPr>
          </a:p>
          <a:p>
            <a:pPr>
              <a:lnSpc>
                <a:spcPts val="140"/>
              </a:lnSpc>
              <a:spcAft>
                <a:spcPts val="1000"/>
              </a:spcAft>
            </a:pPr>
            <a:r>
              <a:rPr lang="id-ID" sz="2000"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97000"/>
              </a:lnSpc>
              <a:spcAft>
                <a:spcPts val="1000"/>
              </a:spcAft>
            </a:pPr>
            <a:r>
              <a:rPr lang="id-ID" sz="2000" dirty="0">
                <a:solidFill>
                  <a:srgbClr val="00000A"/>
                </a:solidFill>
                <a:latin typeface="Calibri" panose="020F0502020204030204" pitchFamily="34" charset="0"/>
                <a:ea typeface="Times New Roman" panose="02020603050405020304" pitchFamily="18" charset="0"/>
                <a:cs typeface="Times New Roman" panose="02020603050405020304" pitchFamily="18" charset="0"/>
              </a:rPr>
              <a:t>	Terminologi sebuah sistem peringatan dini (</a:t>
            </a:r>
            <a:r>
              <a:rPr lang="id-ID" sz="2000" i="1" dirty="0">
                <a:solidFill>
                  <a:srgbClr val="00000A"/>
                </a:solidFill>
                <a:latin typeface="Calibri" panose="020F0502020204030204" pitchFamily="34" charset="0"/>
                <a:ea typeface="Times New Roman" panose="02020603050405020304" pitchFamily="18" charset="0"/>
                <a:cs typeface="Times New Roman" panose="02020603050405020304" pitchFamily="18" charset="0"/>
              </a:rPr>
              <a:t>Early</a:t>
            </a:r>
            <a:r>
              <a:rPr lang="id-ID" sz="2000" dirty="0">
                <a:solidFill>
                  <a:srgbClr val="00000A"/>
                </a:solidFill>
                <a:latin typeface="Calibri" panose="020F0502020204030204" pitchFamily="34" charset="0"/>
                <a:ea typeface="Times New Roman" panose="02020603050405020304" pitchFamily="18" charset="0"/>
                <a:cs typeface="Times New Roman" panose="02020603050405020304" pitchFamily="18" charset="0"/>
              </a:rPr>
              <a:t> </a:t>
            </a:r>
            <a:r>
              <a:rPr lang="id-ID" sz="2000" i="1" dirty="0" err="1">
                <a:solidFill>
                  <a:srgbClr val="00000A"/>
                </a:solidFill>
                <a:latin typeface="Calibri" panose="020F0502020204030204" pitchFamily="34" charset="0"/>
                <a:ea typeface="Times New Roman" panose="02020603050405020304" pitchFamily="18" charset="0"/>
                <a:cs typeface="Times New Roman" panose="02020603050405020304" pitchFamily="18" charset="0"/>
              </a:rPr>
              <a:t>Warning</a:t>
            </a:r>
            <a:r>
              <a:rPr lang="id-ID" sz="2000" i="1" dirty="0">
                <a:solidFill>
                  <a:srgbClr val="00000A"/>
                </a:solidFill>
                <a:latin typeface="Calibri" panose="020F0502020204030204" pitchFamily="34" charset="0"/>
                <a:ea typeface="Times New Roman" panose="02020603050405020304" pitchFamily="18" charset="0"/>
                <a:cs typeface="Times New Roman" panose="02020603050405020304" pitchFamily="18" charset="0"/>
              </a:rPr>
              <a:t> System-EWS</a:t>
            </a:r>
            <a:r>
              <a:rPr lang="id-ID" sz="2000" dirty="0">
                <a:solidFill>
                  <a:srgbClr val="00000A"/>
                </a:solidFill>
                <a:latin typeface="Calibri" panose="020F0502020204030204" pitchFamily="34" charset="0"/>
                <a:ea typeface="Times New Roman" panose="02020603050405020304" pitchFamily="18" charset="0"/>
                <a:cs typeface="Times New Roman" panose="02020603050405020304" pitchFamily="18" charset="0"/>
              </a:rPr>
              <a:t>) menurut </a:t>
            </a:r>
            <a:r>
              <a:rPr lang="id-ID" sz="2000" dirty="0" err="1">
                <a:solidFill>
                  <a:srgbClr val="00000A"/>
                </a:solidFill>
                <a:latin typeface="Calibri" panose="020F0502020204030204" pitchFamily="34" charset="0"/>
                <a:ea typeface="Times New Roman" panose="02020603050405020304" pitchFamily="18" charset="0"/>
                <a:cs typeface="Times New Roman" panose="02020603050405020304" pitchFamily="18" charset="0"/>
              </a:rPr>
              <a:t>Meissen</a:t>
            </a:r>
            <a:r>
              <a:rPr lang="id-ID" sz="2000" dirty="0">
                <a:solidFill>
                  <a:srgbClr val="00000A"/>
                </a:solidFill>
                <a:latin typeface="Calibri" panose="020F0502020204030204" pitchFamily="34" charset="0"/>
                <a:ea typeface="Times New Roman" panose="02020603050405020304" pitchFamily="18" charset="0"/>
                <a:cs typeface="Times New Roman" panose="02020603050405020304" pitchFamily="18" charset="0"/>
              </a:rPr>
              <a:t> (2010)</a:t>
            </a:r>
            <a:r>
              <a:rPr lang="id-ID" sz="2000" i="1" dirty="0">
                <a:solidFill>
                  <a:srgbClr val="00000A"/>
                </a:solidFill>
                <a:latin typeface="Calibri" panose="020F0502020204030204" pitchFamily="34" charset="0"/>
                <a:ea typeface="Times New Roman" panose="02020603050405020304" pitchFamily="18" charset="0"/>
                <a:cs typeface="Times New Roman" panose="02020603050405020304" pitchFamily="18" charset="0"/>
              </a:rPr>
              <a:t> </a:t>
            </a:r>
            <a:r>
              <a:rPr lang="id-ID" sz="2000" dirty="0">
                <a:solidFill>
                  <a:srgbClr val="00000A"/>
                </a:solidFill>
                <a:latin typeface="Calibri" panose="020F0502020204030204" pitchFamily="34" charset="0"/>
                <a:ea typeface="Times New Roman" panose="02020603050405020304" pitchFamily="18" charset="0"/>
                <a:cs typeface="Times New Roman" panose="02020603050405020304" pitchFamily="18" charset="0"/>
              </a:rPr>
              <a:t>dalam konteks manajemen bencana adalah “Penyediaan informasi yang tepat waktu dan efektif oleh institusi tertentu, yang memungkinkan individu yang berpotensi terancam bahaya untuk mengambil tindakan untuk menghindari atau mengurangi risiko terhadap mereka dan mempersiapkan respons yang efektif ”.</a:t>
            </a:r>
            <a:endParaRPr lang="id-ID" sz="2000" dirty="0">
              <a:latin typeface="Calibri" panose="020F0502020204030204" pitchFamily="34" charset="0"/>
              <a:ea typeface="Calibri" panose="020F0502020204030204" pitchFamily="34" charset="0"/>
              <a:cs typeface="Times New Roman" panose="02020603050405020304" pitchFamily="18" charset="0"/>
            </a:endParaRPr>
          </a:p>
          <a:p>
            <a:pPr>
              <a:lnSpc>
                <a:spcPts val="835"/>
              </a:lnSpc>
              <a:spcAft>
                <a:spcPts val="1000"/>
              </a:spcAft>
            </a:pPr>
            <a:r>
              <a:rPr lang="id-ID" sz="2000"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15000"/>
              </a:lnSpc>
              <a:spcAft>
                <a:spcPts val="1000"/>
              </a:spcAft>
            </a:pPr>
            <a:r>
              <a:rPr lang="id-ID" sz="2000" dirty="0">
                <a:solidFill>
                  <a:srgbClr val="00000A"/>
                </a:solidFill>
                <a:latin typeface="Calibri" panose="020F0502020204030204" pitchFamily="34" charset="0"/>
                <a:ea typeface="Times New Roman" panose="02020603050405020304" pitchFamily="18" charset="0"/>
                <a:cs typeface="Times New Roman" panose="02020603050405020304" pitchFamily="18" charset="0"/>
              </a:rPr>
              <a:t>	Sebuah sistem peringatan dini adalah setiap sistem alam yang digunakan oleh seorang individu atau kelompok untuk menginformasikan potensi bencana atau keadaan darurat atau bahaya. Tujuannya adalah untuk memungkinkan pihak yang berkepentingan terhadap peringatan tersebut untuk mempersiapkan penanganan bahaya, bencana atau keadaan darurat dan bertindak sesuai prosedur untuk mengurangi atau menghindarinya.</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3046232"/>
      </p:ext>
    </p:extLst>
  </p:cSld>
  <p:clrMapOvr>
    <a:masterClrMapping/>
  </p:clrMapOvr>
</p:sld>
</file>

<file path=ppt/theme/theme1.xml><?xml version="1.0" encoding="utf-8"?>
<a:theme xmlns:a="http://schemas.openxmlformats.org/drawingml/2006/main" name="Galeri">
  <a:themeElements>
    <a:clrScheme name="Ga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TM10001114[[fn=Galeri]]</Template>
  <TotalTime>240</TotalTime>
  <Words>291</Words>
  <Application>Microsoft Office PowerPoint</Application>
  <PresentationFormat>Layar Lebar</PresentationFormat>
  <Paragraphs>53</Paragraphs>
  <Slides>13</Slides>
  <Notes>0</Notes>
  <HiddenSlides>0</HiddenSlides>
  <MMClips>0</MMClips>
  <ScaleCrop>false</ScaleCrop>
  <HeadingPairs>
    <vt:vector size="6" baseType="variant">
      <vt:variant>
        <vt:lpstr>Font Dipakai</vt:lpstr>
      </vt:variant>
      <vt:variant>
        <vt:i4>4</vt:i4>
      </vt:variant>
      <vt:variant>
        <vt:lpstr>Tema</vt:lpstr>
      </vt:variant>
      <vt:variant>
        <vt:i4>1</vt:i4>
      </vt:variant>
      <vt:variant>
        <vt:lpstr>Judul Slide</vt:lpstr>
      </vt:variant>
      <vt:variant>
        <vt:i4>13</vt:i4>
      </vt:variant>
    </vt:vector>
  </HeadingPairs>
  <TitlesOfParts>
    <vt:vector size="18" baseType="lpstr">
      <vt:lpstr>Arial</vt:lpstr>
      <vt:lpstr>Calibri</vt:lpstr>
      <vt:lpstr>Gill Sans MT</vt:lpstr>
      <vt:lpstr>Times New Roman</vt:lpstr>
      <vt:lpstr>Galeri</vt:lpstr>
      <vt:lpstr>JURNAL KEBENCANAAN</vt:lpstr>
      <vt:lpstr>Presentasi PowerPoint</vt:lpstr>
      <vt:lpstr>Teknologi kebencanaan</vt:lpstr>
      <vt:lpstr>1. software</vt:lpstr>
      <vt:lpstr>SOFTWARE DALAM JURNAL</vt:lpstr>
      <vt:lpstr>hardware</vt:lpstr>
      <vt:lpstr>Presentasi PowerPoint</vt:lpstr>
      <vt:lpstr>Alur/ procedur</vt:lpstr>
      <vt:lpstr>Presentasi PowerPoint</vt:lpstr>
      <vt:lpstr>data</vt:lpstr>
      <vt:lpstr>Data dalam jurnal</vt:lpstr>
      <vt:lpstr>people</vt:lpstr>
      <vt:lpstr>Presentasi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PowerPoint</dc:title>
  <dc:creator>esa sakom</dc:creator>
  <cp:lastModifiedBy>esa sakom</cp:lastModifiedBy>
  <cp:revision>6</cp:revision>
  <dcterms:created xsi:type="dcterms:W3CDTF">2016-09-22T23:46:02Z</dcterms:created>
  <dcterms:modified xsi:type="dcterms:W3CDTF">2016-09-23T03:46:10Z</dcterms:modified>
</cp:coreProperties>
</file>