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1" r:id="rId2"/>
    <p:sldId id="256" r:id="rId3"/>
    <p:sldId id="284" r:id="rId4"/>
    <p:sldId id="257" r:id="rId5"/>
    <p:sldId id="298" r:id="rId6"/>
    <p:sldId id="258" r:id="rId7"/>
    <p:sldId id="259" r:id="rId8"/>
    <p:sldId id="299" r:id="rId9"/>
    <p:sldId id="300" r:id="rId10"/>
    <p:sldId id="295" r:id="rId11"/>
    <p:sldId id="301" r:id="rId12"/>
    <p:sldId id="282" r:id="rId13"/>
    <p:sldId id="260" r:id="rId14"/>
    <p:sldId id="302" r:id="rId15"/>
    <p:sldId id="285" r:id="rId16"/>
    <p:sldId id="286" r:id="rId17"/>
    <p:sldId id="297" r:id="rId18"/>
    <p:sldId id="303" r:id="rId19"/>
    <p:sldId id="287" r:id="rId20"/>
    <p:sldId id="288" r:id="rId21"/>
    <p:sldId id="289" r:id="rId22"/>
    <p:sldId id="290" r:id="rId23"/>
    <p:sldId id="304" r:id="rId24"/>
    <p:sldId id="291" r:id="rId25"/>
    <p:sldId id="305" r:id="rId26"/>
    <p:sldId id="296" r:id="rId27"/>
    <p:sldId id="306" r:id="rId28"/>
    <p:sldId id="292" r:id="rId29"/>
    <p:sldId id="293" r:id="rId30"/>
    <p:sldId id="294" r:id="rId31"/>
    <p:sldId id="30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FF8A6-A1C9-45A1-94D8-6C603E78270A}" type="datetimeFigureOut">
              <a:rPr lang="en-US" smtClean="0"/>
              <a:t>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A61C9-5B12-4D7B-B7AE-85666D2E23E9}" type="slidenum">
              <a:rPr lang="en-US" smtClean="0"/>
              <a:t>‹#›</a:t>
            </a:fld>
            <a:endParaRPr lang="en-US" dirty="0"/>
          </a:p>
        </p:txBody>
      </p:sp>
    </p:spTree>
    <p:extLst>
      <p:ext uri="{BB962C8B-B14F-4D97-AF65-F5344CB8AC3E}">
        <p14:creationId xmlns:p14="http://schemas.microsoft.com/office/powerpoint/2010/main" val="88126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8F82-358B-4824-ADB8-11981C043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A78E5F-9B14-436D-B897-97B3487C2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801B16-A6F6-4D4D-9142-2F0CBE503069}"/>
              </a:ext>
            </a:extLst>
          </p:cNvPr>
          <p:cNvSpPr>
            <a:spLocks noGrp="1"/>
          </p:cNvSpPr>
          <p:nvPr>
            <p:ph type="dt" sz="half" idx="10"/>
          </p:nvPr>
        </p:nvSpPr>
        <p:spPr/>
        <p:txBody>
          <a:bodyPr/>
          <a:lstStyle/>
          <a:p>
            <a:fld id="{71817B3D-E08D-481E-BB74-16C49E78FC31}" type="datetime1">
              <a:rPr lang="en-US" smtClean="0"/>
              <a:t>2/19/2024</a:t>
            </a:fld>
            <a:endParaRPr lang="en-US" dirty="0"/>
          </a:p>
        </p:txBody>
      </p:sp>
      <p:sp>
        <p:nvSpPr>
          <p:cNvPr id="5" name="Footer Placeholder 4">
            <a:extLst>
              <a:ext uri="{FF2B5EF4-FFF2-40B4-BE49-F238E27FC236}">
                <a16:creationId xmlns:a16="http://schemas.microsoft.com/office/drawing/2014/main" id="{247EA053-4E03-4609-B285-39160144E2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489651-9AC6-4565-890F-A4E09930FED3}"/>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70886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E79F-144E-4E70-9E4B-DACCFC7D0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5FC9D3-C25B-4E11-B947-DEB348C3F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7F0DC-6AAF-4BE6-8BC9-884946114E9C}"/>
              </a:ext>
            </a:extLst>
          </p:cNvPr>
          <p:cNvSpPr>
            <a:spLocks noGrp="1"/>
          </p:cNvSpPr>
          <p:nvPr>
            <p:ph type="dt" sz="half" idx="10"/>
          </p:nvPr>
        </p:nvSpPr>
        <p:spPr/>
        <p:txBody>
          <a:bodyPr/>
          <a:lstStyle/>
          <a:p>
            <a:fld id="{1AE49B3D-CA99-493E-BBE3-9FA3A4D30A34}" type="datetime1">
              <a:rPr lang="en-US" smtClean="0"/>
              <a:t>2/19/2024</a:t>
            </a:fld>
            <a:endParaRPr lang="en-US" dirty="0"/>
          </a:p>
        </p:txBody>
      </p:sp>
      <p:sp>
        <p:nvSpPr>
          <p:cNvPr id="5" name="Footer Placeholder 4">
            <a:extLst>
              <a:ext uri="{FF2B5EF4-FFF2-40B4-BE49-F238E27FC236}">
                <a16:creationId xmlns:a16="http://schemas.microsoft.com/office/drawing/2014/main" id="{40DB4910-C278-44A4-8E36-2F5BBE370F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02B299-CFFE-481B-9257-8F73999AF8AF}"/>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234860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05EE3-E0C6-449E-9C58-9ABAB306A1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F063BC-F34E-45AA-85DE-9DFEDE7114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52A03-7E52-45BE-9C7F-272F5E2BC2D1}"/>
              </a:ext>
            </a:extLst>
          </p:cNvPr>
          <p:cNvSpPr>
            <a:spLocks noGrp="1"/>
          </p:cNvSpPr>
          <p:nvPr>
            <p:ph type="dt" sz="half" idx="10"/>
          </p:nvPr>
        </p:nvSpPr>
        <p:spPr/>
        <p:txBody>
          <a:bodyPr/>
          <a:lstStyle/>
          <a:p>
            <a:fld id="{585EC5CC-73A3-40B2-82E5-9B6ECB30D20F}" type="datetime1">
              <a:rPr lang="en-US" smtClean="0"/>
              <a:t>2/19/2024</a:t>
            </a:fld>
            <a:endParaRPr lang="en-US" dirty="0"/>
          </a:p>
        </p:txBody>
      </p:sp>
      <p:sp>
        <p:nvSpPr>
          <p:cNvPr id="5" name="Footer Placeholder 4">
            <a:extLst>
              <a:ext uri="{FF2B5EF4-FFF2-40B4-BE49-F238E27FC236}">
                <a16:creationId xmlns:a16="http://schemas.microsoft.com/office/drawing/2014/main" id="{17462933-BA12-4AC2-A84E-683FF75F9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A4873C-5A7D-403F-A39F-F1875A48F4DD}"/>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375033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76B4-0AFE-4CD9-8CAE-986C9C5EE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97A5D-78FA-4D46-B65B-1175320E2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B1375-A99A-4B60-A035-A3338E3A12EE}"/>
              </a:ext>
            </a:extLst>
          </p:cNvPr>
          <p:cNvSpPr>
            <a:spLocks noGrp="1"/>
          </p:cNvSpPr>
          <p:nvPr>
            <p:ph type="dt" sz="half" idx="10"/>
          </p:nvPr>
        </p:nvSpPr>
        <p:spPr/>
        <p:txBody>
          <a:bodyPr/>
          <a:lstStyle/>
          <a:p>
            <a:fld id="{6D30A423-4A90-44C0-A124-EE7E7C7D8532}" type="datetime1">
              <a:rPr lang="en-US" smtClean="0"/>
              <a:t>2/19/2024</a:t>
            </a:fld>
            <a:endParaRPr lang="en-US" dirty="0"/>
          </a:p>
        </p:txBody>
      </p:sp>
      <p:sp>
        <p:nvSpPr>
          <p:cNvPr id="5" name="Footer Placeholder 4">
            <a:extLst>
              <a:ext uri="{FF2B5EF4-FFF2-40B4-BE49-F238E27FC236}">
                <a16:creationId xmlns:a16="http://schemas.microsoft.com/office/drawing/2014/main" id="{69C542ED-806D-4516-A953-8EB38F0229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600876-5DD9-45EA-9D6F-B8C542571346}"/>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426625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F4AF-847F-448C-AD4D-995539A29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7D654-5F39-497F-843A-7064C01A0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DE1C8-92D8-4CBA-A27F-B0895B4503A5}"/>
              </a:ext>
            </a:extLst>
          </p:cNvPr>
          <p:cNvSpPr>
            <a:spLocks noGrp="1"/>
          </p:cNvSpPr>
          <p:nvPr>
            <p:ph type="dt" sz="half" idx="10"/>
          </p:nvPr>
        </p:nvSpPr>
        <p:spPr/>
        <p:txBody>
          <a:bodyPr/>
          <a:lstStyle/>
          <a:p>
            <a:fld id="{AE4708B9-F2F9-4490-8CCE-459B5436A90C}" type="datetime1">
              <a:rPr lang="en-US" smtClean="0"/>
              <a:t>2/19/2024</a:t>
            </a:fld>
            <a:endParaRPr lang="en-US" dirty="0"/>
          </a:p>
        </p:txBody>
      </p:sp>
      <p:sp>
        <p:nvSpPr>
          <p:cNvPr id="5" name="Footer Placeholder 4">
            <a:extLst>
              <a:ext uri="{FF2B5EF4-FFF2-40B4-BE49-F238E27FC236}">
                <a16:creationId xmlns:a16="http://schemas.microsoft.com/office/drawing/2014/main" id="{15C69522-A6A1-45E1-8274-561B6CE7E3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412BC-37FB-4BF4-BA43-170600C14953}"/>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361300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DA2B-1C3D-418B-A65F-8846C8A6E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8B01E-9B48-4805-81BB-B2AA1CD19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E0003-FA52-4538-A31F-E678EE23F7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4C53E-2C38-4269-B741-F0D25F3C0B40}"/>
              </a:ext>
            </a:extLst>
          </p:cNvPr>
          <p:cNvSpPr>
            <a:spLocks noGrp="1"/>
          </p:cNvSpPr>
          <p:nvPr>
            <p:ph type="dt" sz="half" idx="10"/>
          </p:nvPr>
        </p:nvSpPr>
        <p:spPr/>
        <p:txBody>
          <a:bodyPr/>
          <a:lstStyle/>
          <a:p>
            <a:fld id="{6EE2EF6D-1644-4D8B-A242-A0C1C913B141}" type="datetime1">
              <a:rPr lang="en-US" smtClean="0"/>
              <a:t>2/19/2024</a:t>
            </a:fld>
            <a:endParaRPr lang="en-US" dirty="0"/>
          </a:p>
        </p:txBody>
      </p:sp>
      <p:sp>
        <p:nvSpPr>
          <p:cNvPr id="6" name="Footer Placeholder 5">
            <a:extLst>
              <a:ext uri="{FF2B5EF4-FFF2-40B4-BE49-F238E27FC236}">
                <a16:creationId xmlns:a16="http://schemas.microsoft.com/office/drawing/2014/main" id="{B227C443-9B63-4769-99DB-F0953670F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57EEFE-2E9D-4948-B52F-C3DBF85D78CF}"/>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423490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161C-7278-4CE2-93F6-4C61065003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4F6A5-74ED-4615-A13F-98F435C8F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32566-4E68-4D79-B793-F05B32767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2AF61-6304-4416-AFAA-FB3693E54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A1CC3-B854-4F06-9442-66481F80A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BC9EF-C96E-47A2-9681-8F18DC5480C0}"/>
              </a:ext>
            </a:extLst>
          </p:cNvPr>
          <p:cNvSpPr>
            <a:spLocks noGrp="1"/>
          </p:cNvSpPr>
          <p:nvPr>
            <p:ph type="dt" sz="half" idx="10"/>
          </p:nvPr>
        </p:nvSpPr>
        <p:spPr/>
        <p:txBody>
          <a:bodyPr/>
          <a:lstStyle/>
          <a:p>
            <a:fld id="{CD36D170-8155-404E-9518-842B8C6D29C7}" type="datetime1">
              <a:rPr lang="en-US" smtClean="0"/>
              <a:t>2/19/2024</a:t>
            </a:fld>
            <a:endParaRPr lang="en-US" dirty="0"/>
          </a:p>
        </p:txBody>
      </p:sp>
      <p:sp>
        <p:nvSpPr>
          <p:cNvPr id="8" name="Footer Placeholder 7">
            <a:extLst>
              <a:ext uri="{FF2B5EF4-FFF2-40B4-BE49-F238E27FC236}">
                <a16:creationId xmlns:a16="http://schemas.microsoft.com/office/drawing/2014/main" id="{54C855D6-A896-46E3-A4BD-3F92E5B2C5C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86A67A2-B384-4A27-9C3A-2A1186AEDA05}"/>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167375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7800-59A4-40EE-8417-A0723D938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AC4DAC-89C9-4A4E-83E1-456078E6EDEE}"/>
              </a:ext>
            </a:extLst>
          </p:cNvPr>
          <p:cNvSpPr>
            <a:spLocks noGrp="1"/>
          </p:cNvSpPr>
          <p:nvPr>
            <p:ph type="dt" sz="half" idx="10"/>
          </p:nvPr>
        </p:nvSpPr>
        <p:spPr/>
        <p:txBody>
          <a:bodyPr/>
          <a:lstStyle/>
          <a:p>
            <a:fld id="{D68666BD-D102-4C08-B97D-83427CE67BE4}" type="datetime1">
              <a:rPr lang="en-US" smtClean="0"/>
              <a:t>2/19/2024</a:t>
            </a:fld>
            <a:endParaRPr lang="en-US" dirty="0"/>
          </a:p>
        </p:txBody>
      </p:sp>
      <p:sp>
        <p:nvSpPr>
          <p:cNvPr id="4" name="Footer Placeholder 3">
            <a:extLst>
              <a:ext uri="{FF2B5EF4-FFF2-40B4-BE49-F238E27FC236}">
                <a16:creationId xmlns:a16="http://schemas.microsoft.com/office/drawing/2014/main" id="{82B970EA-A542-41CF-9D13-ECBF5134B0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4A5EB5F-73D4-41D2-9172-2E5651F988DC}"/>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252661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8E14E-64AD-463A-9CD0-985C4246B2D7}"/>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Footer Placeholder 2">
            <a:extLst>
              <a:ext uri="{FF2B5EF4-FFF2-40B4-BE49-F238E27FC236}">
                <a16:creationId xmlns:a16="http://schemas.microsoft.com/office/drawing/2014/main" id="{132E0ED4-0D85-434C-AEF4-B6D3519579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10AE905-8E03-4254-A4C5-2038529D0958}"/>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221931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B3E7-CAFB-4E6D-ACB5-6A29F248E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CF64B-64E3-407F-960D-0066F3A70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4515A-7719-4A37-85CD-1A0755E39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2D25B-F27B-4D6D-9A75-ACA080A92646}"/>
              </a:ext>
            </a:extLst>
          </p:cNvPr>
          <p:cNvSpPr>
            <a:spLocks noGrp="1"/>
          </p:cNvSpPr>
          <p:nvPr>
            <p:ph type="dt" sz="half" idx="10"/>
          </p:nvPr>
        </p:nvSpPr>
        <p:spPr/>
        <p:txBody>
          <a:bodyPr/>
          <a:lstStyle/>
          <a:p>
            <a:fld id="{773A611A-EAF4-4057-98B8-F53513B618A6}" type="datetime1">
              <a:rPr lang="en-US" smtClean="0"/>
              <a:t>2/19/2024</a:t>
            </a:fld>
            <a:endParaRPr lang="en-US" dirty="0"/>
          </a:p>
        </p:txBody>
      </p:sp>
      <p:sp>
        <p:nvSpPr>
          <p:cNvPr id="6" name="Footer Placeholder 5">
            <a:extLst>
              <a:ext uri="{FF2B5EF4-FFF2-40B4-BE49-F238E27FC236}">
                <a16:creationId xmlns:a16="http://schemas.microsoft.com/office/drawing/2014/main" id="{150DB094-C8B8-449B-934F-B582EEE012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6DB410-F185-48F7-A81D-D1E410144366}"/>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145347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0B25-B90C-4D7B-AA8B-D3916290A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125699-0F22-495E-878C-1D96E133B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CC66E5F-374C-4C3F-863D-0C30980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B9CFE-A032-42BD-8CC6-3F83B0DF8DD3}"/>
              </a:ext>
            </a:extLst>
          </p:cNvPr>
          <p:cNvSpPr>
            <a:spLocks noGrp="1"/>
          </p:cNvSpPr>
          <p:nvPr>
            <p:ph type="dt" sz="half" idx="10"/>
          </p:nvPr>
        </p:nvSpPr>
        <p:spPr/>
        <p:txBody>
          <a:bodyPr/>
          <a:lstStyle/>
          <a:p>
            <a:fld id="{B05FC89F-5D1B-4F78-9F18-52F8FC023CA5}" type="datetime1">
              <a:rPr lang="en-US" smtClean="0"/>
              <a:t>2/19/2024</a:t>
            </a:fld>
            <a:endParaRPr lang="en-US" dirty="0"/>
          </a:p>
        </p:txBody>
      </p:sp>
      <p:sp>
        <p:nvSpPr>
          <p:cNvPr id="6" name="Footer Placeholder 5">
            <a:extLst>
              <a:ext uri="{FF2B5EF4-FFF2-40B4-BE49-F238E27FC236}">
                <a16:creationId xmlns:a16="http://schemas.microsoft.com/office/drawing/2014/main" id="{6C83511C-2D08-44CA-BDBC-4778D75B90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658BBD-D25D-494B-B9EF-551C77818926}"/>
              </a:ext>
            </a:extLst>
          </p:cNvPr>
          <p:cNvSpPr>
            <a:spLocks noGrp="1"/>
          </p:cNvSpPr>
          <p:nvPr>
            <p:ph type="sldNum" sz="quarter" idx="12"/>
          </p:nvPr>
        </p:nvSpPr>
        <p:spPr/>
        <p:txBody>
          <a:bodyPr/>
          <a:lstStyle/>
          <a:p>
            <a:fld id="{80B15A82-FEF0-4615-A943-C0A2C8B0D616}" type="slidenum">
              <a:rPr lang="en-US" smtClean="0"/>
              <a:t>‹#›</a:t>
            </a:fld>
            <a:endParaRPr lang="en-US" dirty="0"/>
          </a:p>
        </p:txBody>
      </p:sp>
    </p:spTree>
    <p:extLst>
      <p:ext uri="{BB962C8B-B14F-4D97-AF65-F5344CB8AC3E}">
        <p14:creationId xmlns:p14="http://schemas.microsoft.com/office/powerpoint/2010/main" val="325208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4789C-90D8-486B-9425-C38094FA8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632A5-0697-4C08-BB8A-DF5C0641B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EDA2F-0E52-4E2A-AC4E-6433E9AB6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C7E08-BBED-4882-8A38-07D00D224813}" type="datetime1">
              <a:rPr lang="en-US" smtClean="0"/>
              <a:t>2/19/2024</a:t>
            </a:fld>
            <a:endParaRPr lang="en-US" dirty="0"/>
          </a:p>
        </p:txBody>
      </p:sp>
      <p:sp>
        <p:nvSpPr>
          <p:cNvPr id="5" name="Footer Placeholder 4">
            <a:extLst>
              <a:ext uri="{FF2B5EF4-FFF2-40B4-BE49-F238E27FC236}">
                <a16:creationId xmlns:a16="http://schemas.microsoft.com/office/drawing/2014/main" id="{3DB13CA3-7E8B-4861-822A-23CC203DF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BB319F6-BAD8-45C8-AFE7-2A1733396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15A82-FEF0-4615-A943-C0A2C8B0D616}" type="slidenum">
              <a:rPr lang="en-US" smtClean="0"/>
              <a:t>‹#›</a:t>
            </a:fld>
            <a:endParaRPr lang="en-US" dirty="0"/>
          </a:p>
        </p:txBody>
      </p:sp>
    </p:spTree>
    <p:extLst>
      <p:ext uri="{BB962C8B-B14F-4D97-AF65-F5344CB8AC3E}">
        <p14:creationId xmlns:p14="http://schemas.microsoft.com/office/powerpoint/2010/main" val="3351699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kidney.org/atoz/content/gfr"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www.kaggle.com/datasets/uciml/indian-liver-patient-record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ieeexplore.ieee.org/document/9225548" TargetMode="External"/><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hyperlink" Target="https://doi.org/10.3390/electronics9111963" TargetMode="External"/><Relationship Id="rId5" Type="http://schemas.openxmlformats.org/officeDocument/2006/relationships/hyperlink" Target="https://doi.org/10.3390/app12073673" TargetMode="External"/><Relationship Id="rId4" Type="http://schemas.openxmlformats.org/officeDocument/2006/relationships/hyperlink" Target="https://ieeexplore.ieee.org/abstract/document/894531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ieeexplore.ieee.org/document/9376787/metrics" TargetMode="External"/><Relationship Id="rId3" Type="http://schemas.openxmlformats.org/officeDocument/2006/relationships/image" Target="../media/image1.jpg"/><Relationship Id="rId7" Type="http://schemas.openxmlformats.org/officeDocument/2006/relationships/hyperlink" Target="https://doi.org/10.1007/s10916-017-0703-x" TargetMode="External"/><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hyperlink" Target="https://doi.org/10.1016/j.imu.2019.100178" TargetMode="External"/><Relationship Id="rId5" Type="http://schemas.openxmlformats.org/officeDocument/2006/relationships/hyperlink" Target="https://doi.org/%2010.14419/ijet.v7i2.31.13438" TargetMode="External"/><Relationship Id="rId10" Type="http://schemas.openxmlformats.org/officeDocument/2006/relationships/hyperlink" Target="https://papers.ssrn.com/sol3/papers.cfm?abstract_id=2725133" TargetMode="External"/><Relationship Id="rId4" Type="http://schemas.openxmlformats.org/officeDocument/2006/relationships/hyperlink" Target="https://doi.org/10.3390/diagnostics11050864" TargetMode="External"/><Relationship Id="rId9" Type="http://schemas.openxmlformats.org/officeDocument/2006/relationships/hyperlink" Target="https://ieeexplore.ieee.org/document/9468051"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mdpi.com/2073-431X/12/1/19" TargetMode="External"/><Relationship Id="rId3" Type="http://schemas.openxmlformats.org/officeDocument/2006/relationships/image" Target="../media/image1.jpg"/><Relationship Id="rId7" Type="http://schemas.openxmlformats.org/officeDocument/2006/relationships/hyperlink" Target="https://pubs.aip.org/aip/acp/article/2277/1/120001/1026553/Classification-of-Indian-liver-patients-data-set"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ieeexplore.ieee.org/document/9402463" TargetMode="External"/><Relationship Id="rId5" Type="http://schemas.openxmlformats.org/officeDocument/2006/relationships/hyperlink" Target="https://doi.org/10.1002/9781119785620.ch18" TargetMode="External"/><Relationship Id="rId10" Type="http://schemas.openxmlformats.org/officeDocument/2006/relationships/hyperlink" Target="file:///G:\Others\Varsity%20Semester\12th%20Semester\Project\Defence%20Book\Indian%20Liver%20Patient%20Records%20(kaggle.com)" TargetMode="External"/><Relationship Id="rId4" Type="http://schemas.openxmlformats.org/officeDocument/2006/relationships/hyperlink" Target="doi:10.1109/ICAECT54875.2022.9808059" TargetMode="External"/><Relationship Id="rId9" Type="http://schemas.openxmlformats.org/officeDocument/2006/relationships/hyperlink" Target="https://www.kidney.org/atoz/content/gfr"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www.sciencedirect.com/science/article/abs/pii/S0010482519301258?via%3Dihub" TargetMode="External"/><Relationship Id="rId3" Type="http://schemas.openxmlformats.org/officeDocument/2006/relationships/image" Target="../media/image1.jpg"/><Relationship Id="rId7" Type="http://schemas.openxmlformats.org/officeDocument/2006/relationships/hyperlink" Target="https://ieeexplore.ieee.org/document/9225548"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hyperlink" Target="https://www.mdpi.com/2079-9292/9/11/1963" TargetMode="External"/><Relationship Id="rId5" Type="http://schemas.openxmlformats.org/officeDocument/2006/relationships/hyperlink" Target="https://www.mdpi.com/2076-3417/12/7/3673" TargetMode="External"/><Relationship Id="rId4" Type="http://schemas.openxmlformats.org/officeDocument/2006/relationships/hyperlink" Target="https://ieeexplore.ieee.org/abstract/document/894531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390/diagnostics11050864" TargetMode="External"/><Relationship Id="rId7" Type="http://schemas.openxmlformats.org/officeDocument/2006/relationships/hyperlink" Target="https://ieeexplore.ieee.org/document/9376787/metrics"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10.1007/s10916-017-0703-x" TargetMode="External"/><Relationship Id="rId5" Type="http://schemas.openxmlformats.org/officeDocument/2006/relationships/hyperlink" Target="https://doi.org/10.1016/j.imu.2019.100178" TargetMode="External"/><Relationship Id="rId4" Type="http://schemas.openxmlformats.org/officeDocument/2006/relationships/hyperlink" Target="https://doi.org/%2010.14419/ijet.v7i2.31.1343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pubs.aip.org/aip/acp/article/2277/1/120001/1026553/Classification-of-Indian-liver-patients-data-set" TargetMode="External"/><Relationship Id="rId3" Type="http://schemas.openxmlformats.org/officeDocument/2006/relationships/hyperlink" Target="https://ieeexplore.ieee.org/document/9468051" TargetMode="External"/><Relationship Id="rId7" Type="http://schemas.openxmlformats.org/officeDocument/2006/relationships/hyperlink" Target="https://ieeexplore.ieee.org/document/9402463"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onlinelibrary.wiley.com/doi/10.1002/9781119785620.ch18" TargetMode="External"/><Relationship Id="rId5" Type="http://schemas.openxmlformats.org/officeDocument/2006/relationships/hyperlink" Target="doi:10.1109/ICAECT54875.2022.9808059" TargetMode="External"/><Relationship Id="rId4" Type="http://schemas.openxmlformats.org/officeDocument/2006/relationships/hyperlink" Target="https://papers.ssrn.com/sol3/papers.cfm?abstract_id=2725133" TargetMode="External"/><Relationship Id="rId9" Type="http://schemas.openxmlformats.org/officeDocument/2006/relationships/hyperlink" Target="https://www.mdpi.com/2073-431X/12/1/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9710ED-BE13-48F7-B984-0AC36B199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1EBC129-AAE5-4E70-9EFD-A406BB3B1446}"/>
              </a:ext>
            </a:extLst>
          </p:cNvPr>
          <p:cNvSpPr txBox="1"/>
          <p:nvPr/>
        </p:nvSpPr>
        <p:spPr>
          <a:xfrm>
            <a:off x="1434353" y="2705725"/>
            <a:ext cx="9323294" cy="1446550"/>
          </a:xfrm>
          <a:prstGeom prst="rect">
            <a:avLst/>
          </a:prstGeom>
          <a:noFill/>
        </p:spPr>
        <p:txBody>
          <a:bodyPr wrap="square" rtlCol="0">
            <a:spAutoFit/>
          </a:bodyPr>
          <a:lstStyle/>
          <a:p>
            <a:pPr algn="ctr"/>
            <a:r>
              <a:rPr lang="en-US" sz="8800" b="1" dirty="0">
                <a:solidFill>
                  <a:schemeClr val="bg1"/>
                </a:solidFill>
                <a:effectLst>
                  <a:outerShdw blurRad="38100" dist="38100" dir="2700000" algn="tl">
                    <a:srgbClr val="000000">
                      <a:alpha val="43137"/>
                    </a:srgbClr>
                  </a:outerShdw>
                </a:effectLst>
                <a:latin typeface="montserrat"/>
              </a:rPr>
              <a:t>Welcome</a:t>
            </a:r>
          </a:p>
        </p:txBody>
      </p:sp>
      <p:sp>
        <p:nvSpPr>
          <p:cNvPr id="4" name="Date Placeholder 3">
            <a:extLst>
              <a:ext uri="{FF2B5EF4-FFF2-40B4-BE49-F238E27FC236}">
                <a16:creationId xmlns:a16="http://schemas.microsoft.com/office/drawing/2014/main" id="{EBF2F551-1FCF-471D-B8FC-4408B9424FDB}"/>
              </a:ext>
            </a:extLst>
          </p:cNvPr>
          <p:cNvSpPr>
            <a:spLocks noGrp="1"/>
          </p:cNvSpPr>
          <p:nvPr>
            <p:ph type="dt" sz="half" idx="10"/>
          </p:nvPr>
        </p:nvSpPr>
        <p:spPr/>
        <p:txBody>
          <a:bodyPr/>
          <a:lstStyle/>
          <a:p>
            <a:fld id="{D6C8491B-A02D-49F0-B233-ADDAF57834FD}" type="datetime1">
              <a:rPr lang="en-US" sz="1600" b="1" smtClean="0">
                <a:solidFill>
                  <a:schemeClr val="bg1"/>
                </a:solidFill>
              </a:rPr>
              <a:t>2/19/2024</a:t>
            </a:fld>
            <a:endParaRPr lang="en-US" sz="1600" b="1" dirty="0">
              <a:solidFill>
                <a:schemeClr val="bg1"/>
              </a:solidFill>
            </a:endParaRPr>
          </a:p>
        </p:txBody>
      </p:sp>
      <p:sp>
        <p:nvSpPr>
          <p:cNvPr id="5" name="Slide Number Placeholder 4">
            <a:extLst>
              <a:ext uri="{FF2B5EF4-FFF2-40B4-BE49-F238E27FC236}">
                <a16:creationId xmlns:a16="http://schemas.microsoft.com/office/drawing/2014/main" id="{FE637F3F-2843-4CDF-AABE-928FC1DA3373}"/>
              </a:ext>
            </a:extLst>
          </p:cNvPr>
          <p:cNvSpPr>
            <a:spLocks noGrp="1"/>
          </p:cNvSpPr>
          <p:nvPr>
            <p:ph type="sldNum" sz="quarter" idx="12"/>
          </p:nvPr>
        </p:nvSpPr>
        <p:spPr/>
        <p:txBody>
          <a:bodyPr/>
          <a:lstStyle/>
          <a:p>
            <a:fld id="{80B15A82-FEF0-4615-A943-C0A2C8B0D616}" type="slidenum">
              <a:rPr lang="en-US" sz="1600" b="1">
                <a:solidFill>
                  <a:schemeClr val="bg1"/>
                </a:solidFill>
              </a:rPr>
              <a:t>1</a:t>
            </a:fld>
            <a:endParaRPr lang="en-US" sz="1600" b="1" dirty="0">
              <a:solidFill>
                <a:schemeClr val="bg1"/>
              </a:solidFill>
            </a:endParaRPr>
          </a:p>
        </p:txBody>
      </p:sp>
    </p:spTree>
    <p:extLst>
      <p:ext uri="{BB962C8B-B14F-4D97-AF65-F5344CB8AC3E}">
        <p14:creationId xmlns:p14="http://schemas.microsoft.com/office/powerpoint/2010/main" val="57309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D2B85-2CBD-4125-B452-ABD2C8F86A95}"/>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D28EC837-C597-4945-8ED1-31C795C361DB}"/>
              </a:ext>
            </a:extLst>
          </p:cNvPr>
          <p:cNvSpPr>
            <a:spLocks noGrp="1"/>
          </p:cNvSpPr>
          <p:nvPr>
            <p:ph type="sldNum" sz="quarter" idx="12"/>
          </p:nvPr>
        </p:nvSpPr>
        <p:spPr/>
        <p:txBody>
          <a:bodyPr/>
          <a:lstStyle/>
          <a:p>
            <a:fld id="{80B15A82-FEF0-4615-A943-C0A2C8B0D616}" type="slidenum">
              <a:rPr lang="en-US" smtClean="0"/>
              <a:t>10</a:t>
            </a:fld>
            <a:endParaRPr lang="en-US" dirty="0"/>
          </a:p>
        </p:txBody>
      </p:sp>
      <p:sp>
        <p:nvSpPr>
          <p:cNvPr id="4" name="Date Placeholder 1">
            <a:extLst>
              <a:ext uri="{FF2B5EF4-FFF2-40B4-BE49-F238E27FC236}">
                <a16:creationId xmlns:a16="http://schemas.microsoft.com/office/drawing/2014/main" id="{1760DE49-5D3E-4278-8C2A-07E03B5EA64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2395B3-806B-440D-AACD-9D4618573BC7}" type="datetime1">
              <a:rPr lang="en-US" smtClean="0"/>
              <a:pPr/>
              <a:t>2/19/2024</a:t>
            </a:fld>
            <a:endParaRPr lang="en-US" dirty="0"/>
          </a:p>
        </p:txBody>
      </p:sp>
      <p:sp>
        <p:nvSpPr>
          <p:cNvPr id="5" name="Slide Number Placeholder 2">
            <a:extLst>
              <a:ext uri="{FF2B5EF4-FFF2-40B4-BE49-F238E27FC236}">
                <a16:creationId xmlns:a16="http://schemas.microsoft.com/office/drawing/2014/main" id="{F14E0FE2-A7D3-44FC-83C5-6D6182D1539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10</a:t>
            </a:fld>
            <a:endParaRPr lang="en-US" dirty="0"/>
          </a:p>
        </p:txBody>
      </p:sp>
      <p:pic>
        <p:nvPicPr>
          <p:cNvPr id="6" name="Picture 5">
            <a:extLst>
              <a:ext uri="{FF2B5EF4-FFF2-40B4-BE49-F238E27FC236}">
                <a16:creationId xmlns:a16="http://schemas.microsoft.com/office/drawing/2014/main" id="{E70D3B35-D2B8-4AA3-BD9C-6764556BF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EB06D5C-B467-4CF0-8E67-34C626A37BCA}"/>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Contributions (CKD)</a:t>
            </a:r>
          </a:p>
        </p:txBody>
      </p:sp>
      <p:sp>
        <p:nvSpPr>
          <p:cNvPr id="8" name="Date Placeholder 4">
            <a:extLst>
              <a:ext uri="{FF2B5EF4-FFF2-40B4-BE49-F238E27FC236}">
                <a16:creationId xmlns:a16="http://schemas.microsoft.com/office/drawing/2014/main" id="{5D36C18A-9FC8-4D9A-8B93-EC2B758597CA}"/>
              </a:ext>
            </a:extLst>
          </p:cNvPr>
          <p:cNvSpPr txBox="1">
            <a:spLocks/>
          </p:cNvSpPr>
          <p:nvPr/>
        </p:nvSpPr>
        <p:spPr>
          <a:xfrm>
            <a:off x="838200" y="635840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B7E271-1251-41B7-943A-AA5E4AA8C42B}" type="datetime1">
              <a:rPr lang="en-US" sz="1600" b="1" smtClean="0">
                <a:solidFill>
                  <a:schemeClr val="bg1"/>
                </a:solidFill>
              </a:rPr>
              <a:pPr/>
              <a:t>2/19/2024</a:t>
            </a:fld>
            <a:endParaRPr lang="en-US" sz="1600" b="1" dirty="0">
              <a:solidFill>
                <a:schemeClr val="bg1"/>
              </a:solidFill>
            </a:endParaRPr>
          </a:p>
        </p:txBody>
      </p:sp>
      <p:sp>
        <p:nvSpPr>
          <p:cNvPr id="9" name="Slide Number Placeholder 5">
            <a:extLst>
              <a:ext uri="{FF2B5EF4-FFF2-40B4-BE49-F238E27FC236}">
                <a16:creationId xmlns:a16="http://schemas.microsoft.com/office/drawing/2014/main" id="{3876A415-D2AB-4D02-AAC5-FDE14D9E8337}"/>
              </a:ext>
            </a:extLst>
          </p:cNvPr>
          <p:cNvSpPr txBox="1">
            <a:spLocks/>
          </p:cNvSpPr>
          <p:nvPr/>
        </p:nvSpPr>
        <p:spPr>
          <a:xfrm>
            <a:off x="8610599"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10</a:t>
            </a:fld>
            <a:endParaRPr lang="en-US" sz="1600" b="1" dirty="0">
              <a:solidFill>
                <a:schemeClr val="bg1"/>
              </a:solidFill>
            </a:endParaRPr>
          </a:p>
        </p:txBody>
      </p:sp>
      <p:sp>
        <p:nvSpPr>
          <p:cNvPr id="12" name="TextBox 11">
            <a:extLst>
              <a:ext uri="{FF2B5EF4-FFF2-40B4-BE49-F238E27FC236}">
                <a16:creationId xmlns:a16="http://schemas.microsoft.com/office/drawing/2014/main" id="{1C34DC23-15DA-4501-82B7-DC792A591943}"/>
              </a:ext>
            </a:extLst>
          </p:cNvPr>
          <p:cNvSpPr txBox="1"/>
          <p:nvPr/>
        </p:nvSpPr>
        <p:spPr>
          <a:xfrm>
            <a:off x="2209800" y="1978437"/>
            <a:ext cx="8431306"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montserrat"/>
              </a:rPr>
              <a:t>Handling missing values.</a:t>
            </a:r>
          </a:p>
          <a:p>
            <a:pPr marL="457200" indent="-457200">
              <a:buFont typeface="Arial" panose="020B0604020202020204" pitchFamily="34" charset="0"/>
              <a:buChar char="•"/>
            </a:pPr>
            <a:r>
              <a:rPr lang="en-US" sz="2800" dirty="0">
                <a:solidFill>
                  <a:schemeClr val="bg1"/>
                </a:solidFill>
                <a:latin typeface="montserrat"/>
              </a:rPr>
              <a:t>Synthetic Minority Oversampling Technique (SMOTE).</a:t>
            </a:r>
          </a:p>
          <a:p>
            <a:pPr marL="457200" indent="-457200">
              <a:buFont typeface="Arial" panose="020B0604020202020204" pitchFamily="34" charset="0"/>
              <a:buChar char="•"/>
            </a:pPr>
            <a:r>
              <a:rPr lang="en-US" sz="2800" dirty="0">
                <a:solidFill>
                  <a:schemeClr val="bg1"/>
                </a:solidFill>
                <a:latin typeface="montserrat"/>
              </a:rPr>
              <a:t>Combined features selection approach.</a:t>
            </a:r>
          </a:p>
          <a:p>
            <a:pPr marL="457200" indent="-457200">
              <a:buFont typeface="Arial" panose="020B0604020202020204" pitchFamily="34" charset="0"/>
              <a:buChar char="•"/>
            </a:pPr>
            <a:r>
              <a:rPr lang="en-US" sz="2800" dirty="0">
                <a:solidFill>
                  <a:schemeClr val="bg1"/>
                </a:solidFill>
                <a:latin typeface="montserrat"/>
              </a:rPr>
              <a:t>Used 10 different machine learning algorithms.</a:t>
            </a:r>
          </a:p>
          <a:p>
            <a:pPr marL="457200" indent="-457200">
              <a:buFont typeface="Arial" panose="020B0604020202020204" pitchFamily="34" charset="0"/>
              <a:buChar char="•"/>
            </a:pPr>
            <a:r>
              <a:rPr lang="en-US" sz="2800" dirty="0">
                <a:solidFill>
                  <a:schemeClr val="bg1"/>
                </a:solidFill>
                <a:latin typeface="montserrat"/>
              </a:rPr>
              <a:t>Obtained highest accuracy of 99.19%</a:t>
            </a:r>
          </a:p>
        </p:txBody>
      </p:sp>
    </p:spTree>
    <p:extLst>
      <p:ext uri="{BB962C8B-B14F-4D97-AF65-F5344CB8AC3E}">
        <p14:creationId xmlns:p14="http://schemas.microsoft.com/office/powerpoint/2010/main" val="265570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16DA7-A54A-4084-845A-B2EE0B839778}"/>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6A5571E4-3E3C-4E0A-B18D-0E5464EDF2C3}"/>
              </a:ext>
            </a:extLst>
          </p:cNvPr>
          <p:cNvSpPr>
            <a:spLocks noGrp="1"/>
          </p:cNvSpPr>
          <p:nvPr>
            <p:ph type="sldNum" sz="quarter" idx="12"/>
          </p:nvPr>
        </p:nvSpPr>
        <p:spPr/>
        <p:txBody>
          <a:bodyPr/>
          <a:lstStyle/>
          <a:p>
            <a:fld id="{80B15A82-FEF0-4615-A943-C0A2C8B0D616}" type="slidenum">
              <a:rPr lang="en-US" smtClean="0"/>
              <a:t>11</a:t>
            </a:fld>
            <a:endParaRPr lang="en-US" dirty="0"/>
          </a:p>
        </p:txBody>
      </p:sp>
      <p:sp>
        <p:nvSpPr>
          <p:cNvPr id="4" name="Date Placeholder 1">
            <a:extLst>
              <a:ext uri="{FF2B5EF4-FFF2-40B4-BE49-F238E27FC236}">
                <a16:creationId xmlns:a16="http://schemas.microsoft.com/office/drawing/2014/main" id="{577B980A-D86C-49F2-BF7B-CABF9240837A}"/>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44C9F120-303B-4896-A3A8-C468903B88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11</a:t>
            </a:fld>
            <a:endParaRPr lang="en-US" dirty="0"/>
          </a:p>
        </p:txBody>
      </p:sp>
      <p:sp>
        <p:nvSpPr>
          <p:cNvPr id="6" name="Date Placeholder 1">
            <a:extLst>
              <a:ext uri="{FF2B5EF4-FFF2-40B4-BE49-F238E27FC236}">
                <a16:creationId xmlns:a16="http://schemas.microsoft.com/office/drawing/2014/main" id="{1B716511-67A0-4AC6-A005-764BE1201AB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2395B3-806B-440D-AACD-9D4618573BC7}" type="datetime1">
              <a:rPr lang="en-US" smtClean="0"/>
              <a:pPr/>
              <a:t>2/19/2024</a:t>
            </a:fld>
            <a:endParaRPr lang="en-US" dirty="0"/>
          </a:p>
        </p:txBody>
      </p:sp>
      <p:sp>
        <p:nvSpPr>
          <p:cNvPr id="7" name="Slide Number Placeholder 2">
            <a:extLst>
              <a:ext uri="{FF2B5EF4-FFF2-40B4-BE49-F238E27FC236}">
                <a16:creationId xmlns:a16="http://schemas.microsoft.com/office/drawing/2014/main" id="{9ADA9427-4867-4A01-81EA-FC41436E824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11</a:t>
            </a:fld>
            <a:endParaRPr lang="en-US" dirty="0"/>
          </a:p>
        </p:txBody>
      </p:sp>
      <p:pic>
        <p:nvPicPr>
          <p:cNvPr id="8" name="Picture 7">
            <a:extLst>
              <a:ext uri="{FF2B5EF4-FFF2-40B4-BE49-F238E27FC236}">
                <a16:creationId xmlns:a16="http://schemas.microsoft.com/office/drawing/2014/main" id="{50F8F7BA-0114-423F-81E2-368F4E6C3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C0047BA3-E2D7-4469-B5CB-CE5BCCA524DB}"/>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Contributions (LD)</a:t>
            </a:r>
          </a:p>
        </p:txBody>
      </p:sp>
      <p:sp>
        <p:nvSpPr>
          <p:cNvPr id="10" name="Date Placeholder 4">
            <a:extLst>
              <a:ext uri="{FF2B5EF4-FFF2-40B4-BE49-F238E27FC236}">
                <a16:creationId xmlns:a16="http://schemas.microsoft.com/office/drawing/2014/main" id="{F28CE40B-222C-40EF-AFF2-956E51C80427}"/>
              </a:ext>
            </a:extLst>
          </p:cNvPr>
          <p:cNvSpPr txBox="1">
            <a:spLocks/>
          </p:cNvSpPr>
          <p:nvPr/>
        </p:nvSpPr>
        <p:spPr>
          <a:xfrm>
            <a:off x="838200" y="635840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B7E271-1251-41B7-943A-AA5E4AA8C42B}" type="datetime1">
              <a:rPr lang="en-US" sz="1600" b="1" smtClean="0">
                <a:solidFill>
                  <a:schemeClr val="bg1"/>
                </a:solidFill>
              </a:rPr>
              <a:pPr/>
              <a:t>2/19/2024</a:t>
            </a:fld>
            <a:endParaRPr lang="en-US" sz="1600" b="1" dirty="0">
              <a:solidFill>
                <a:schemeClr val="bg1"/>
              </a:solidFill>
            </a:endParaRPr>
          </a:p>
        </p:txBody>
      </p:sp>
      <p:sp>
        <p:nvSpPr>
          <p:cNvPr id="11" name="Slide Number Placeholder 5">
            <a:extLst>
              <a:ext uri="{FF2B5EF4-FFF2-40B4-BE49-F238E27FC236}">
                <a16:creationId xmlns:a16="http://schemas.microsoft.com/office/drawing/2014/main" id="{43C62B1A-4CEA-4D84-B2C5-7633740BD867}"/>
              </a:ext>
            </a:extLst>
          </p:cNvPr>
          <p:cNvSpPr txBox="1">
            <a:spLocks/>
          </p:cNvSpPr>
          <p:nvPr/>
        </p:nvSpPr>
        <p:spPr>
          <a:xfrm>
            <a:off x="8610599"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11</a:t>
            </a:fld>
            <a:endParaRPr lang="en-US" sz="1600" b="1" dirty="0">
              <a:solidFill>
                <a:schemeClr val="bg1"/>
              </a:solidFill>
            </a:endParaRPr>
          </a:p>
        </p:txBody>
      </p:sp>
      <p:sp>
        <p:nvSpPr>
          <p:cNvPr id="12" name="TextBox 11">
            <a:extLst>
              <a:ext uri="{FF2B5EF4-FFF2-40B4-BE49-F238E27FC236}">
                <a16:creationId xmlns:a16="http://schemas.microsoft.com/office/drawing/2014/main" id="{B97804DF-DF19-4C65-95A2-92A561D4AB29}"/>
              </a:ext>
            </a:extLst>
          </p:cNvPr>
          <p:cNvSpPr txBox="1"/>
          <p:nvPr/>
        </p:nvSpPr>
        <p:spPr>
          <a:xfrm>
            <a:off x="2209799" y="1557096"/>
            <a:ext cx="9076765" cy="393607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montserrat"/>
              </a:rPr>
              <a:t>Handling duplicate rows and missing values.</a:t>
            </a:r>
          </a:p>
          <a:p>
            <a:pPr marL="457200" indent="-457200">
              <a:buFont typeface="Arial" panose="020B0604020202020204" pitchFamily="34" charset="0"/>
              <a:buChar char="•"/>
            </a:pPr>
            <a:r>
              <a:rPr lang="en-US" sz="2800" dirty="0">
                <a:solidFill>
                  <a:schemeClr val="bg1"/>
                </a:solidFill>
                <a:latin typeface="montserrat"/>
              </a:rPr>
              <a:t>Synthetic Minority Oversampling Technique (SMOTE).</a:t>
            </a:r>
          </a:p>
          <a:p>
            <a:pPr marL="457200" marR="0" lvl="0" indent="-457200" algn="just">
              <a:lnSpc>
                <a:spcPct val="115000"/>
              </a:lnSpc>
              <a:spcBef>
                <a:spcPts val="0"/>
              </a:spcBef>
              <a:spcAft>
                <a:spcPts val="800"/>
              </a:spcAft>
              <a:buFont typeface="Arial" panose="020B0604020202020204" pitchFamily="34" charset="0"/>
              <a:buChar char="•"/>
            </a:pPr>
            <a:r>
              <a:rPr lang="en-US" sz="2800" dirty="0">
                <a:solidFill>
                  <a:schemeClr val="bg1"/>
                </a:solidFill>
                <a:latin typeface="montserrat"/>
              </a:rPr>
              <a:t>Used Pearson Correlation matrix feature selection approach.</a:t>
            </a:r>
          </a:p>
          <a:p>
            <a:pPr marL="457200" indent="-457200">
              <a:buFont typeface="Arial" panose="020B0604020202020204" pitchFamily="34" charset="0"/>
              <a:buChar char="•"/>
            </a:pPr>
            <a:r>
              <a:rPr lang="en-US" sz="2800" dirty="0">
                <a:solidFill>
                  <a:schemeClr val="bg1"/>
                </a:solidFill>
                <a:latin typeface="montserrat"/>
              </a:rPr>
              <a:t>Used 10 different machine learning algorithms.</a:t>
            </a:r>
          </a:p>
          <a:p>
            <a:pPr marL="457200" marR="0" lvl="0" indent="-457200" algn="just">
              <a:lnSpc>
                <a:spcPct val="115000"/>
              </a:lnSpc>
              <a:spcBef>
                <a:spcPts val="0"/>
              </a:spcBef>
              <a:spcAft>
                <a:spcPts val="800"/>
              </a:spcAft>
              <a:buFont typeface="Arial" panose="020B0604020202020204" pitchFamily="34" charset="0"/>
              <a:buChar char="•"/>
            </a:pPr>
            <a:r>
              <a:rPr lang="en-US" sz="2800" dirty="0">
                <a:solidFill>
                  <a:schemeClr val="bg1"/>
                </a:solidFill>
                <a:latin typeface="montserrat"/>
              </a:rPr>
              <a:t>Ensemble machine learning technique the LGBM classifier, performed better in terms of accuracy when compared to published works that used use of the same dataset.</a:t>
            </a:r>
          </a:p>
        </p:txBody>
      </p:sp>
    </p:spTree>
    <p:extLst>
      <p:ext uri="{BB962C8B-B14F-4D97-AF65-F5344CB8AC3E}">
        <p14:creationId xmlns:p14="http://schemas.microsoft.com/office/powerpoint/2010/main" val="112377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E3285-375A-47D8-91A8-54D62BDD9D54}"/>
              </a:ext>
            </a:extLst>
          </p:cNvPr>
          <p:cNvSpPr>
            <a:spLocks noGrp="1"/>
          </p:cNvSpPr>
          <p:nvPr>
            <p:ph type="dt" sz="half" idx="10"/>
          </p:nvPr>
        </p:nvSpPr>
        <p:spPr/>
        <p:txBody>
          <a:bodyPr/>
          <a:lstStyle/>
          <a:p>
            <a:fld id="{632395B3-806B-440D-AACD-9D4618573BC7}" type="datetime1">
              <a:rPr lang="en-US" smtClean="0"/>
              <a:t>2/19/2024</a:t>
            </a:fld>
            <a:endParaRPr lang="en-US" dirty="0"/>
          </a:p>
        </p:txBody>
      </p:sp>
      <p:sp>
        <p:nvSpPr>
          <p:cNvPr id="3" name="Slide Number Placeholder 2">
            <a:extLst>
              <a:ext uri="{FF2B5EF4-FFF2-40B4-BE49-F238E27FC236}">
                <a16:creationId xmlns:a16="http://schemas.microsoft.com/office/drawing/2014/main" id="{44B4C7BF-81A8-4D9A-B1A7-7EF08324906C}"/>
              </a:ext>
            </a:extLst>
          </p:cNvPr>
          <p:cNvSpPr>
            <a:spLocks noGrp="1"/>
          </p:cNvSpPr>
          <p:nvPr>
            <p:ph type="sldNum" sz="quarter" idx="12"/>
          </p:nvPr>
        </p:nvSpPr>
        <p:spPr/>
        <p:txBody>
          <a:bodyPr/>
          <a:lstStyle/>
          <a:p>
            <a:fld id="{80B15A82-FEF0-4615-A943-C0A2C8B0D616}" type="slidenum">
              <a:rPr lang="en-US" smtClean="0"/>
              <a:t>12</a:t>
            </a:fld>
            <a:endParaRPr lang="en-US" dirty="0"/>
          </a:p>
        </p:txBody>
      </p:sp>
      <p:pic>
        <p:nvPicPr>
          <p:cNvPr id="4" name="Picture 3">
            <a:extLst>
              <a:ext uri="{FF2B5EF4-FFF2-40B4-BE49-F238E27FC236}">
                <a16:creationId xmlns:a16="http://schemas.microsoft.com/office/drawing/2014/main" id="{0246D64B-97CA-4042-A12E-A150FD508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BBCACEE-999A-4FE5-BB46-FFA198B18B68}"/>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Dataset</a:t>
            </a:r>
          </a:p>
        </p:txBody>
      </p:sp>
      <p:sp>
        <p:nvSpPr>
          <p:cNvPr id="7" name="Date Placeholder 4">
            <a:extLst>
              <a:ext uri="{FF2B5EF4-FFF2-40B4-BE49-F238E27FC236}">
                <a16:creationId xmlns:a16="http://schemas.microsoft.com/office/drawing/2014/main" id="{1BEDF4BA-56CE-46A1-8076-7DF7B9261F1C}"/>
              </a:ext>
            </a:extLst>
          </p:cNvPr>
          <p:cNvSpPr txBox="1">
            <a:spLocks/>
          </p:cNvSpPr>
          <p:nvPr/>
        </p:nvSpPr>
        <p:spPr>
          <a:xfrm>
            <a:off x="838200" y="635840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B7E271-1251-41B7-943A-AA5E4AA8C42B}" type="datetime1">
              <a:rPr lang="en-US" sz="1600" b="1" smtClean="0">
                <a:solidFill>
                  <a:schemeClr val="bg1"/>
                </a:solidFill>
              </a:rPr>
              <a:pPr/>
              <a:t>2/19/2024</a:t>
            </a:fld>
            <a:endParaRPr lang="en-US" sz="1600" b="1" dirty="0">
              <a:solidFill>
                <a:schemeClr val="bg1"/>
              </a:solidFill>
            </a:endParaRPr>
          </a:p>
        </p:txBody>
      </p:sp>
      <p:sp>
        <p:nvSpPr>
          <p:cNvPr id="8" name="Slide Number Placeholder 5">
            <a:extLst>
              <a:ext uri="{FF2B5EF4-FFF2-40B4-BE49-F238E27FC236}">
                <a16:creationId xmlns:a16="http://schemas.microsoft.com/office/drawing/2014/main" id="{F91EB4A5-7C92-4192-ACDC-67E652D3CCF0}"/>
              </a:ext>
            </a:extLst>
          </p:cNvPr>
          <p:cNvSpPr txBox="1">
            <a:spLocks/>
          </p:cNvSpPr>
          <p:nvPr/>
        </p:nvSpPr>
        <p:spPr>
          <a:xfrm>
            <a:off x="8610599"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12</a:t>
            </a:fld>
            <a:endParaRPr lang="en-US" sz="1600" b="1" dirty="0">
              <a:solidFill>
                <a:schemeClr val="bg1"/>
              </a:solidFill>
            </a:endParaRPr>
          </a:p>
        </p:txBody>
      </p:sp>
      <p:sp>
        <p:nvSpPr>
          <p:cNvPr id="15" name="TextBox 14">
            <a:extLst>
              <a:ext uri="{FF2B5EF4-FFF2-40B4-BE49-F238E27FC236}">
                <a16:creationId xmlns:a16="http://schemas.microsoft.com/office/drawing/2014/main" id="{E79D15E0-763D-4870-ABFE-816B078A7E70}"/>
              </a:ext>
            </a:extLst>
          </p:cNvPr>
          <p:cNvSpPr txBox="1"/>
          <p:nvPr/>
        </p:nvSpPr>
        <p:spPr>
          <a:xfrm>
            <a:off x="1396249" y="1898737"/>
            <a:ext cx="9399501" cy="2376997"/>
          </a:xfrm>
          <a:prstGeom prst="rect">
            <a:avLst/>
          </a:prstGeom>
          <a:noFill/>
        </p:spPr>
        <p:txBody>
          <a:bodyPr wrap="square" rtlCol="0">
            <a:spAutoFit/>
          </a:bodyPr>
          <a:lstStyle/>
          <a:p>
            <a:pPr marR="0" algn="just">
              <a:lnSpc>
                <a:spcPct val="107000"/>
              </a:lnSpc>
              <a:spcBef>
                <a:spcPts val="0"/>
              </a:spcBef>
              <a:spcAft>
                <a:spcPts val="800"/>
              </a:spcAft>
            </a:pPr>
            <a:r>
              <a:rPr lang="en-US" sz="2800" dirty="0">
                <a:solidFill>
                  <a:schemeClr val="bg1"/>
                </a:solidFill>
                <a:latin typeface="montserrat"/>
              </a:rPr>
              <a:t>The University of California, Irvine Machine Learning Repository [</a:t>
            </a:r>
            <a:r>
              <a:rPr lang="en-US" sz="2800" dirty="0">
                <a:solidFill>
                  <a:schemeClr val="bg1"/>
                </a:solidFill>
                <a:latin typeface="montserrat"/>
                <a:hlinkClick r:id="rId3"/>
              </a:rPr>
              <a:t>18</a:t>
            </a:r>
            <a:r>
              <a:rPr lang="en-US" sz="2800" dirty="0">
                <a:solidFill>
                  <a:schemeClr val="bg1"/>
                </a:solidFill>
                <a:latin typeface="montserrat"/>
              </a:rPr>
              <a:t>] provided the CKD dataset used in this study, which contained information on 400 patients with CKD. The dataset of Indian Liver Patients' Records served as the foundation for LD [</a:t>
            </a:r>
            <a:r>
              <a:rPr lang="en-US" sz="2800" dirty="0">
                <a:solidFill>
                  <a:schemeClr val="bg1"/>
                </a:solidFill>
                <a:latin typeface="montserrat"/>
                <a:hlinkClick r:id="rId4"/>
              </a:rPr>
              <a:t>19</a:t>
            </a:r>
            <a:r>
              <a:rPr lang="en-US" sz="2800" dirty="0">
                <a:solidFill>
                  <a:schemeClr val="bg1"/>
                </a:solidFill>
                <a:latin typeface="montserrat"/>
              </a:rPr>
              <a:t>] contains 583 participants in this particular dataset.</a:t>
            </a:r>
          </a:p>
        </p:txBody>
      </p:sp>
    </p:spTree>
    <p:extLst>
      <p:ext uri="{BB962C8B-B14F-4D97-AF65-F5344CB8AC3E}">
        <p14:creationId xmlns:p14="http://schemas.microsoft.com/office/powerpoint/2010/main" val="49294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263EDD-84E3-4219-8F42-C9F745381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2B06A7E5-E3DE-4B43-B3C4-7C05241A6043}"/>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General overview of the CKD dataset</a:t>
            </a:r>
          </a:p>
        </p:txBody>
      </p:sp>
      <p:sp>
        <p:nvSpPr>
          <p:cNvPr id="3" name="Date Placeholder 2">
            <a:extLst>
              <a:ext uri="{FF2B5EF4-FFF2-40B4-BE49-F238E27FC236}">
                <a16:creationId xmlns:a16="http://schemas.microsoft.com/office/drawing/2014/main" id="{5F2D571C-68C6-499A-9B79-C6C9882450C5}"/>
              </a:ext>
            </a:extLst>
          </p:cNvPr>
          <p:cNvSpPr>
            <a:spLocks noGrp="1"/>
          </p:cNvSpPr>
          <p:nvPr>
            <p:ph type="dt" sz="half" idx="10"/>
          </p:nvPr>
        </p:nvSpPr>
        <p:spPr/>
        <p:txBody>
          <a:bodyPr/>
          <a:lstStyle/>
          <a:p>
            <a:fld id="{2999EC46-2A93-46AB-AF95-EC8EA75AE5D9}" type="datetime1">
              <a:rPr lang="en-US" sz="1600" b="1" smtClean="0">
                <a:solidFill>
                  <a:schemeClr val="bg1"/>
                </a:solidFill>
              </a:rPr>
              <a:t>2/19/2024</a:t>
            </a:fld>
            <a:endParaRPr lang="en-US" sz="1600" b="1" dirty="0">
              <a:solidFill>
                <a:schemeClr val="bg1"/>
              </a:solidFill>
            </a:endParaRPr>
          </a:p>
        </p:txBody>
      </p:sp>
      <p:sp>
        <p:nvSpPr>
          <p:cNvPr id="5" name="Slide Number Placeholder 4">
            <a:extLst>
              <a:ext uri="{FF2B5EF4-FFF2-40B4-BE49-F238E27FC236}">
                <a16:creationId xmlns:a16="http://schemas.microsoft.com/office/drawing/2014/main" id="{CC08130C-0332-43B9-B92D-CFD9945A8068}"/>
              </a:ext>
            </a:extLst>
          </p:cNvPr>
          <p:cNvSpPr>
            <a:spLocks noGrp="1"/>
          </p:cNvSpPr>
          <p:nvPr>
            <p:ph type="sldNum" sz="quarter" idx="12"/>
          </p:nvPr>
        </p:nvSpPr>
        <p:spPr/>
        <p:txBody>
          <a:bodyPr/>
          <a:lstStyle/>
          <a:p>
            <a:fld id="{80B15A82-FEF0-4615-A943-C0A2C8B0D616}" type="slidenum">
              <a:rPr lang="en-US" sz="1600" b="1">
                <a:solidFill>
                  <a:schemeClr val="bg1"/>
                </a:solidFill>
              </a:rPr>
              <a:t>13</a:t>
            </a:fld>
            <a:endParaRPr lang="en-US" sz="1600" b="1" dirty="0">
              <a:solidFill>
                <a:schemeClr val="bg1"/>
              </a:solidFill>
            </a:endParaRPr>
          </a:p>
        </p:txBody>
      </p:sp>
      <p:graphicFrame>
        <p:nvGraphicFramePr>
          <p:cNvPr id="9" name="Table 9">
            <a:extLst>
              <a:ext uri="{FF2B5EF4-FFF2-40B4-BE49-F238E27FC236}">
                <a16:creationId xmlns:a16="http://schemas.microsoft.com/office/drawing/2014/main" id="{F9CA9451-51D4-4BA5-9840-5B5433A42FD9}"/>
              </a:ext>
            </a:extLst>
          </p:cNvPr>
          <p:cNvGraphicFramePr>
            <a:graphicFrameLocks noGrp="1"/>
          </p:cNvGraphicFramePr>
          <p:nvPr>
            <p:extLst>
              <p:ext uri="{D42A27DB-BD31-4B8C-83A1-F6EECF244321}">
                <p14:modId xmlns:p14="http://schemas.microsoft.com/office/powerpoint/2010/main" val="741376241"/>
              </p:ext>
            </p:extLst>
          </p:nvPr>
        </p:nvGraphicFramePr>
        <p:xfrm>
          <a:off x="2270312" y="1111388"/>
          <a:ext cx="7651376" cy="4867561"/>
        </p:xfrm>
        <a:graphic>
          <a:graphicData uri="http://schemas.openxmlformats.org/drawingml/2006/table">
            <a:tbl>
              <a:tblPr firstRow="1" bandRow="1">
                <a:tableStyleId>{F5AB1C69-6EDB-4FF4-983F-18BD219EF322}</a:tableStyleId>
              </a:tblPr>
              <a:tblGrid>
                <a:gridCol w="5538808">
                  <a:extLst>
                    <a:ext uri="{9D8B030D-6E8A-4147-A177-3AD203B41FA5}">
                      <a16:colId xmlns:a16="http://schemas.microsoft.com/office/drawing/2014/main" val="1141059209"/>
                    </a:ext>
                  </a:extLst>
                </a:gridCol>
                <a:gridCol w="2112568">
                  <a:extLst>
                    <a:ext uri="{9D8B030D-6E8A-4147-A177-3AD203B41FA5}">
                      <a16:colId xmlns:a16="http://schemas.microsoft.com/office/drawing/2014/main" val="4069711234"/>
                    </a:ext>
                  </a:extLst>
                </a:gridCol>
              </a:tblGrid>
              <a:tr h="432001">
                <a:tc>
                  <a:txBody>
                    <a:bodyPr/>
                    <a:lstStyle/>
                    <a:p>
                      <a:r>
                        <a:rPr lang="en-US" sz="2200" b="1" kern="1200" dirty="0">
                          <a:solidFill>
                            <a:schemeClr val="lt1"/>
                          </a:solidFill>
                          <a:effectLst/>
                        </a:rPr>
                        <a:t>Dataset Characteristics</a:t>
                      </a:r>
                      <a:endParaRPr lang="en-US" sz="2200" dirty="0"/>
                    </a:p>
                  </a:txBody>
                  <a:tcPr/>
                </a:tc>
                <a:tc>
                  <a:txBody>
                    <a:bodyPr/>
                    <a:lstStyle/>
                    <a:p>
                      <a:r>
                        <a:rPr lang="en-US" sz="2200" b="1" kern="1200" dirty="0">
                          <a:solidFill>
                            <a:schemeClr val="lt1"/>
                          </a:solidFill>
                          <a:effectLst/>
                        </a:rPr>
                        <a:t>Multivariate</a:t>
                      </a:r>
                      <a:endParaRPr lang="en-US" sz="2200" dirty="0"/>
                    </a:p>
                  </a:txBody>
                  <a:tcPr/>
                </a:tc>
                <a:extLst>
                  <a:ext uri="{0D108BD9-81ED-4DB2-BD59-A6C34878D82A}">
                    <a16:rowId xmlns:a16="http://schemas.microsoft.com/office/drawing/2014/main" val="1948135348"/>
                  </a:ext>
                </a:extLst>
              </a:tr>
              <a:tr h="443556">
                <a:tc>
                  <a:txBody>
                    <a:bodyPr/>
                    <a:lstStyle/>
                    <a:p>
                      <a:pPr marL="0" marR="0">
                        <a:lnSpc>
                          <a:spcPct val="107000"/>
                        </a:lnSpc>
                        <a:spcBef>
                          <a:spcPts val="0"/>
                        </a:spcBef>
                        <a:spcAft>
                          <a:spcPts val="0"/>
                        </a:spcAft>
                      </a:pPr>
                      <a:r>
                        <a:rPr lang="en-US" sz="2200" kern="1200" dirty="0">
                          <a:solidFill>
                            <a:schemeClr val="dk1"/>
                          </a:solidFill>
                          <a:effectLst/>
                        </a:rPr>
                        <a:t>Attribute Characteristics</a:t>
                      </a:r>
                      <a:endParaRPr lang="en-US" sz="2200" kern="1200" dirty="0">
                        <a:solidFill>
                          <a:schemeClr val="dk1"/>
                        </a:solidFill>
                        <a:effectLst/>
                        <a:latin typeface="+mn-lt"/>
                        <a:ea typeface="+mn-ea"/>
                        <a:cs typeface="+mn-cs"/>
                      </a:endParaRPr>
                    </a:p>
                  </a:txBody>
                  <a:tcPr marL="68580" marR="68580" marT="0" marB="0"/>
                </a:tc>
                <a:tc>
                  <a:txBody>
                    <a:bodyPr/>
                    <a:lstStyle/>
                    <a:p>
                      <a:r>
                        <a:rPr lang="en-US" sz="2200" kern="1200" dirty="0">
                          <a:solidFill>
                            <a:schemeClr val="dk1"/>
                          </a:solidFill>
                          <a:effectLst/>
                        </a:rPr>
                        <a:t>Real</a:t>
                      </a:r>
                      <a:endParaRPr lang="en-US" sz="2200" dirty="0"/>
                    </a:p>
                  </a:txBody>
                  <a:tcPr/>
                </a:tc>
                <a:extLst>
                  <a:ext uri="{0D108BD9-81ED-4DB2-BD59-A6C34878D82A}">
                    <a16:rowId xmlns:a16="http://schemas.microsoft.com/office/drawing/2014/main" val="1465899959"/>
                  </a:ext>
                </a:extLst>
              </a:tr>
              <a:tr h="443556">
                <a:tc>
                  <a:txBody>
                    <a:bodyPr/>
                    <a:lstStyle/>
                    <a:p>
                      <a:r>
                        <a:rPr lang="en-US" sz="2200" kern="1200" dirty="0">
                          <a:solidFill>
                            <a:schemeClr val="dk1"/>
                          </a:solidFill>
                          <a:effectLst/>
                        </a:rPr>
                        <a:t>The number of features (Col in general)</a:t>
                      </a:r>
                      <a:endParaRPr lang="en-US" sz="2200" kern="1200" dirty="0">
                        <a:solidFill>
                          <a:schemeClr val="dk1"/>
                        </a:solidFill>
                        <a:effectLst/>
                        <a:latin typeface="+mn-lt"/>
                        <a:ea typeface="+mn-ea"/>
                        <a:cs typeface="+mn-cs"/>
                      </a:endParaRPr>
                    </a:p>
                  </a:txBody>
                  <a:tcPr/>
                </a:tc>
                <a:tc>
                  <a:txBody>
                    <a:bodyPr/>
                    <a:lstStyle/>
                    <a:p>
                      <a:r>
                        <a:rPr lang="en-US" sz="2200" dirty="0"/>
                        <a:t>26</a:t>
                      </a:r>
                    </a:p>
                  </a:txBody>
                  <a:tcPr/>
                </a:tc>
                <a:extLst>
                  <a:ext uri="{0D108BD9-81ED-4DB2-BD59-A6C34878D82A}">
                    <a16:rowId xmlns:a16="http://schemas.microsoft.com/office/drawing/2014/main" val="3850269080"/>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instances</a:t>
                      </a:r>
                      <a:endParaRPr lang="en-US" sz="2200" kern="1200" dirty="0">
                        <a:solidFill>
                          <a:schemeClr val="dk1"/>
                        </a:solidFill>
                        <a:effectLst/>
                        <a:latin typeface="+mn-lt"/>
                        <a:ea typeface="+mn-ea"/>
                        <a:cs typeface="+mn-cs"/>
                      </a:endParaRPr>
                    </a:p>
                  </a:txBody>
                  <a:tcPr marL="68580" marR="68580" marT="0" marB="0"/>
                </a:tc>
                <a:tc>
                  <a:txBody>
                    <a:bodyPr/>
                    <a:lstStyle/>
                    <a:p>
                      <a:r>
                        <a:rPr lang="en-US" sz="2200" dirty="0"/>
                        <a:t>400</a:t>
                      </a:r>
                    </a:p>
                  </a:txBody>
                  <a:tcPr/>
                </a:tc>
                <a:extLst>
                  <a:ext uri="{0D108BD9-81ED-4DB2-BD59-A6C34878D82A}">
                    <a16:rowId xmlns:a16="http://schemas.microsoft.com/office/drawing/2014/main" val="64473301"/>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a:t>
                      </a:r>
                      <a:r>
                        <a:rPr lang="en-US" sz="2200" kern="1200" dirty="0">
                          <a:solidFill>
                            <a:schemeClr val="dk1"/>
                          </a:solidFill>
                          <a:effectLst/>
                          <a:latin typeface="+mn-lt"/>
                          <a:ea typeface="+mn-ea"/>
                          <a:cs typeface="+mn-cs"/>
                        </a:rPr>
                        <a:t>features with numeric </a:t>
                      </a:r>
                      <a:r>
                        <a:rPr lang="en-US" sz="2200" kern="1200" dirty="0">
                          <a:solidFill>
                            <a:schemeClr val="dk1"/>
                          </a:solidFill>
                          <a:effectLst/>
                        </a:rPr>
                        <a:t>values</a:t>
                      </a:r>
                      <a:endParaRPr lang="en-US" sz="2200" kern="1200" dirty="0">
                        <a:solidFill>
                          <a:schemeClr val="dk1"/>
                        </a:solidFill>
                        <a:effectLst/>
                        <a:latin typeface="+mn-lt"/>
                        <a:ea typeface="+mn-ea"/>
                        <a:cs typeface="+mn-cs"/>
                      </a:endParaRPr>
                    </a:p>
                  </a:txBody>
                  <a:tcPr marL="68580" marR="68580" marT="0" marB="0"/>
                </a:tc>
                <a:tc>
                  <a:txBody>
                    <a:bodyPr/>
                    <a:lstStyle/>
                    <a:p>
                      <a:r>
                        <a:rPr lang="en-US" sz="2200" dirty="0"/>
                        <a:t>14</a:t>
                      </a:r>
                    </a:p>
                  </a:txBody>
                  <a:tcPr/>
                </a:tc>
                <a:extLst>
                  <a:ext uri="{0D108BD9-81ED-4DB2-BD59-A6C34878D82A}">
                    <a16:rowId xmlns:a16="http://schemas.microsoft.com/office/drawing/2014/main" val="1950870692"/>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categorical features</a:t>
                      </a:r>
                      <a:endParaRPr lang="en-US" sz="2200" kern="1200" dirty="0">
                        <a:solidFill>
                          <a:schemeClr val="dk1"/>
                        </a:solidFill>
                        <a:effectLst/>
                        <a:latin typeface="+mn-lt"/>
                        <a:ea typeface="+mn-ea"/>
                        <a:cs typeface="+mn-cs"/>
                      </a:endParaRPr>
                    </a:p>
                  </a:txBody>
                  <a:tcPr marL="68580" marR="68580" marT="0" marB="0"/>
                </a:tc>
                <a:tc>
                  <a:txBody>
                    <a:bodyPr/>
                    <a:lstStyle/>
                    <a:p>
                      <a:r>
                        <a:rPr lang="en-US" sz="2200" dirty="0"/>
                        <a:t>12</a:t>
                      </a:r>
                    </a:p>
                  </a:txBody>
                  <a:tcPr/>
                </a:tc>
                <a:extLst>
                  <a:ext uri="{0D108BD9-81ED-4DB2-BD59-A6C34878D82A}">
                    <a16:rowId xmlns:a16="http://schemas.microsoft.com/office/drawing/2014/main" val="1368934354"/>
                  </a:ext>
                </a:extLst>
              </a:tr>
              <a:tr h="443556">
                <a:tc>
                  <a:txBody>
                    <a:bodyPr/>
                    <a:lstStyle/>
                    <a:p>
                      <a:r>
                        <a:rPr lang="en-US" sz="2200" kern="1200" dirty="0">
                          <a:solidFill>
                            <a:schemeClr val="dk1"/>
                          </a:solidFill>
                          <a:effectLst/>
                        </a:rPr>
                        <a:t>Target column name</a:t>
                      </a:r>
                      <a:endParaRPr lang="en-US" sz="2200" kern="1200" dirty="0">
                        <a:solidFill>
                          <a:schemeClr val="dk1"/>
                        </a:solidFill>
                        <a:effectLst/>
                        <a:latin typeface="+mn-lt"/>
                        <a:ea typeface="+mn-ea"/>
                        <a:cs typeface="+mn-cs"/>
                      </a:endParaRPr>
                    </a:p>
                  </a:txBody>
                  <a:tcPr/>
                </a:tc>
                <a:tc>
                  <a:txBody>
                    <a:bodyPr/>
                    <a:lstStyle/>
                    <a:p>
                      <a:r>
                        <a:rPr lang="en-US" sz="2200" kern="1200" dirty="0">
                          <a:solidFill>
                            <a:schemeClr val="dk1"/>
                          </a:solidFill>
                          <a:effectLst/>
                        </a:rPr>
                        <a:t>Classification</a:t>
                      </a:r>
                      <a:endParaRPr lang="en-US" sz="2200" dirty="0"/>
                    </a:p>
                  </a:txBody>
                  <a:tcPr/>
                </a:tc>
                <a:extLst>
                  <a:ext uri="{0D108BD9-81ED-4DB2-BD59-A6C34878D82A}">
                    <a16:rowId xmlns:a16="http://schemas.microsoft.com/office/drawing/2014/main" val="1299314283"/>
                  </a:ext>
                </a:extLst>
              </a:tr>
              <a:tr h="443556">
                <a:tc>
                  <a:txBody>
                    <a:bodyPr/>
                    <a:lstStyle/>
                    <a:p>
                      <a:r>
                        <a:rPr lang="en-US" sz="2200" kern="1200" dirty="0">
                          <a:solidFill>
                            <a:schemeClr val="dk1"/>
                          </a:solidFill>
                          <a:effectLst/>
                        </a:rPr>
                        <a:t>Instances are classified as</a:t>
                      </a:r>
                      <a:endParaRPr lang="en-US" sz="2200" kern="1200" dirty="0">
                        <a:solidFill>
                          <a:schemeClr val="dk1"/>
                        </a:solidFill>
                        <a:effectLst/>
                        <a:latin typeface="+mn-lt"/>
                        <a:ea typeface="+mn-ea"/>
                        <a:cs typeface="+mn-cs"/>
                      </a:endParaRPr>
                    </a:p>
                  </a:txBody>
                  <a:tcPr/>
                </a:tc>
                <a:tc>
                  <a:txBody>
                    <a:bodyPr/>
                    <a:lstStyle/>
                    <a:p>
                      <a:r>
                        <a:rPr lang="en-US" sz="2200" kern="1200" dirty="0">
                          <a:solidFill>
                            <a:schemeClr val="dk1"/>
                          </a:solidFill>
                          <a:effectLst/>
                        </a:rPr>
                        <a:t>CKD/Not CKD</a:t>
                      </a:r>
                      <a:endParaRPr lang="en-US" sz="2200" dirty="0"/>
                    </a:p>
                  </a:txBody>
                  <a:tcPr/>
                </a:tc>
                <a:extLst>
                  <a:ext uri="{0D108BD9-81ED-4DB2-BD59-A6C34878D82A}">
                    <a16:rowId xmlns:a16="http://schemas.microsoft.com/office/drawing/2014/main" val="2278753508"/>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classes defined as CKD</a:t>
                      </a:r>
                      <a:endParaRPr lang="en-US" sz="2200" kern="1200" dirty="0">
                        <a:solidFill>
                          <a:schemeClr val="dk1"/>
                        </a:solidFill>
                        <a:effectLst/>
                        <a:latin typeface="+mn-lt"/>
                        <a:ea typeface="+mn-ea"/>
                        <a:cs typeface="+mn-cs"/>
                      </a:endParaRPr>
                    </a:p>
                  </a:txBody>
                  <a:tcPr marL="68580" marR="68580" marT="0" marB="0"/>
                </a:tc>
                <a:tc>
                  <a:txBody>
                    <a:bodyPr/>
                    <a:lstStyle/>
                    <a:p>
                      <a:r>
                        <a:rPr lang="en-US" sz="2200" kern="1200" dirty="0">
                          <a:solidFill>
                            <a:schemeClr val="dk1"/>
                          </a:solidFill>
                          <a:effectLst/>
                        </a:rPr>
                        <a:t>250</a:t>
                      </a:r>
                      <a:endParaRPr lang="en-US" sz="2200" dirty="0"/>
                    </a:p>
                  </a:txBody>
                  <a:tcPr/>
                </a:tc>
                <a:extLst>
                  <a:ext uri="{0D108BD9-81ED-4DB2-BD59-A6C34878D82A}">
                    <a16:rowId xmlns:a16="http://schemas.microsoft.com/office/drawing/2014/main" val="3451506974"/>
                  </a:ext>
                </a:extLst>
              </a:tr>
              <a:tr h="443556">
                <a:tc>
                  <a:txBody>
                    <a:bodyPr/>
                    <a:lstStyle/>
                    <a:p>
                      <a:r>
                        <a:rPr lang="en-US" sz="2200" kern="1200" dirty="0">
                          <a:solidFill>
                            <a:schemeClr val="dk1"/>
                          </a:solidFill>
                          <a:effectLst/>
                        </a:rPr>
                        <a:t>Number of classes defined as NOT CKD</a:t>
                      </a:r>
                      <a:endParaRPr lang="en-US" sz="2200" kern="1200" dirty="0">
                        <a:solidFill>
                          <a:schemeClr val="dk1"/>
                        </a:solidFill>
                        <a:effectLst/>
                        <a:latin typeface="+mn-lt"/>
                        <a:ea typeface="+mn-ea"/>
                        <a:cs typeface="+mn-cs"/>
                      </a:endParaRPr>
                    </a:p>
                  </a:txBody>
                  <a:tcPr/>
                </a:tc>
                <a:tc>
                  <a:txBody>
                    <a:bodyPr/>
                    <a:lstStyle/>
                    <a:p>
                      <a:r>
                        <a:rPr lang="en-US" sz="2200" dirty="0"/>
                        <a:t>150</a:t>
                      </a:r>
                    </a:p>
                  </a:txBody>
                  <a:tcPr/>
                </a:tc>
                <a:extLst>
                  <a:ext uri="{0D108BD9-81ED-4DB2-BD59-A6C34878D82A}">
                    <a16:rowId xmlns:a16="http://schemas.microsoft.com/office/drawing/2014/main" val="2541136008"/>
                  </a:ext>
                </a:extLst>
              </a:tr>
              <a:tr h="443556">
                <a:tc>
                  <a:txBody>
                    <a:bodyPr/>
                    <a:lstStyle/>
                    <a:p>
                      <a:r>
                        <a:rPr lang="en-US" sz="2200" kern="1200" dirty="0">
                          <a:solidFill>
                            <a:schemeClr val="dk1"/>
                          </a:solidFill>
                          <a:effectLst/>
                        </a:rPr>
                        <a:t>Data source</a:t>
                      </a:r>
                      <a:endParaRPr lang="en-US" sz="2200" kern="1200" dirty="0">
                        <a:solidFill>
                          <a:schemeClr val="dk1"/>
                        </a:solidFill>
                        <a:effectLst/>
                        <a:latin typeface="+mn-lt"/>
                        <a:ea typeface="+mn-ea"/>
                        <a:cs typeface="+mn-cs"/>
                      </a:endParaRPr>
                    </a:p>
                  </a:txBody>
                  <a:tcPr/>
                </a:tc>
                <a:tc>
                  <a:txBody>
                    <a:bodyPr/>
                    <a:lstStyle/>
                    <a:p>
                      <a:r>
                        <a:rPr lang="en-US" sz="2200" kern="1200" dirty="0">
                          <a:solidFill>
                            <a:schemeClr val="dk1"/>
                          </a:solidFill>
                          <a:effectLst/>
                        </a:rPr>
                        <a:t>UCI ML Repo</a:t>
                      </a:r>
                      <a:endParaRPr lang="en-US" sz="2200" dirty="0"/>
                    </a:p>
                  </a:txBody>
                  <a:tcPr/>
                </a:tc>
                <a:extLst>
                  <a:ext uri="{0D108BD9-81ED-4DB2-BD59-A6C34878D82A}">
                    <a16:rowId xmlns:a16="http://schemas.microsoft.com/office/drawing/2014/main" val="1384593001"/>
                  </a:ext>
                </a:extLst>
              </a:tr>
            </a:tbl>
          </a:graphicData>
        </a:graphic>
      </p:graphicFrame>
      <p:sp>
        <p:nvSpPr>
          <p:cNvPr id="7" name="TextBox 6">
            <a:extLst>
              <a:ext uri="{FF2B5EF4-FFF2-40B4-BE49-F238E27FC236}">
                <a16:creationId xmlns:a16="http://schemas.microsoft.com/office/drawing/2014/main" id="{DD98DDE7-BFA6-4992-882F-96CC2D6D8C6E}"/>
              </a:ext>
            </a:extLst>
          </p:cNvPr>
          <p:cNvSpPr txBox="1"/>
          <p:nvPr/>
        </p:nvSpPr>
        <p:spPr>
          <a:xfrm>
            <a:off x="8854888" y="6015692"/>
            <a:ext cx="2133600" cy="523220"/>
          </a:xfrm>
          <a:prstGeom prst="rect">
            <a:avLst/>
          </a:prstGeom>
          <a:noFill/>
        </p:spPr>
        <p:txBody>
          <a:bodyPr wrap="square" rtlCol="0">
            <a:spAutoFit/>
          </a:bodyPr>
          <a:lstStyle/>
          <a:p>
            <a:r>
              <a:rPr lang="en-US" sz="2800" dirty="0">
                <a:solidFill>
                  <a:schemeClr val="bg1"/>
                </a:solidFill>
                <a:latin typeface="montserrat"/>
              </a:rPr>
              <a:t>Table 1</a:t>
            </a:r>
          </a:p>
        </p:txBody>
      </p:sp>
    </p:spTree>
    <p:extLst>
      <p:ext uri="{BB962C8B-B14F-4D97-AF65-F5344CB8AC3E}">
        <p14:creationId xmlns:p14="http://schemas.microsoft.com/office/powerpoint/2010/main" val="623730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0A65F5-64D3-4756-822E-459EC1E46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F56072ED-65FB-4893-BED3-4D1F93652087}"/>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General overview of the LD dataset</a:t>
            </a:r>
          </a:p>
        </p:txBody>
      </p:sp>
      <p:sp>
        <p:nvSpPr>
          <p:cNvPr id="11" name="Date Placeholder 2">
            <a:extLst>
              <a:ext uri="{FF2B5EF4-FFF2-40B4-BE49-F238E27FC236}">
                <a16:creationId xmlns:a16="http://schemas.microsoft.com/office/drawing/2014/main" id="{18FD6051-910D-4769-9D6E-B787EFD892DA}"/>
              </a:ext>
            </a:extLst>
          </p:cNvPr>
          <p:cNvSpPr>
            <a:spLocks noGrp="1"/>
          </p:cNvSpPr>
          <p:nvPr>
            <p:ph type="dt" sz="half" idx="10"/>
          </p:nvPr>
        </p:nvSpPr>
        <p:spPr>
          <a:xfrm>
            <a:off x="838200" y="6356350"/>
            <a:ext cx="2743200" cy="365125"/>
          </a:xfrm>
        </p:spPr>
        <p:txBody>
          <a:bodyPr/>
          <a:lstStyle/>
          <a:p>
            <a:fld id="{2999EC46-2A93-46AB-AF95-EC8EA75AE5D9}" type="datetime1">
              <a:rPr lang="en-US" sz="1600" b="1" smtClean="0">
                <a:solidFill>
                  <a:schemeClr val="bg1"/>
                </a:solidFill>
              </a:rPr>
              <a:t>2/19/2024</a:t>
            </a:fld>
            <a:endParaRPr lang="en-US" sz="1600" b="1" dirty="0">
              <a:solidFill>
                <a:schemeClr val="bg1"/>
              </a:solidFill>
            </a:endParaRPr>
          </a:p>
        </p:txBody>
      </p:sp>
      <p:sp>
        <p:nvSpPr>
          <p:cNvPr id="12" name="Slide Number Placeholder 4">
            <a:extLst>
              <a:ext uri="{FF2B5EF4-FFF2-40B4-BE49-F238E27FC236}">
                <a16:creationId xmlns:a16="http://schemas.microsoft.com/office/drawing/2014/main" id="{07E5390B-F80D-45C8-A0B6-BD81F28D23F3}"/>
              </a:ext>
            </a:extLst>
          </p:cNvPr>
          <p:cNvSpPr>
            <a:spLocks noGrp="1"/>
          </p:cNvSpPr>
          <p:nvPr>
            <p:ph type="sldNum" sz="quarter" idx="12"/>
          </p:nvPr>
        </p:nvSpPr>
        <p:spPr>
          <a:xfrm>
            <a:off x="8610600" y="6356350"/>
            <a:ext cx="2743200" cy="365125"/>
          </a:xfrm>
        </p:spPr>
        <p:txBody>
          <a:bodyPr/>
          <a:lstStyle/>
          <a:p>
            <a:fld id="{80B15A82-FEF0-4615-A943-C0A2C8B0D616}" type="slidenum">
              <a:rPr lang="en-US" sz="1600" b="1">
                <a:solidFill>
                  <a:schemeClr val="bg1"/>
                </a:solidFill>
              </a:rPr>
              <a:t>14</a:t>
            </a:fld>
            <a:endParaRPr lang="en-US" sz="1600" b="1" dirty="0">
              <a:solidFill>
                <a:schemeClr val="bg1"/>
              </a:solidFill>
            </a:endParaRPr>
          </a:p>
        </p:txBody>
      </p:sp>
      <p:graphicFrame>
        <p:nvGraphicFramePr>
          <p:cNvPr id="15" name="Table 9">
            <a:extLst>
              <a:ext uri="{FF2B5EF4-FFF2-40B4-BE49-F238E27FC236}">
                <a16:creationId xmlns:a16="http://schemas.microsoft.com/office/drawing/2014/main" id="{45ECEA1D-3BF6-48EB-981A-19DE67A05F9C}"/>
              </a:ext>
            </a:extLst>
          </p:cNvPr>
          <p:cNvGraphicFramePr>
            <a:graphicFrameLocks noGrp="1"/>
          </p:cNvGraphicFramePr>
          <p:nvPr>
            <p:extLst>
              <p:ext uri="{D42A27DB-BD31-4B8C-83A1-F6EECF244321}">
                <p14:modId xmlns:p14="http://schemas.microsoft.com/office/powerpoint/2010/main" val="1774597714"/>
              </p:ext>
            </p:extLst>
          </p:nvPr>
        </p:nvGraphicFramePr>
        <p:xfrm>
          <a:off x="2270312" y="1111388"/>
          <a:ext cx="7651376" cy="4867561"/>
        </p:xfrm>
        <a:graphic>
          <a:graphicData uri="http://schemas.openxmlformats.org/drawingml/2006/table">
            <a:tbl>
              <a:tblPr firstRow="1" bandRow="1">
                <a:tableStyleId>{F5AB1C69-6EDB-4FF4-983F-18BD219EF322}</a:tableStyleId>
              </a:tblPr>
              <a:tblGrid>
                <a:gridCol w="5538808">
                  <a:extLst>
                    <a:ext uri="{9D8B030D-6E8A-4147-A177-3AD203B41FA5}">
                      <a16:colId xmlns:a16="http://schemas.microsoft.com/office/drawing/2014/main" val="1141059209"/>
                    </a:ext>
                  </a:extLst>
                </a:gridCol>
                <a:gridCol w="2112568">
                  <a:extLst>
                    <a:ext uri="{9D8B030D-6E8A-4147-A177-3AD203B41FA5}">
                      <a16:colId xmlns:a16="http://schemas.microsoft.com/office/drawing/2014/main" val="4069711234"/>
                    </a:ext>
                  </a:extLst>
                </a:gridCol>
              </a:tblGrid>
              <a:tr h="432001">
                <a:tc>
                  <a:txBody>
                    <a:bodyPr/>
                    <a:lstStyle/>
                    <a:p>
                      <a:r>
                        <a:rPr lang="en-US" sz="2200" b="1" kern="1200" dirty="0">
                          <a:solidFill>
                            <a:schemeClr val="lt1"/>
                          </a:solidFill>
                          <a:effectLst/>
                        </a:rPr>
                        <a:t>Dataset Characteristics</a:t>
                      </a:r>
                      <a:endParaRPr lang="en-US" sz="2200" dirty="0"/>
                    </a:p>
                  </a:txBody>
                  <a:tcPr/>
                </a:tc>
                <a:tc>
                  <a:txBody>
                    <a:bodyPr/>
                    <a:lstStyle/>
                    <a:p>
                      <a:r>
                        <a:rPr lang="en-US" sz="2200" b="1" kern="1200" dirty="0">
                          <a:solidFill>
                            <a:schemeClr val="lt1"/>
                          </a:solidFill>
                          <a:effectLst/>
                        </a:rPr>
                        <a:t>Multivariate</a:t>
                      </a:r>
                      <a:endParaRPr lang="en-US" sz="2200" dirty="0"/>
                    </a:p>
                  </a:txBody>
                  <a:tcPr/>
                </a:tc>
                <a:extLst>
                  <a:ext uri="{0D108BD9-81ED-4DB2-BD59-A6C34878D82A}">
                    <a16:rowId xmlns:a16="http://schemas.microsoft.com/office/drawing/2014/main" val="1948135348"/>
                  </a:ext>
                </a:extLst>
              </a:tr>
              <a:tr h="443556">
                <a:tc>
                  <a:txBody>
                    <a:bodyPr/>
                    <a:lstStyle/>
                    <a:p>
                      <a:pPr marL="0" marR="0">
                        <a:lnSpc>
                          <a:spcPct val="107000"/>
                        </a:lnSpc>
                        <a:spcBef>
                          <a:spcPts val="0"/>
                        </a:spcBef>
                        <a:spcAft>
                          <a:spcPts val="0"/>
                        </a:spcAft>
                      </a:pPr>
                      <a:r>
                        <a:rPr lang="en-US" sz="2200" kern="1200" dirty="0">
                          <a:solidFill>
                            <a:schemeClr val="dk1"/>
                          </a:solidFill>
                          <a:effectLst/>
                        </a:rPr>
                        <a:t>Attribute Characteristics</a:t>
                      </a:r>
                      <a:endParaRPr lang="en-US" sz="2200" kern="1200" dirty="0">
                        <a:solidFill>
                          <a:schemeClr val="dk1"/>
                        </a:solidFill>
                        <a:effectLst/>
                        <a:latin typeface="+mn-lt"/>
                        <a:ea typeface="+mn-ea"/>
                        <a:cs typeface="+mn-cs"/>
                      </a:endParaRPr>
                    </a:p>
                  </a:txBody>
                  <a:tcPr marL="68580" marR="68580" marT="0" marB="0"/>
                </a:tc>
                <a:tc>
                  <a:txBody>
                    <a:bodyPr/>
                    <a:lstStyle/>
                    <a:p>
                      <a:r>
                        <a:rPr lang="en-US" sz="2200" kern="1200" dirty="0">
                          <a:solidFill>
                            <a:schemeClr val="dk1"/>
                          </a:solidFill>
                          <a:effectLst/>
                        </a:rPr>
                        <a:t>Real</a:t>
                      </a:r>
                      <a:endParaRPr lang="en-US" sz="2200" dirty="0"/>
                    </a:p>
                  </a:txBody>
                  <a:tcPr/>
                </a:tc>
                <a:extLst>
                  <a:ext uri="{0D108BD9-81ED-4DB2-BD59-A6C34878D82A}">
                    <a16:rowId xmlns:a16="http://schemas.microsoft.com/office/drawing/2014/main" val="1465899959"/>
                  </a:ext>
                </a:extLst>
              </a:tr>
              <a:tr h="443556">
                <a:tc>
                  <a:txBody>
                    <a:bodyPr/>
                    <a:lstStyle/>
                    <a:p>
                      <a:r>
                        <a:rPr lang="en-US" sz="2200" kern="1200" dirty="0">
                          <a:solidFill>
                            <a:schemeClr val="dk1"/>
                          </a:solidFill>
                          <a:effectLst/>
                        </a:rPr>
                        <a:t>The number of features (Col in general)</a:t>
                      </a:r>
                      <a:endParaRPr lang="en-US" sz="2200" kern="1200" dirty="0">
                        <a:solidFill>
                          <a:schemeClr val="dk1"/>
                        </a:solidFill>
                        <a:effectLst/>
                        <a:latin typeface="+mn-lt"/>
                        <a:ea typeface="+mn-ea"/>
                        <a:cs typeface="+mn-cs"/>
                      </a:endParaRPr>
                    </a:p>
                  </a:txBody>
                  <a:tcPr/>
                </a:tc>
                <a:tc>
                  <a:txBody>
                    <a:bodyPr/>
                    <a:lstStyle/>
                    <a:p>
                      <a:r>
                        <a:rPr lang="en-US" sz="2200" dirty="0"/>
                        <a:t>11</a:t>
                      </a:r>
                    </a:p>
                  </a:txBody>
                  <a:tcPr/>
                </a:tc>
                <a:extLst>
                  <a:ext uri="{0D108BD9-81ED-4DB2-BD59-A6C34878D82A}">
                    <a16:rowId xmlns:a16="http://schemas.microsoft.com/office/drawing/2014/main" val="3850269080"/>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instances</a:t>
                      </a:r>
                      <a:endParaRPr lang="en-US" sz="2200" kern="1200" dirty="0">
                        <a:solidFill>
                          <a:schemeClr val="dk1"/>
                        </a:solidFill>
                        <a:effectLst/>
                        <a:latin typeface="+mn-lt"/>
                        <a:ea typeface="+mn-ea"/>
                        <a:cs typeface="+mn-cs"/>
                      </a:endParaRPr>
                    </a:p>
                  </a:txBody>
                  <a:tcPr marL="68580" marR="68580" marT="0" marB="0"/>
                </a:tc>
                <a:tc>
                  <a:txBody>
                    <a:bodyPr/>
                    <a:lstStyle/>
                    <a:p>
                      <a:r>
                        <a:rPr lang="en-US" sz="2200" dirty="0"/>
                        <a:t>583</a:t>
                      </a:r>
                    </a:p>
                  </a:txBody>
                  <a:tcPr/>
                </a:tc>
                <a:extLst>
                  <a:ext uri="{0D108BD9-81ED-4DB2-BD59-A6C34878D82A}">
                    <a16:rowId xmlns:a16="http://schemas.microsoft.com/office/drawing/2014/main" val="64473301"/>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a:t>
                      </a:r>
                      <a:r>
                        <a:rPr lang="en-US" sz="2200" kern="1200" dirty="0">
                          <a:solidFill>
                            <a:schemeClr val="dk1"/>
                          </a:solidFill>
                          <a:effectLst/>
                          <a:latin typeface="+mn-lt"/>
                          <a:ea typeface="+mn-ea"/>
                          <a:cs typeface="+mn-cs"/>
                        </a:rPr>
                        <a:t>features with numeric </a:t>
                      </a:r>
                      <a:r>
                        <a:rPr lang="en-US" sz="2200" kern="1200" dirty="0">
                          <a:solidFill>
                            <a:schemeClr val="dk1"/>
                          </a:solidFill>
                          <a:effectLst/>
                        </a:rPr>
                        <a:t>values</a:t>
                      </a:r>
                      <a:endParaRPr lang="en-US" sz="2200" kern="1200" dirty="0">
                        <a:solidFill>
                          <a:schemeClr val="dk1"/>
                        </a:solidFill>
                        <a:effectLst/>
                        <a:latin typeface="+mn-lt"/>
                        <a:ea typeface="+mn-ea"/>
                        <a:cs typeface="+mn-cs"/>
                      </a:endParaRPr>
                    </a:p>
                  </a:txBody>
                  <a:tcPr marL="68580" marR="68580" marT="0" marB="0"/>
                </a:tc>
                <a:tc>
                  <a:txBody>
                    <a:bodyPr/>
                    <a:lstStyle/>
                    <a:p>
                      <a:r>
                        <a:rPr lang="en-US" sz="2200" dirty="0"/>
                        <a:t>10</a:t>
                      </a:r>
                    </a:p>
                  </a:txBody>
                  <a:tcPr/>
                </a:tc>
                <a:extLst>
                  <a:ext uri="{0D108BD9-81ED-4DB2-BD59-A6C34878D82A}">
                    <a16:rowId xmlns:a16="http://schemas.microsoft.com/office/drawing/2014/main" val="1950870692"/>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categorical features</a:t>
                      </a:r>
                      <a:endParaRPr lang="en-US" sz="2200" kern="1200" dirty="0">
                        <a:solidFill>
                          <a:schemeClr val="dk1"/>
                        </a:solidFill>
                        <a:effectLst/>
                        <a:latin typeface="+mn-lt"/>
                        <a:ea typeface="+mn-ea"/>
                        <a:cs typeface="+mn-cs"/>
                      </a:endParaRPr>
                    </a:p>
                  </a:txBody>
                  <a:tcPr marL="68580" marR="68580" marT="0" marB="0"/>
                </a:tc>
                <a:tc>
                  <a:txBody>
                    <a:bodyPr/>
                    <a:lstStyle/>
                    <a:p>
                      <a:r>
                        <a:rPr lang="en-US" sz="2200" dirty="0"/>
                        <a:t>11</a:t>
                      </a:r>
                    </a:p>
                  </a:txBody>
                  <a:tcPr/>
                </a:tc>
                <a:extLst>
                  <a:ext uri="{0D108BD9-81ED-4DB2-BD59-A6C34878D82A}">
                    <a16:rowId xmlns:a16="http://schemas.microsoft.com/office/drawing/2014/main" val="1368934354"/>
                  </a:ext>
                </a:extLst>
              </a:tr>
              <a:tr h="443556">
                <a:tc>
                  <a:txBody>
                    <a:bodyPr/>
                    <a:lstStyle/>
                    <a:p>
                      <a:r>
                        <a:rPr lang="en-US" sz="2200" kern="1200" dirty="0">
                          <a:solidFill>
                            <a:schemeClr val="dk1"/>
                          </a:solidFill>
                          <a:effectLst/>
                        </a:rPr>
                        <a:t>Target column name</a:t>
                      </a:r>
                      <a:endParaRPr lang="en-US" sz="2200" kern="1200" dirty="0">
                        <a:solidFill>
                          <a:schemeClr val="dk1"/>
                        </a:solidFill>
                        <a:effectLst/>
                        <a:latin typeface="+mn-lt"/>
                        <a:ea typeface="+mn-ea"/>
                        <a:cs typeface="+mn-cs"/>
                      </a:endParaRPr>
                    </a:p>
                  </a:txBody>
                  <a:tcPr/>
                </a:tc>
                <a:tc>
                  <a:txBody>
                    <a:bodyPr/>
                    <a:lstStyle/>
                    <a:p>
                      <a:r>
                        <a:rPr lang="en-US" sz="2200" kern="1200" dirty="0">
                          <a:solidFill>
                            <a:schemeClr val="dk1"/>
                          </a:solidFill>
                          <a:effectLst/>
                        </a:rPr>
                        <a:t>Dataset</a:t>
                      </a:r>
                      <a:endParaRPr lang="en-US" sz="2200" dirty="0"/>
                    </a:p>
                  </a:txBody>
                  <a:tcPr/>
                </a:tc>
                <a:extLst>
                  <a:ext uri="{0D108BD9-81ED-4DB2-BD59-A6C34878D82A}">
                    <a16:rowId xmlns:a16="http://schemas.microsoft.com/office/drawing/2014/main" val="1299314283"/>
                  </a:ext>
                </a:extLst>
              </a:tr>
              <a:tr h="443556">
                <a:tc>
                  <a:txBody>
                    <a:bodyPr/>
                    <a:lstStyle/>
                    <a:p>
                      <a:r>
                        <a:rPr lang="en-US" sz="2200" kern="1200" dirty="0">
                          <a:solidFill>
                            <a:schemeClr val="dk1"/>
                          </a:solidFill>
                          <a:effectLst/>
                        </a:rPr>
                        <a:t>Instances are classified as</a:t>
                      </a:r>
                      <a:endParaRPr lang="en-US" sz="2200" kern="1200" dirty="0">
                        <a:solidFill>
                          <a:schemeClr val="dk1"/>
                        </a:solidFill>
                        <a:effectLst/>
                        <a:latin typeface="+mn-lt"/>
                        <a:ea typeface="+mn-ea"/>
                        <a:cs typeface="+mn-cs"/>
                      </a:endParaRPr>
                    </a:p>
                  </a:txBody>
                  <a:tcPr/>
                </a:tc>
                <a:tc>
                  <a:txBody>
                    <a:bodyPr/>
                    <a:lstStyle/>
                    <a:p>
                      <a:r>
                        <a:rPr lang="en-US" sz="2200" kern="1200" dirty="0">
                          <a:solidFill>
                            <a:schemeClr val="dk1"/>
                          </a:solidFill>
                          <a:effectLst/>
                        </a:rPr>
                        <a:t>1/2</a:t>
                      </a:r>
                      <a:endParaRPr lang="en-US" sz="2200" dirty="0"/>
                    </a:p>
                  </a:txBody>
                  <a:tcPr/>
                </a:tc>
                <a:extLst>
                  <a:ext uri="{0D108BD9-81ED-4DB2-BD59-A6C34878D82A}">
                    <a16:rowId xmlns:a16="http://schemas.microsoft.com/office/drawing/2014/main" val="2278753508"/>
                  </a:ext>
                </a:extLst>
              </a:tr>
              <a:tr h="443556">
                <a:tc>
                  <a:txBody>
                    <a:bodyPr/>
                    <a:lstStyle/>
                    <a:p>
                      <a:pPr marL="0" marR="0">
                        <a:lnSpc>
                          <a:spcPct val="107000"/>
                        </a:lnSpc>
                        <a:spcBef>
                          <a:spcPts val="0"/>
                        </a:spcBef>
                        <a:spcAft>
                          <a:spcPts val="0"/>
                        </a:spcAft>
                      </a:pPr>
                      <a:r>
                        <a:rPr lang="en-US" sz="2200" kern="1200" dirty="0">
                          <a:solidFill>
                            <a:schemeClr val="dk1"/>
                          </a:solidFill>
                          <a:effectLst/>
                        </a:rPr>
                        <a:t>Number of classes defined as LD</a:t>
                      </a:r>
                      <a:endParaRPr lang="en-US" sz="2200" kern="1200" dirty="0">
                        <a:solidFill>
                          <a:schemeClr val="dk1"/>
                        </a:solidFill>
                        <a:effectLst/>
                        <a:latin typeface="+mn-lt"/>
                        <a:ea typeface="+mn-ea"/>
                        <a:cs typeface="+mn-cs"/>
                      </a:endParaRPr>
                    </a:p>
                  </a:txBody>
                  <a:tcPr marL="68580" marR="68580" marT="0" marB="0"/>
                </a:tc>
                <a:tc>
                  <a:txBody>
                    <a:bodyPr/>
                    <a:lstStyle/>
                    <a:p>
                      <a:r>
                        <a:rPr lang="en-US" sz="2200" kern="1200" dirty="0">
                          <a:solidFill>
                            <a:schemeClr val="dk1"/>
                          </a:solidFill>
                          <a:effectLst/>
                        </a:rPr>
                        <a:t>416</a:t>
                      </a:r>
                      <a:endParaRPr lang="en-US" sz="2200" dirty="0"/>
                    </a:p>
                  </a:txBody>
                  <a:tcPr/>
                </a:tc>
                <a:extLst>
                  <a:ext uri="{0D108BD9-81ED-4DB2-BD59-A6C34878D82A}">
                    <a16:rowId xmlns:a16="http://schemas.microsoft.com/office/drawing/2014/main" val="3451506974"/>
                  </a:ext>
                </a:extLst>
              </a:tr>
              <a:tr h="443556">
                <a:tc>
                  <a:txBody>
                    <a:bodyPr/>
                    <a:lstStyle/>
                    <a:p>
                      <a:r>
                        <a:rPr lang="en-US" sz="2200" kern="1200" dirty="0">
                          <a:solidFill>
                            <a:schemeClr val="dk1"/>
                          </a:solidFill>
                          <a:effectLst/>
                        </a:rPr>
                        <a:t>Number of classes defined as NOT LD</a:t>
                      </a:r>
                      <a:endParaRPr lang="en-US" sz="2200" kern="1200" dirty="0">
                        <a:solidFill>
                          <a:schemeClr val="dk1"/>
                        </a:solidFill>
                        <a:effectLst/>
                        <a:latin typeface="+mn-lt"/>
                        <a:ea typeface="+mn-ea"/>
                        <a:cs typeface="+mn-cs"/>
                      </a:endParaRPr>
                    </a:p>
                  </a:txBody>
                  <a:tcPr/>
                </a:tc>
                <a:tc>
                  <a:txBody>
                    <a:bodyPr/>
                    <a:lstStyle/>
                    <a:p>
                      <a:r>
                        <a:rPr lang="en-US" sz="2200" dirty="0"/>
                        <a:t>167</a:t>
                      </a:r>
                    </a:p>
                  </a:txBody>
                  <a:tcPr/>
                </a:tc>
                <a:extLst>
                  <a:ext uri="{0D108BD9-81ED-4DB2-BD59-A6C34878D82A}">
                    <a16:rowId xmlns:a16="http://schemas.microsoft.com/office/drawing/2014/main" val="2541136008"/>
                  </a:ext>
                </a:extLst>
              </a:tr>
              <a:tr h="443556">
                <a:tc>
                  <a:txBody>
                    <a:bodyPr/>
                    <a:lstStyle/>
                    <a:p>
                      <a:r>
                        <a:rPr lang="en-US" sz="2200" kern="1200" dirty="0">
                          <a:solidFill>
                            <a:schemeClr val="dk1"/>
                          </a:solidFill>
                          <a:effectLst/>
                        </a:rPr>
                        <a:t>Data source</a:t>
                      </a:r>
                      <a:endParaRPr lang="en-US" sz="2200" kern="1200" dirty="0">
                        <a:solidFill>
                          <a:schemeClr val="dk1"/>
                        </a:solidFill>
                        <a:effectLst/>
                        <a:latin typeface="+mn-lt"/>
                        <a:ea typeface="+mn-ea"/>
                        <a:cs typeface="+mn-cs"/>
                      </a:endParaRPr>
                    </a:p>
                  </a:txBody>
                  <a:tcPr/>
                </a:tc>
                <a:tc>
                  <a:txBody>
                    <a:bodyPr/>
                    <a:lstStyle/>
                    <a:p>
                      <a:r>
                        <a:rPr lang="en-US" sz="2200" kern="1200" dirty="0">
                          <a:solidFill>
                            <a:schemeClr val="dk1"/>
                          </a:solidFill>
                          <a:effectLst/>
                        </a:rPr>
                        <a:t>UCI ML Repo</a:t>
                      </a:r>
                      <a:endParaRPr lang="en-US" sz="2200" dirty="0"/>
                    </a:p>
                  </a:txBody>
                  <a:tcPr/>
                </a:tc>
                <a:extLst>
                  <a:ext uri="{0D108BD9-81ED-4DB2-BD59-A6C34878D82A}">
                    <a16:rowId xmlns:a16="http://schemas.microsoft.com/office/drawing/2014/main" val="1384593001"/>
                  </a:ext>
                </a:extLst>
              </a:tr>
            </a:tbl>
          </a:graphicData>
        </a:graphic>
      </p:graphicFrame>
      <p:sp>
        <p:nvSpPr>
          <p:cNvPr id="16" name="TextBox 15">
            <a:extLst>
              <a:ext uri="{FF2B5EF4-FFF2-40B4-BE49-F238E27FC236}">
                <a16:creationId xmlns:a16="http://schemas.microsoft.com/office/drawing/2014/main" id="{A41D3141-A28F-45E6-BD8C-80FB635A361C}"/>
              </a:ext>
            </a:extLst>
          </p:cNvPr>
          <p:cNvSpPr txBox="1"/>
          <p:nvPr/>
        </p:nvSpPr>
        <p:spPr>
          <a:xfrm>
            <a:off x="8854888" y="6015692"/>
            <a:ext cx="2133600" cy="523220"/>
          </a:xfrm>
          <a:prstGeom prst="rect">
            <a:avLst/>
          </a:prstGeom>
          <a:noFill/>
        </p:spPr>
        <p:txBody>
          <a:bodyPr wrap="square" rtlCol="0">
            <a:spAutoFit/>
          </a:bodyPr>
          <a:lstStyle/>
          <a:p>
            <a:r>
              <a:rPr lang="en-US" sz="2800" dirty="0">
                <a:solidFill>
                  <a:schemeClr val="bg1"/>
                </a:solidFill>
                <a:latin typeface="montserrat"/>
              </a:rPr>
              <a:t>Table 2</a:t>
            </a:r>
          </a:p>
        </p:txBody>
      </p:sp>
    </p:spTree>
    <p:extLst>
      <p:ext uri="{BB962C8B-B14F-4D97-AF65-F5344CB8AC3E}">
        <p14:creationId xmlns:p14="http://schemas.microsoft.com/office/powerpoint/2010/main" val="2212643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EAD40-6066-4191-A429-F5C799597690}"/>
              </a:ext>
            </a:extLst>
          </p:cNvPr>
          <p:cNvSpPr>
            <a:spLocks noGrp="1"/>
          </p:cNvSpPr>
          <p:nvPr>
            <p:ph type="dt" sz="half" idx="10"/>
          </p:nvPr>
        </p:nvSpPr>
        <p:spPr>
          <a:xfrm>
            <a:off x="0" y="6165663"/>
            <a:ext cx="2743200" cy="365125"/>
          </a:xfrm>
        </p:spPr>
        <p:txBody>
          <a:bodyPr/>
          <a:lstStyle/>
          <a:p>
            <a:fld id="{5BE73F06-4AD0-45D7-8DEC-9CCC5840D2E6}" type="datetime1">
              <a:rPr lang="en-US" smtClean="0"/>
              <a:t>2/19/2024</a:t>
            </a:fld>
            <a:endParaRPr lang="en-US" dirty="0"/>
          </a:p>
        </p:txBody>
      </p:sp>
      <p:pic>
        <p:nvPicPr>
          <p:cNvPr id="5" name="Picture 4">
            <a:extLst>
              <a:ext uri="{FF2B5EF4-FFF2-40B4-BE49-F238E27FC236}">
                <a16:creationId xmlns:a16="http://schemas.microsoft.com/office/drawing/2014/main" id="{F5C5A939-48AD-49E9-80D8-691961651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1043B71-05E6-4AD5-9652-BAA8AB9E1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38B60228-A121-449E-9729-0B0611EFADD5}"/>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Data Processing</a:t>
            </a:r>
          </a:p>
        </p:txBody>
      </p:sp>
      <p:sp>
        <p:nvSpPr>
          <p:cNvPr id="8" name="Date Placeholder 2">
            <a:extLst>
              <a:ext uri="{FF2B5EF4-FFF2-40B4-BE49-F238E27FC236}">
                <a16:creationId xmlns:a16="http://schemas.microsoft.com/office/drawing/2014/main" id="{7D9A3B6E-1392-4BF5-BCCC-25E2BED67B8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9" name="Slide Number Placeholder 4">
            <a:extLst>
              <a:ext uri="{FF2B5EF4-FFF2-40B4-BE49-F238E27FC236}">
                <a16:creationId xmlns:a16="http://schemas.microsoft.com/office/drawing/2014/main" id="{13A73272-7D10-4359-8AD2-CDD6273CF3D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15</a:t>
            </a:fld>
            <a:endParaRPr lang="en-US" sz="1600" b="1" dirty="0">
              <a:solidFill>
                <a:schemeClr val="bg1"/>
              </a:solidFill>
            </a:endParaRPr>
          </a:p>
        </p:txBody>
      </p:sp>
      <p:sp>
        <p:nvSpPr>
          <p:cNvPr id="11" name="TextBox 10">
            <a:extLst>
              <a:ext uri="{FF2B5EF4-FFF2-40B4-BE49-F238E27FC236}">
                <a16:creationId xmlns:a16="http://schemas.microsoft.com/office/drawing/2014/main" id="{D25C2B55-2B33-4A26-9E75-2CC197D5AFC0}"/>
              </a:ext>
            </a:extLst>
          </p:cNvPr>
          <p:cNvSpPr txBox="1"/>
          <p:nvPr/>
        </p:nvSpPr>
        <p:spPr>
          <a:xfrm>
            <a:off x="1548649" y="1854594"/>
            <a:ext cx="8689045" cy="3248390"/>
          </a:xfrm>
          <a:prstGeom prst="rect">
            <a:avLst/>
          </a:prstGeom>
          <a:noFill/>
        </p:spPr>
        <p:txBody>
          <a:bodyPr wrap="square" rtlCol="0">
            <a:spAutoFit/>
          </a:bodyPr>
          <a:lstStyle/>
          <a:p>
            <a:pPr marL="457200" marR="0" indent="-457200" algn="just">
              <a:lnSpc>
                <a:spcPct val="107000"/>
              </a:lnSpc>
              <a:spcBef>
                <a:spcPts val="0"/>
              </a:spcBef>
              <a:spcAft>
                <a:spcPts val="800"/>
              </a:spcAft>
              <a:buFont typeface="Arial" panose="020B0604020202020204" pitchFamily="34" charset="0"/>
              <a:buChar char="•"/>
            </a:pPr>
            <a:r>
              <a:rPr lang="en-US" sz="2800" dirty="0">
                <a:solidFill>
                  <a:schemeClr val="bg1"/>
                </a:solidFill>
                <a:latin typeface="montserrat"/>
              </a:rPr>
              <a:t>Handled if duplicate rows found.</a:t>
            </a:r>
          </a:p>
          <a:p>
            <a:pPr marL="457200" marR="0" indent="-457200" algn="just">
              <a:lnSpc>
                <a:spcPct val="107000"/>
              </a:lnSpc>
              <a:spcBef>
                <a:spcPts val="0"/>
              </a:spcBef>
              <a:spcAft>
                <a:spcPts val="800"/>
              </a:spcAft>
              <a:buFont typeface="Arial" panose="020B0604020202020204" pitchFamily="34" charset="0"/>
              <a:buChar char="•"/>
            </a:pPr>
            <a:r>
              <a:rPr lang="en-US" sz="2800" dirty="0">
                <a:solidFill>
                  <a:schemeClr val="bg1"/>
                </a:solidFill>
                <a:latin typeface="montserrat"/>
              </a:rPr>
              <a:t>The missing data are handled using the fillna approach.</a:t>
            </a:r>
          </a:p>
          <a:p>
            <a:pPr marL="457200" marR="0" indent="-457200" algn="just">
              <a:lnSpc>
                <a:spcPct val="107000"/>
              </a:lnSpc>
              <a:spcBef>
                <a:spcPts val="0"/>
              </a:spcBef>
              <a:spcAft>
                <a:spcPts val="800"/>
              </a:spcAft>
              <a:buFont typeface="Arial" panose="020B0604020202020204" pitchFamily="34" charset="0"/>
              <a:buChar char="•"/>
            </a:pPr>
            <a:r>
              <a:rPr lang="en-US" sz="2800" dirty="0">
                <a:solidFill>
                  <a:schemeClr val="bg1"/>
                </a:solidFill>
                <a:latin typeface="montserrat"/>
              </a:rPr>
              <a:t>Lebel Encoding method has been applied for converting value from string to numerical. </a:t>
            </a:r>
          </a:p>
          <a:p>
            <a:pPr marL="457200" marR="0" indent="-457200" algn="just">
              <a:lnSpc>
                <a:spcPct val="107000"/>
              </a:lnSpc>
              <a:spcBef>
                <a:spcPts val="0"/>
              </a:spcBef>
              <a:spcAft>
                <a:spcPts val="800"/>
              </a:spcAft>
              <a:buFont typeface="Arial" panose="020B0604020202020204" pitchFamily="34" charset="0"/>
              <a:buChar char="•"/>
            </a:pPr>
            <a:r>
              <a:rPr lang="en-US" sz="2800" dirty="0">
                <a:solidFill>
                  <a:schemeClr val="bg1"/>
                </a:solidFill>
                <a:latin typeface="montserrat"/>
              </a:rPr>
              <a:t>Handle imbalance dataset using SMOTE.</a:t>
            </a:r>
          </a:p>
          <a:p>
            <a:pPr marL="457200" marR="0" indent="-457200" algn="just">
              <a:lnSpc>
                <a:spcPct val="107000"/>
              </a:lnSpc>
              <a:spcBef>
                <a:spcPts val="0"/>
              </a:spcBef>
              <a:spcAft>
                <a:spcPts val="800"/>
              </a:spcAft>
              <a:buFont typeface="Arial" panose="020B0604020202020204" pitchFamily="34" charset="0"/>
              <a:buChar char="•"/>
            </a:pPr>
            <a:r>
              <a:rPr lang="en-US" sz="2800" dirty="0">
                <a:solidFill>
                  <a:schemeClr val="bg1"/>
                </a:solidFill>
                <a:latin typeface="montserrat"/>
              </a:rPr>
              <a:t>Data scaling in the dataset of LD.</a:t>
            </a:r>
          </a:p>
        </p:txBody>
      </p:sp>
    </p:spTree>
    <p:extLst>
      <p:ext uri="{BB962C8B-B14F-4D97-AF65-F5344CB8AC3E}">
        <p14:creationId xmlns:p14="http://schemas.microsoft.com/office/powerpoint/2010/main" val="398427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DD9AB-B619-4854-ACFB-694F697CF936}"/>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8BDB9E26-22B9-4AAA-B7A5-A6DB1EFAAF0A}"/>
              </a:ext>
            </a:extLst>
          </p:cNvPr>
          <p:cNvSpPr>
            <a:spLocks noGrp="1"/>
          </p:cNvSpPr>
          <p:nvPr>
            <p:ph type="sldNum" sz="quarter" idx="12"/>
          </p:nvPr>
        </p:nvSpPr>
        <p:spPr/>
        <p:txBody>
          <a:bodyPr/>
          <a:lstStyle/>
          <a:p>
            <a:fld id="{80B15A82-FEF0-4615-A943-C0A2C8B0D616}" type="slidenum">
              <a:rPr lang="en-US" smtClean="0"/>
              <a:t>16</a:t>
            </a:fld>
            <a:endParaRPr lang="en-US" dirty="0"/>
          </a:p>
        </p:txBody>
      </p:sp>
      <p:sp>
        <p:nvSpPr>
          <p:cNvPr id="4" name="Date Placeholder 1">
            <a:extLst>
              <a:ext uri="{FF2B5EF4-FFF2-40B4-BE49-F238E27FC236}">
                <a16:creationId xmlns:a16="http://schemas.microsoft.com/office/drawing/2014/main" id="{D37BB7D7-F963-4727-9ED8-AB8BA9B6C10D}"/>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6" name="Picture 5">
            <a:extLst>
              <a:ext uri="{FF2B5EF4-FFF2-40B4-BE49-F238E27FC236}">
                <a16:creationId xmlns:a16="http://schemas.microsoft.com/office/drawing/2014/main" id="{9AFC2A95-55CF-4B43-AF27-E657EEEB9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54FCCE27-B2DB-4F25-A7AC-458C9CC28C3E}"/>
              </a:ext>
            </a:extLst>
          </p:cNvPr>
          <p:cNvSpPr txBox="1"/>
          <p:nvPr/>
        </p:nvSpPr>
        <p:spPr>
          <a:xfrm>
            <a:off x="0" y="-57509"/>
            <a:ext cx="12192000" cy="769441"/>
          </a:xfrm>
          <a:prstGeom prst="rect">
            <a:avLst/>
          </a:prstGeom>
          <a:noFill/>
        </p:spPr>
        <p:txBody>
          <a:bodyPr wrap="square" rtlCol="0">
            <a:spAutoFit/>
          </a:bodyPr>
          <a:lstStyle/>
          <a:p>
            <a:pPr algn="ctr"/>
            <a:r>
              <a:rPr lang="en-US" sz="4400" b="1" dirty="0">
                <a:solidFill>
                  <a:schemeClr val="bg1"/>
                </a:solidFill>
                <a:latin typeface="montserrat"/>
              </a:rPr>
              <a:t>Methodology</a:t>
            </a:r>
          </a:p>
        </p:txBody>
      </p:sp>
      <p:sp>
        <p:nvSpPr>
          <p:cNvPr id="9" name="Date Placeholder 2">
            <a:extLst>
              <a:ext uri="{FF2B5EF4-FFF2-40B4-BE49-F238E27FC236}">
                <a16:creationId xmlns:a16="http://schemas.microsoft.com/office/drawing/2014/main" id="{D6855C0E-20C1-429B-AE96-CCBE1C91FB5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10" name="Slide Number Placeholder 4">
            <a:extLst>
              <a:ext uri="{FF2B5EF4-FFF2-40B4-BE49-F238E27FC236}">
                <a16:creationId xmlns:a16="http://schemas.microsoft.com/office/drawing/2014/main" id="{BBAF3870-D029-4714-ADD9-C23E100C6BA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16</a:t>
            </a:fld>
            <a:endParaRPr lang="en-US" sz="1600" b="1" dirty="0">
              <a:solidFill>
                <a:schemeClr val="bg1"/>
              </a:solidFill>
            </a:endParaRPr>
          </a:p>
        </p:txBody>
      </p:sp>
      <p:sp>
        <p:nvSpPr>
          <p:cNvPr id="18" name="TextBox 17">
            <a:extLst>
              <a:ext uri="{FF2B5EF4-FFF2-40B4-BE49-F238E27FC236}">
                <a16:creationId xmlns:a16="http://schemas.microsoft.com/office/drawing/2014/main" id="{34F82B88-4E79-45E1-82A8-E270D2F0CCAA}"/>
              </a:ext>
            </a:extLst>
          </p:cNvPr>
          <p:cNvSpPr txBox="1"/>
          <p:nvPr/>
        </p:nvSpPr>
        <p:spPr>
          <a:xfrm>
            <a:off x="4579847" y="1427355"/>
            <a:ext cx="1909481" cy="307777"/>
          </a:xfrm>
          <a:prstGeom prst="rect">
            <a:avLst/>
          </a:prstGeom>
          <a:noFill/>
        </p:spPr>
        <p:txBody>
          <a:bodyPr wrap="square" rtlCol="0">
            <a:spAutoFit/>
          </a:bodyPr>
          <a:lstStyle/>
          <a:p>
            <a:r>
              <a:rPr lang="en-US" sz="1400" b="1" dirty="0">
                <a:solidFill>
                  <a:schemeClr val="bg1"/>
                </a:solidFill>
              </a:rPr>
              <a:t> </a:t>
            </a:r>
          </a:p>
        </p:txBody>
      </p:sp>
      <p:pic>
        <p:nvPicPr>
          <p:cNvPr id="7" name="Picture 6">
            <a:extLst>
              <a:ext uri="{FF2B5EF4-FFF2-40B4-BE49-F238E27FC236}">
                <a16:creationId xmlns:a16="http://schemas.microsoft.com/office/drawing/2014/main" id="{5A39BCFB-9398-4DA8-B436-FB4A2DEA3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53" y="769441"/>
            <a:ext cx="10452847" cy="5306013"/>
          </a:xfrm>
          <a:prstGeom prst="rect">
            <a:avLst/>
          </a:prstGeom>
        </p:spPr>
      </p:pic>
      <p:sp>
        <p:nvSpPr>
          <p:cNvPr id="11" name="TextBox 10">
            <a:extLst>
              <a:ext uri="{FF2B5EF4-FFF2-40B4-BE49-F238E27FC236}">
                <a16:creationId xmlns:a16="http://schemas.microsoft.com/office/drawing/2014/main" id="{874E6A25-78F1-4706-9527-0CF56834B404}"/>
              </a:ext>
            </a:extLst>
          </p:cNvPr>
          <p:cNvSpPr txBox="1"/>
          <p:nvPr/>
        </p:nvSpPr>
        <p:spPr>
          <a:xfrm>
            <a:off x="2249021" y="6165663"/>
            <a:ext cx="8480613" cy="523220"/>
          </a:xfrm>
          <a:prstGeom prst="rect">
            <a:avLst/>
          </a:prstGeom>
          <a:noFill/>
        </p:spPr>
        <p:txBody>
          <a:bodyPr wrap="square" rtlCol="0">
            <a:spAutoFit/>
          </a:bodyPr>
          <a:lstStyle/>
          <a:p>
            <a:r>
              <a:rPr lang="en-US" sz="2800" dirty="0">
                <a:solidFill>
                  <a:schemeClr val="bg1"/>
                </a:solidFill>
                <a:latin typeface="montserrat"/>
              </a:rPr>
              <a:t>Fig. 3. Combine Workflow of the proposed methodology.</a:t>
            </a:r>
          </a:p>
        </p:txBody>
      </p:sp>
    </p:spTree>
    <p:extLst>
      <p:ext uri="{BB962C8B-B14F-4D97-AF65-F5344CB8AC3E}">
        <p14:creationId xmlns:p14="http://schemas.microsoft.com/office/powerpoint/2010/main" val="67760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EF329-4369-4FE1-927C-58363BA11F16}"/>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6755AF58-96D9-43C1-9396-6FA03EE61258}"/>
              </a:ext>
            </a:extLst>
          </p:cNvPr>
          <p:cNvSpPr>
            <a:spLocks noGrp="1"/>
          </p:cNvSpPr>
          <p:nvPr>
            <p:ph type="sldNum" sz="quarter" idx="12"/>
          </p:nvPr>
        </p:nvSpPr>
        <p:spPr/>
        <p:txBody>
          <a:bodyPr/>
          <a:lstStyle/>
          <a:p>
            <a:fld id="{80B15A82-FEF0-4615-A943-C0A2C8B0D616}" type="slidenum">
              <a:rPr lang="en-US" smtClean="0"/>
              <a:t>17</a:t>
            </a:fld>
            <a:endParaRPr lang="en-US" dirty="0"/>
          </a:p>
        </p:txBody>
      </p:sp>
      <p:sp>
        <p:nvSpPr>
          <p:cNvPr id="4" name="Date Placeholder 1">
            <a:extLst>
              <a:ext uri="{FF2B5EF4-FFF2-40B4-BE49-F238E27FC236}">
                <a16:creationId xmlns:a16="http://schemas.microsoft.com/office/drawing/2014/main" id="{A262B9CF-6389-4511-9294-90237F8FC190}"/>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847CDEA7-9771-44C4-AA10-9F24304A5D3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17</a:t>
            </a:fld>
            <a:endParaRPr lang="en-US" dirty="0"/>
          </a:p>
        </p:txBody>
      </p:sp>
      <p:sp>
        <p:nvSpPr>
          <p:cNvPr id="6" name="Date Placeholder 1">
            <a:extLst>
              <a:ext uri="{FF2B5EF4-FFF2-40B4-BE49-F238E27FC236}">
                <a16:creationId xmlns:a16="http://schemas.microsoft.com/office/drawing/2014/main" id="{F0357354-5D60-48EF-BDEF-15E03F039ED1}"/>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7" name="Picture 6">
            <a:extLst>
              <a:ext uri="{FF2B5EF4-FFF2-40B4-BE49-F238E27FC236}">
                <a16:creationId xmlns:a16="http://schemas.microsoft.com/office/drawing/2014/main" id="{40C17443-ACE9-455F-AA2A-894ABB35E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Date Placeholder 2">
            <a:extLst>
              <a:ext uri="{FF2B5EF4-FFF2-40B4-BE49-F238E27FC236}">
                <a16:creationId xmlns:a16="http://schemas.microsoft.com/office/drawing/2014/main" id="{F315E44A-7813-43E6-AC3C-A4BE00E7236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10" name="Slide Number Placeholder 4">
            <a:extLst>
              <a:ext uri="{FF2B5EF4-FFF2-40B4-BE49-F238E27FC236}">
                <a16:creationId xmlns:a16="http://schemas.microsoft.com/office/drawing/2014/main" id="{23A0D704-DA88-41FA-9995-F1555EF9CE5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17</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3E07492-A6BF-46CC-94A0-D919AACB1751}"/>
                  </a:ext>
                </a:extLst>
              </p:cNvPr>
              <p:cNvSpPr txBox="1"/>
              <p:nvPr/>
            </p:nvSpPr>
            <p:spPr>
              <a:xfrm>
                <a:off x="1527360" y="1615375"/>
                <a:ext cx="9137280" cy="3760068"/>
              </a:xfrm>
              <a:prstGeom prst="rect">
                <a:avLst/>
              </a:prstGeom>
              <a:noFill/>
            </p:spPr>
            <p:txBody>
              <a:bodyPr wrap="square" rtlCol="0">
                <a:spAutoFit/>
              </a:bodyPr>
              <a:lstStyle/>
              <a:p>
                <a:pPr marR="0" algn="just">
                  <a:lnSpc>
                    <a:spcPct val="107000"/>
                  </a:lnSpc>
                  <a:spcBef>
                    <a:spcPts val="0"/>
                  </a:spcBef>
                  <a:spcAft>
                    <a:spcPts val="800"/>
                  </a:spcAft>
                </a:pPr>
                <a:r>
                  <a:rPr lang="en-US" sz="2800" dirty="0">
                    <a:solidFill>
                      <a:schemeClr val="bg1"/>
                    </a:solidFill>
                    <a:latin typeface="montserrat"/>
                  </a:rPr>
                  <a:t>Pearson correlation analysis is conducted, and characteristics that are 80% or higher connected with others are eliminated. Using “SelectPercentaile”, the top 70% of important features were chosen and kept in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i="1" dirty="0">
                            <a:solidFill>
                              <a:schemeClr val="bg1"/>
                            </a:solidFill>
                            <a:latin typeface="Cambria Math" panose="02040503050406030204" pitchFamily="18" charset="0"/>
                          </a:rPr>
                          <m:t>𝜀</m:t>
                        </m:r>
                      </m:e>
                      <m:sub>
                        <m:r>
                          <a:rPr lang="en-US" sz="2800" i="1" dirty="0">
                            <a:solidFill>
                              <a:schemeClr val="bg1"/>
                            </a:solidFill>
                            <a:latin typeface="Cambria Math" panose="02040503050406030204" pitchFamily="18" charset="0"/>
                          </a:rPr>
                          <m:t>𝑐𝑜𝑟𝑟𝑒𝑙𝑎𝑡𝑖𝑜𝑛</m:t>
                        </m:r>
                      </m:sub>
                    </m:sSub>
                  </m:oMath>
                </a14:m>
                <a:r>
                  <a:rPr lang="en-US" sz="2800" dirty="0">
                    <a:solidFill>
                      <a:schemeClr val="bg1"/>
                    </a:solidFill>
                    <a:latin typeface="montserrat"/>
                  </a:rPr>
                  <a:t> after getting sort by priority using chi2 test and Mutual Information. The characteristics for this investigation were </a:t>
                </a:r>
                <a14:m>
                  <m:oMath xmlns:m="http://schemas.openxmlformats.org/officeDocument/2006/math">
                    <m:sSub>
                      <m:sSubPr>
                        <m:ctrlPr>
                          <a:rPr lang="en-US" sz="2800" i="1" dirty="0">
                            <a:solidFill>
                              <a:schemeClr val="bg1"/>
                            </a:solidFill>
                            <a:latin typeface="Cambria Math" panose="02040503050406030204" pitchFamily="18" charset="0"/>
                          </a:rPr>
                        </m:ctrlPr>
                      </m:sSubPr>
                      <m:e>
                        <m:r>
                          <a:rPr lang="en-US" sz="2800" i="1" dirty="0">
                            <a:solidFill>
                              <a:schemeClr val="bg1"/>
                            </a:solidFill>
                            <a:latin typeface="Cambria Math" panose="02040503050406030204" pitchFamily="18" charset="0"/>
                          </a:rPr>
                          <m:t>𝜀</m:t>
                        </m:r>
                      </m:e>
                      <m:sub>
                        <m:r>
                          <a:rPr lang="en-US" sz="2800" i="1" dirty="0">
                            <a:solidFill>
                              <a:schemeClr val="bg1"/>
                            </a:solidFill>
                            <a:latin typeface="Cambria Math" panose="02040503050406030204" pitchFamily="18" charset="0"/>
                          </a:rPr>
                          <m:t>𝑐𝑜𝑟𝑟𝑒𝑙𝑎𝑡𝑖𝑜𝑛</m:t>
                        </m:r>
                      </m:sub>
                    </m:sSub>
                  </m:oMath>
                </a14:m>
                <a:r>
                  <a:rPr lang="en-US" sz="2800" dirty="0">
                    <a:solidFill>
                      <a:schemeClr val="bg1"/>
                    </a:solidFill>
                    <a:latin typeface="montserrat"/>
                  </a:rPr>
                  <a:t> = </a:t>
                </a:r>
                <a:r>
                  <a:rPr lang="en-US" sz="2800" i="1" dirty="0">
                    <a:solidFill>
                      <a:schemeClr val="bg1"/>
                    </a:solidFill>
                    <a:latin typeface="montserrat"/>
                  </a:rPr>
                  <a:t>{bp, sg, al, su, bgr, bu, sc, sod, pot, hemo, rc, htn, dm, appet, and pe}.</a:t>
                </a:r>
              </a:p>
            </p:txBody>
          </p:sp>
        </mc:Choice>
        <mc:Fallback xmlns="">
          <p:sp>
            <p:nvSpPr>
              <p:cNvPr id="21" name="TextBox 20">
                <a:extLst>
                  <a:ext uri="{FF2B5EF4-FFF2-40B4-BE49-F238E27FC236}">
                    <a16:creationId xmlns:a16="http://schemas.microsoft.com/office/drawing/2014/main" id="{73E07492-A6BF-46CC-94A0-D919AACB1751}"/>
                  </a:ext>
                </a:extLst>
              </p:cNvPr>
              <p:cNvSpPr txBox="1">
                <a:spLocks noRot="1" noChangeAspect="1" noMove="1" noResize="1" noEditPoints="1" noAdjustHandles="1" noChangeArrowheads="1" noChangeShapeType="1" noTextEdit="1"/>
              </p:cNvSpPr>
              <p:nvPr/>
            </p:nvSpPr>
            <p:spPr>
              <a:xfrm>
                <a:off x="1527360" y="1615375"/>
                <a:ext cx="9137280" cy="3760068"/>
              </a:xfrm>
              <a:prstGeom prst="rect">
                <a:avLst/>
              </a:prstGeom>
              <a:blipFill>
                <a:blip r:embed="rId3"/>
                <a:stretch>
                  <a:fillRect l="-1402" t="-1459" r="-1402" b="-356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2D6BFFC-58B1-4F88-BAFC-542653DF2A6B}"/>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Combine Feature Selection (CKD)</a:t>
            </a:r>
          </a:p>
        </p:txBody>
      </p:sp>
    </p:spTree>
    <p:extLst>
      <p:ext uri="{BB962C8B-B14F-4D97-AF65-F5344CB8AC3E}">
        <p14:creationId xmlns:p14="http://schemas.microsoft.com/office/powerpoint/2010/main" val="170498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74BB04-937A-468A-8522-262C9ABD47DA}"/>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70E6F956-565F-4F0F-884D-6B473F4249D9}"/>
              </a:ext>
            </a:extLst>
          </p:cNvPr>
          <p:cNvSpPr>
            <a:spLocks noGrp="1"/>
          </p:cNvSpPr>
          <p:nvPr>
            <p:ph type="sldNum" sz="quarter" idx="12"/>
          </p:nvPr>
        </p:nvSpPr>
        <p:spPr/>
        <p:txBody>
          <a:bodyPr/>
          <a:lstStyle/>
          <a:p>
            <a:fld id="{80B15A82-FEF0-4615-A943-C0A2C8B0D616}" type="slidenum">
              <a:rPr lang="en-US" smtClean="0"/>
              <a:t>18</a:t>
            </a:fld>
            <a:endParaRPr lang="en-US" dirty="0"/>
          </a:p>
        </p:txBody>
      </p:sp>
      <p:sp>
        <p:nvSpPr>
          <p:cNvPr id="4" name="Date Placeholder 1">
            <a:extLst>
              <a:ext uri="{FF2B5EF4-FFF2-40B4-BE49-F238E27FC236}">
                <a16:creationId xmlns:a16="http://schemas.microsoft.com/office/drawing/2014/main" id="{9293DFBF-F2DA-403C-9F30-B735E0F90D2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D9552217-9FF0-47FC-B3FB-ABC28A778A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18</a:t>
            </a:fld>
            <a:endParaRPr lang="en-US" dirty="0"/>
          </a:p>
        </p:txBody>
      </p:sp>
      <p:sp>
        <p:nvSpPr>
          <p:cNvPr id="6" name="Date Placeholder 1">
            <a:extLst>
              <a:ext uri="{FF2B5EF4-FFF2-40B4-BE49-F238E27FC236}">
                <a16:creationId xmlns:a16="http://schemas.microsoft.com/office/drawing/2014/main" id="{62CE59D0-8900-4C22-B2A5-7A4C0107391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BECFA3D9-5148-43BC-9298-C01B67E4419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18</a:t>
            </a:fld>
            <a:endParaRPr lang="en-US" dirty="0"/>
          </a:p>
        </p:txBody>
      </p:sp>
      <p:sp>
        <p:nvSpPr>
          <p:cNvPr id="8" name="Date Placeholder 1">
            <a:extLst>
              <a:ext uri="{FF2B5EF4-FFF2-40B4-BE49-F238E27FC236}">
                <a16:creationId xmlns:a16="http://schemas.microsoft.com/office/drawing/2014/main" id="{7496957C-D63A-497D-9E07-52BA7364CB66}"/>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9" name="Picture 8">
            <a:extLst>
              <a:ext uri="{FF2B5EF4-FFF2-40B4-BE49-F238E27FC236}">
                <a16:creationId xmlns:a16="http://schemas.microsoft.com/office/drawing/2014/main" id="{FD51AB8C-34D7-4A28-9D5E-DECA9C513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Date Placeholder 2">
            <a:extLst>
              <a:ext uri="{FF2B5EF4-FFF2-40B4-BE49-F238E27FC236}">
                <a16:creationId xmlns:a16="http://schemas.microsoft.com/office/drawing/2014/main" id="{4909E8A5-1D71-420F-B0B7-D22D0977959A}"/>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11" name="Slide Number Placeholder 4">
            <a:extLst>
              <a:ext uri="{FF2B5EF4-FFF2-40B4-BE49-F238E27FC236}">
                <a16:creationId xmlns:a16="http://schemas.microsoft.com/office/drawing/2014/main" id="{1A8CF3A7-9FA1-4115-928E-EECF6B25FB0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18</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8ADC44-B17A-4A59-83E7-5385A42426DE}"/>
                  </a:ext>
                </a:extLst>
              </p:cNvPr>
              <p:cNvSpPr txBox="1"/>
              <p:nvPr/>
            </p:nvSpPr>
            <p:spPr>
              <a:xfrm>
                <a:off x="1527360" y="1615375"/>
                <a:ext cx="9346828" cy="3297954"/>
              </a:xfrm>
              <a:prstGeom prst="rect">
                <a:avLst/>
              </a:prstGeom>
              <a:noFill/>
            </p:spPr>
            <p:txBody>
              <a:bodyPr wrap="square" rtlCol="0">
                <a:spAutoFit/>
              </a:bodyPr>
              <a:lstStyle/>
              <a:p>
                <a:pPr marR="0" algn="just">
                  <a:lnSpc>
                    <a:spcPct val="107000"/>
                  </a:lnSpc>
                  <a:spcBef>
                    <a:spcPts val="0"/>
                  </a:spcBef>
                  <a:spcAft>
                    <a:spcPts val="800"/>
                  </a:spcAft>
                </a:pPr>
                <a:r>
                  <a:rPr lang="en-US" sz="2800" dirty="0">
                    <a:solidFill>
                      <a:schemeClr val="bg1"/>
                    </a:solidFill>
                    <a:latin typeface="montserrat"/>
                  </a:rPr>
                  <a:t>Pearson correlation analysis is conducted, and characteristics that are 80% or higher connected with others are eliminated. In this process only two features was found whose correlation value was more than 80%. So dropped one of them and kept the remaining important features in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i="1" dirty="0">
                            <a:solidFill>
                              <a:schemeClr val="bg1"/>
                            </a:solidFill>
                            <a:latin typeface="Cambria Math" panose="02040503050406030204" pitchFamily="18" charset="0"/>
                          </a:rPr>
                          <m:t>𝜀</m:t>
                        </m:r>
                      </m:e>
                      <m:sub>
                        <m:r>
                          <a:rPr lang="en-US" sz="2800" i="1" dirty="0">
                            <a:solidFill>
                              <a:schemeClr val="bg1"/>
                            </a:solidFill>
                            <a:latin typeface="Cambria Math" panose="02040503050406030204" pitchFamily="18" charset="0"/>
                          </a:rPr>
                          <m:t>𝑐𝑜𝑟𝑟𝑒𝑙𝑎𝑡𝑖𝑜𝑛</m:t>
                        </m:r>
                      </m:sub>
                    </m:sSub>
                  </m:oMath>
                </a14:m>
                <a:r>
                  <a:rPr lang="en-US" sz="2800" dirty="0">
                    <a:solidFill>
                      <a:schemeClr val="bg1"/>
                    </a:solidFill>
                    <a:latin typeface="montserrat"/>
                  </a:rPr>
                  <a:t>. The characteristics for this investigation were </a:t>
                </a:r>
                <a14:m>
                  <m:oMath xmlns:m="http://schemas.openxmlformats.org/officeDocument/2006/math">
                    <m:r>
                      <a:rPr lang="en-US" sz="2800">
                        <a:solidFill>
                          <a:schemeClr val="bg1"/>
                        </a:solidFill>
                        <a:latin typeface="Cambria Math" panose="02040503050406030204" pitchFamily="18" charset="0"/>
                      </a:rPr>
                      <m:t>𝑑𝑓</m:t>
                    </m:r>
                    <m:r>
                      <a:rPr lang="en-US" sz="2800">
                        <a:solidFill>
                          <a:schemeClr val="bg1"/>
                        </a:solidFill>
                        <a:latin typeface="Cambria Math" panose="02040503050406030204" pitchFamily="18" charset="0"/>
                      </a:rPr>
                      <m:t> = { </m:t>
                    </m:r>
                    <m:r>
                      <a:rPr lang="en-US" sz="2800">
                        <a:solidFill>
                          <a:schemeClr val="bg1"/>
                        </a:solidFill>
                        <a:latin typeface="Cambria Math" panose="02040503050406030204" pitchFamily="18" charset="0"/>
                      </a:rPr>
                      <m:t>𝐴𝑔𝑒</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𝐺𝑒𝑛𝑑𝑒𝑟</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𝑇𝐵</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𝐴𝐿𝑃</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𝑆𝐺𝑃𝑇</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𝑆𝐺𝑂𝑇</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𝑇𝑃</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𝐴𝐿𝐵</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𝐴𝐺𝑅</m:t>
                    </m:r>
                    <m:r>
                      <a:rPr lang="en-US" sz="2800">
                        <a:solidFill>
                          <a:schemeClr val="bg1"/>
                        </a:solidFill>
                        <a:latin typeface="Cambria Math" panose="02040503050406030204" pitchFamily="18" charset="0"/>
                      </a:rPr>
                      <m:t>, </m:t>
                    </m:r>
                    <m:r>
                      <a:rPr lang="en-US" sz="2800">
                        <a:solidFill>
                          <a:schemeClr val="bg1"/>
                        </a:solidFill>
                        <a:latin typeface="Cambria Math" panose="02040503050406030204" pitchFamily="18" charset="0"/>
                      </a:rPr>
                      <m:t>𝐷𝑎𝑡𝑎𝑠𝑒𝑡</m:t>
                    </m:r>
                    <m:r>
                      <a:rPr lang="en-US" sz="2800">
                        <a:solidFill>
                          <a:schemeClr val="bg1"/>
                        </a:solidFill>
                        <a:latin typeface="Cambria Math" panose="02040503050406030204" pitchFamily="18" charset="0"/>
                      </a:rPr>
                      <m:t>}</m:t>
                    </m:r>
                  </m:oMath>
                </a14:m>
                <a:endParaRPr lang="en-US" sz="2800" dirty="0">
                  <a:solidFill>
                    <a:schemeClr val="bg1"/>
                  </a:solidFill>
                  <a:latin typeface="montserrat"/>
                </a:endParaRPr>
              </a:p>
            </p:txBody>
          </p:sp>
        </mc:Choice>
        <mc:Fallback xmlns="">
          <p:sp>
            <p:nvSpPr>
              <p:cNvPr id="12" name="TextBox 11">
                <a:extLst>
                  <a:ext uri="{FF2B5EF4-FFF2-40B4-BE49-F238E27FC236}">
                    <a16:creationId xmlns:a16="http://schemas.microsoft.com/office/drawing/2014/main" id="{D48ADC44-B17A-4A59-83E7-5385A42426DE}"/>
                  </a:ext>
                </a:extLst>
              </p:cNvPr>
              <p:cNvSpPr txBox="1">
                <a:spLocks noRot="1" noChangeAspect="1" noMove="1" noResize="1" noEditPoints="1" noAdjustHandles="1" noChangeArrowheads="1" noChangeShapeType="1" noTextEdit="1"/>
              </p:cNvSpPr>
              <p:nvPr/>
            </p:nvSpPr>
            <p:spPr>
              <a:xfrm>
                <a:off x="1527360" y="1615375"/>
                <a:ext cx="9346828" cy="3297954"/>
              </a:xfrm>
              <a:prstGeom prst="rect">
                <a:avLst/>
              </a:prstGeom>
              <a:blipFill>
                <a:blip r:embed="rId3"/>
                <a:stretch>
                  <a:fillRect l="-1370" t="-1664" r="-130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D67A2BF-FD0A-4CD3-9D59-CDFF4CA5CBCF}"/>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Feature Selection (LD)</a:t>
            </a:r>
          </a:p>
        </p:txBody>
      </p:sp>
    </p:spTree>
    <p:extLst>
      <p:ext uri="{BB962C8B-B14F-4D97-AF65-F5344CB8AC3E}">
        <p14:creationId xmlns:p14="http://schemas.microsoft.com/office/powerpoint/2010/main" val="149419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36955-04EA-4614-A855-B504C705A0CF}"/>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98A94E92-0DAB-4D53-B727-78EF09FF2201}"/>
              </a:ext>
            </a:extLst>
          </p:cNvPr>
          <p:cNvSpPr>
            <a:spLocks noGrp="1"/>
          </p:cNvSpPr>
          <p:nvPr>
            <p:ph type="sldNum" sz="quarter" idx="12"/>
          </p:nvPr>
        </p:nvSpPr>
        <p:spPr/>
        <p:txBody>
          <a:bodyPr/>
          <a:lstStyle/>
          <a:p>
            <a:fld id="{80B15A82-FEF0-4615-A943-C0A2C8B0D616}" type="slidenum">
              <a:rPr lang="en-US" smtClean="0"/>
              <a:t>19</a:t>
            </a:fld>
            <a:endParaRPr lang="en-US" dirty="0"/>
          </a:p>
        </p:txBody>
      </p:sp>
      <p:sp>
        <p:nvSpPr>
          <p:cNvPr id="4" name="Date Placeholder 1">
            <a:extLst>
              <a:ext uri="{FF2B5EF4-FFF2-40B4-BE49-F238E27FC236}">
                <a16:creationId xmlns:a16="http://schemas.microsoft.com/office/drawing/2014/main" id="{1025BE9E-9799-47BC-954D-E70C22FA7827}"/>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3E3F5B60-B9F6-4249-BDC8-89BCE4A53EE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19</a:t>
            </a:fld>
            <a:endParaRPr lang="en-US" dirty="0"/>
          </a:p>
        </p:txBody>
      </p:sp>
      <p:sp>
        <p:nvSpPr>
          <p:cNvPr id="6" name="Date Placeholder 1">
            <a:extLst>
              <a:ext uri="{FF2B5EF4-FFF2-40B4-BE49-F238E27FC236}">
                <a16:creationId xmlns:a16="http://schemas.microsoft.com/office/drawing/2014/main" id="{7A820026-66E5-4E40-8522-50E021E970FA}"/>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7" name="Picture 6">
            <a:extLst>
              <a:ext uri="{FF2B5EF4-FFF2-40B4-BE49-F238E27FC236}">
                <a16:creationId xmlns:a16="http://schemas.microsoft.com/office/drawing/2014/main" id="{17A9F1B9-E261-41AC-9996-D04F3F699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69E4D60-CCA0-4D32-8E99-73B607FD8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A702742-C7AA-4609-A652-F7A9E5AD3218}"/>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Experiment and Result</a:t>
            </a:r>
          </a:p>
        </p:txBody>
      </p:sp>
      <p:sp>
        <p:nvSpPr>
          <p:cNvPr id="10" name="Date Placeholder 2">
            <a:extLst>
              <a:ext uri="{FF2B5EF4-FFF2-40B4-BE49-F238E27FC236}">
                <a16:creationId xmlns:a16="http://schemas.microsoft.com/office/drawing/2014/main" id="{4FC8EC88-5BDA-457A-A716-41A08988CD6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11" name="Slide Number Placeholder 4">
            <a:extLst>
              <a:ext uri="{FF2B5EF4-FFF2-40B4-BE49-F238E27FC236}">
                <a16:creationId xmlns:a16="http://schemas.microsoft.com/office/drawing/2014/main" id="{FAAC60D2-DD64-4E96-90B0-CDB8ED82C25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19</a:t>
            </a:fld>
            <a:endParaRPr lang="en-US" sz="1600" b="1" dirty="0">
              <a:solidFill>
                <a:schemeClr val="bg1"/>
              </a:solidFill>
            </a:endParaRPr>
          </a:p>
        </p:txBody>
      </p:sp>
      <p:sp>
        <p:nvSpPr>
          <p:cNvPr id="19" name="TextBox 18">
            <a:extLst>
              <a:ext uri="{FF2B5EF4-FFF2-40B4-BE49-F238E27FC236}">
                <a16:creationId xmlns:a16="http://schemas.microsoft.com/office/drawing/2014/main" id="{702733F0-4F5C-4143-BAC5-7B82CD06CE43}"/>
              </a:ext>
            </a:extLst>
          </p:cNvPr>
          <p:cNvSpPr txBox="1"/>
          <p:nvPr/>
        </p:nvSpPr>
        <p:spPr>
          <a:xfrm>
            <a:off x="1467967" y="1663821"/>
            <a:ext cx="9399501" cy="2838021"/>
          </a:xfrm>
          <a:prstGeom prst="rect">
            <a:avLst/>
          </a:prstGeom>
          <a:noFill/>
        </p:spPr>
        <p:txBody>
          <a:bodyPr wrap="square" rtlCol="0">
            <a:spAutoFit/>
          </a:bodyPr>
          <a:lstStyle/>
          <a:p>
            <a:pPr marL="0" marR="0" algn="just">
              <a:lnSpc>
                <a:spcPct val="107000"/>
              </a:lnSpc>
              <a:spcBef>
                <a:spcPts val="0"/>
              </a:spcBef>
              <a:spcAft>
                <a:spcPts val="800"/>
              </a:spcAft>
            </a:pPr>
            <a:r>
              <a:rPr lang="en-US" sz="2800" dirty="0">
                <a:solidFill>
                  <a:schemeClr val="bg1"/>
                </a:solidFill>
                <a:latin typeface="montserrat"/>
              </a:rPr>
              <a:t>For experimentation, 75% of the dataset is used for training, and the remaining 25% data used for testing purposes. The AdaBoost classifier produces the maximum accuracy of 99.19% with 100% recall, 99% F1-score, and 99% precision for CKD. The LightGBM classifier produces the maximum accuracy of 83.74% with 85% recall, 81% F1-score, and 78% precision for LD.</a:t>
            </a:r>
          </a:p>
        </p:txBody>
      </p:sp>
    </p:spTree>
    <p:extLst>
      <p:ext uri="{BB962C8B-B14F-4D97-AF65-F5344CB8AC3E}">
        <p14:creationId xmlns:p14="http://schemas.microsoft.com/office/powerpoint/2010/main" val="228016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AA39E7-D471-476B-B085-AC25C51BB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37D826B-8263-4014-924C-0A027FFAFDA9}"/>
              </a:ext>
            </a:extLst>
          </p:cNvPr>
          <p:cNvSpPr txBox="1"/>
          <p:nvPr/>
        </p:nvSpPr>
        <p:spPr>
          <a:xfrm>
            <a:off x="0" y="318157"/>
            <a:ext cx="12192000" cy="2123658"/>
          </a:xfrm>
          <a:prstGeom prst="rect">
            <a:avLst/>
          </a:prstGeom>
          <a:noFill/>
        </p:spPr>
        <p:txBody>
          <a:bodyPr wrap="square" rtlCol="0">
            <a:spAutoFit/>
          </a:bodyPr>
          <a:lstStyle/>
          <a:p>
            <a:pPr algn="ctr"/>
            <a:r>
              <a:rPr lang="en-US" sz="4400" b="1" dirty="0">
                <a:solidFill>
                  <a:schemeClr val="bg1"/>
                </a:solidFill>
                <a:latin typeface="montserrat"/>
              </a:rPr>
              <a:t>Diagnosis of Chronic Kidney and Liver Disease using Machine Learning with Hybrid Feature Selection</a:t>
            </a:r>
          </a:p>
          <a:p>
            <a:pPr algn="ctr"/>
            <a:endParaRPr lang="en-US" sz="4400" b="1" dirty="0">
              <a:solidFill>
                <a:schemeClr val="bg1"/>
              </a:solidFill>
              <a:latin typeface="montserrat"/>
            </a:endParaRPr>
          </a:p>
        </p:txBody>
      </p:sp>
      <p:sp>
        <p:nvSpPr>
          <p:cNvPr id="2" name="Date Placeholder 1">
            <a:extLst>
              <a:ext uri="{FF2B5EF4-FFF2-40B4-BE49-F238E27FC236}">
                <a16:creationId xmlns:a16="http://schemas.microsoft.com/office/drawing/2014/main" id="{72351901-8207-4D1B-81DE-B01201DE0170}"/>
              </a:ext>
            </a:extLst>
          </p:cNvPr>
          <p:cNvSpPr>
            <a:spLocks noGrp="1"/>
          </p:cNvSpPr>
          <p:nvPr>
            <p:ph type="dt" sz="half" idx="10"/>
          </p:nvPr>
        </p:nvSpPr>
        <p:spPr/>
        <p:txBody>
          <a:bodyPr/>
          <a:lstStyle/>
          <a:p>
            <a:fld id="{44C591EE-6D41-4DCC-9C6F-8AE37ED4031E}" type="datetime1">
              <a:rPr lang="en-US" sz="1600" b="1" smtClean="0">
                <a:solidFill>
                  <a:schemeClr val="bg1"/>
                </a:solidFill>
              </a:rPr>
              <a:t>2/19/2024</a:t>
            </a:fld>
            <a:endParaRPr lang="en-US" sz="1600" b="1" dirty="0">
              <a:solidFill>
                <a:schemeClr val="bg1"/>
              </a:solidFill>
            </a:endParaRPr>
          </a:p>
        </p:txBody>
      </p:sp>
      <p:sp>
        <p:nvSpPr>
          <p:cNvPr id="4" name="Slide Number Placeholder 3">
            <a:extLst>
              <a:ext uri="{FF2B5EF4-FFF2-40B4-BE49-F238E27FC236}">
                <a16:creationId xmlns:a16="http://schemas.microsoft.com/office/drawing/2014/main" id="{531711C2-00D3-448B-8D96-2A52C6110B29}"/>
              </a:ext>
            </a:extLst>
          </p:cNvPr>
          <p:cNvSpPr>
            <a:spLocks noGrp="1"/>
          </p:cNvSpPr>
          <p:nvPr>
            <p:ph type="sldNum" sz="quarter" idx="12"/>
          </p:nvPr>
        </p:nvSpPr>
        <p:spPr/>
        <p:txBody>
          <a:bodyPr/>
          <a:lstStyle/>
          <a:p>
            <a:fld id="{80B15A82-FEF0-4615-A943-C0A2C8B0D616}" type="slidenum">
              <a:rPr lang="en-US" sz="1600" b="1">
                <a:solidFill>
                  <a:schemeClr val="bg1"/>
                </a:solidFill>
              </a:rPr>
              <a:t>2</a:t>
            </a:fld>
            <a:endParaRPr lang="en-US" sz="1600" b="1" dirty="0">
              <a:solidFill>
                <a:schemeClr val="bg1"/>
              </a:solidFill>
            </a:endParaRPr>
          </a:p>
        </p:txBody>
      </p:sp>
      <p:sp>
        <p:nvSpPr>
          <p:cNvPr id="9" name="TextBox 8">
            <a:extLst>
              <a:ext uri="{FF2B5EF4-FFF2-40B4-BE49-F238E27FC236}">
                <a16:creationId xmlns:a16="http://schemas.microsoft.com/office/drawing/2014/main" id="{51032021-C2F4-46F7-9B62-F127CFB3429B}"/>
              </a:ext>
            </a:extLst>
          </p:cNvPr>
          <p:cNvSpPr txBox="1"/>
          <p:nvPr/>
        </p:nvSpPr>
        <p:spPr>
          <a:xfrm>
            <a:off x="2456329" y="2082864"/>
            <a:ext cx="7279341" cy="4996240"/>
          </a:xfrm>
          <a:prstGeom prst="rect">
            <a:avLst/>
          </a:prstGeom>
          <a:noFill/>
        </p:spPr>
        <p:txBody>
          <a:bodyPr wrap="square" rtlCol="0">
            <a:spAutoFit/>
          </a:bodyPr>
          <a:lstStyle/>
          <a:p>
            <a:pPr algn="ctr"/>
            <a:r>
              <a:rPr lang="en-US" sz="2800" u="sng" dirty="0">
                <a:solidFill>
                  <a:schemeClr val="bg1"/>
                </a:solidFill>
                <a:latin typeface="montserrat"/>
              </a:rPr>
              <a:t>Project  Members:</a:t>
            </a:r>
          </a:p>
          <a:p>
            <a:pPr algn="ctr"/>
            <a:r>
              <a:rPr lang="en-US" sz="2800" dirty="0">
                <a:solidFill>
                  <a:srgbClr val="00B0F0"/>
                </a:solidFill>
                <a:latin typeface="montserrat"/>
              </a:rPr>
              <a:t>Abid Bin Ahosan</a:t>
            </a:r>
            <a:r>
              <a:rPr lang="en-US" sz="2800" baseline="30000" dirty="0">
                <a:solidFill>
                  <a:srgbClr val="00B0F0"/>
                </a:solidFill>
              </a:rPr>
              <a:t>1</a:t>
            </a:r>
            <a:r>
              <a:rPr lang="en-US" sz="2800" dirty="0">
                <a:solidFill>
                  <a:srgbClr val="00B0F0"/>
                </a:solidFill>
                <a:latin typeface="montserrat"/>
              </a:rPr>
              <a:t>, Forhadul Islam Shakil</a:t>
            </a:r>
            <a:r>
              <a:rPr lang="en-US" sz="2800" baseline="30000" dirty="0">
                <a:solidFill>
                  <a:srgbClr val="00B0F0"/>
                </a:solidFill>
              </a:rPr>
              <a:t>1</a:t>
            </a:r>
            <a:r>
              <a:rPr lang="en-US" sz="2800" dirty="0">
                <a:solidFill>
                  <a:srgbClr val="00B0F0"/>
                </a:solidFill>
                <a:latin typeface="montserrat"/>
              </a:rPr>
              <a:t>, Tania Sultana</a:t>
            </a:r>
            <a:r>
              <a:rPr lang="en-US" sz="2800" baseline="30000" dirty="0">
                <a:solidFill>
                  <a:srgbClr val="00B0F0"/>
                </a:solidFill>
              </a:rPr>
              <a:t>1</a:t>
            </a:r>
            <a:r>
              <a:rPr lang="en-US" sz="2800" dirty="0">
                <a:solidFill>
                  <a:srgbClr val="00B0F0"/>
                </a:solidFill>
                <a:latin typeface="montserrat"/>
              </a:rPr>
              <a:t>, Babu</a:t>
            </a:r>
            <a:r>
              <a:rPr lang="en-US" sz="2800" baseline="30000" dirty="0">
                <a:solidFill>
                  <a:srgbClr val="00B0F0"/>
                </a:solidFill>
              </a:rPr>
              <a:t>1</a:t>
            </a:r>
            <a:r>
              <a:rPr lang="en-US" sz="2800" dirty="0">
                <a:solidFill>
                  <a:srgbClr val="00B0F0"/>
                </a:solidFill>
                <a:latin typeface="montserrat"/>
              </a:rPr>
              <a:t>, Golam Masum</a:t>
            </a:r>
            <a:r>
              <a:rPr lang="en-US" sz="2800" baseline="30000" dirty="0">
                <a:solidFill>
                  <a:srgbClr val="00B0F0"/>
                </a:solidFill>
              </a:rPr>
              <a:t>1</a:t>
            </a:r>
          </a:p>
          <a:p>
            <a:pPr algn="ctr"/>
            <a:endParaRPr lang="en-US" sz="2800" dirty="0">
              <a:solidFill>
                <a:schemeClr val="bg1"/>
              </a:solidFill>
              <a:latin typeface="montserrat"/>
            </a:endParaRPr>
          </a:p>
          <a:p>
            <a:pPr algn="ctr"/>
            <a:r>
              <a:rPr lang="en-US" sz="2800" u="sng" dirty="0">
                <a:solidFill>
                  <a:schemeClr val="bg1"/>
                </a:solidFill>
                <a:latin typeface="montserrat"/>
              </a:rPr>
              <a:t>Supervised by:</a:t>
            </a:r>
            <a:br>
              <a:rPr lang="en-US" sz="2800" u="sng" dirty="0">
                <a:solidFill>
                  <a:schemeClr val="bg1"/>
                </a:solidFill>
                <a:latin typeface="montserrat"/>
              </a:rPr>
            </a:br>
            <a:r>
              <a:rPr lang="en-US" sz="2800" dirty="0">
                <a:solidFill>
                  <a:schemeClr val="accent2">
                    <a:lumMod val="75000"/>
                  </a:schemeClr>
                </a:solidFill>
                <a:latin typeface="montserrat"/>
              </a:rPr>
              <a:t> </a:t>
            </a:r>
            <a:r>
              <a:rPr lang="en-US" sz="2800" dirty="0">
                <a:solidFill>
                  <a:srgbClr val="00B0F0"/>
                </a:solidFill>
                <a:latin typeface="montserrat"/>
              </a:rPr>
              <a:t>Khandaker Mohammad Mohi Uddin</a:t>
            </a:r>
            <a:r>
              <a:rPr lang="en-US" sz="2800" baseline="30000" dirty="0">
                <a:solidFill>
                  <a:srgbClr val="00B0F0"/>
                </a:solidFill>
              </a:rPr>
              <a:t>1</a:t>
            </a:r>
          </a:p>
          <a:p>
            <a:pPr algn="ctr"/>
            <a:endParaRPr lang="en-US" sz="2800" baseline="30000" dirty="0">
              <a:solidFill>
                <a:schemeClr val="bg1"/>
              </a:solidFill>
              <a:latin typeface="montserrat"/>
            </a:endParaRPr>
          </a:p>
          <a:p>
            <a:pPr algn="ctr"/>
            <a:r>
              <a:rPr lang="en-US" sz="2800" baseline="30000" dirty="0">
                <a:solidFill>
                  <a:schemeClr val="bg1"/>
                </a:solidFill>
              </a:rPr>
              <a:t>1</a:t>
            </a:r>
            <a:r>
              <a:rPr lang="en-US" sz="2800" dirty="0">
                <a:solidFill>
                  <a:schemeClr val="bg1"/>
                </a:solidFill>
                <a:latin typeface="montserrat"/>
              </a:rPr>
              <a:t>Department of Computer Science and Engineering, Dhaka International University, Dhaka-1205, Bangladesh</a:t>
            </a:r>
          </a:p>
          <a:p>
            <a:endParaRPr lang="en-US" sz="2400" dirty="0">
              <a:solidFill>
                <a:schemeClr val="bg1"/>
              </a:solidFill>
              <a:latin typeface="montserrat"/>
            </a:endParaRPr>
          </a:p>
          <a:p>
            <a:r>
              <a:rPr lang="en-US" sz="2400" dirty="0">
                <a:solidFill>
                  <a:schemeClr val="bg1"/>
                </a:solidFill>
                <a:latin typeface="montserrat"/>
              </a:rPr>
              <a:t>		</a:t>
            </a:r>
          </a:p>
        </p:txBody>
      </p:sp>
    </p:spTree>
    <p:extLst>
      <p:ext uri="{BB962C8B-B14F-4D97-AF65-F5344CB8AC3E}">
        <p14:creationId xmlns:p14="http://schemas.microsoft.com/office/powerpoint/2010/main" val="2077204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F234F-D3C8-42F8-B2BD-A84DBD6E70C4}"/>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D9E84B1D-A052-4F93-8C96-087AB27C8D19}"/>
              </a:ext>
            </a:extLst>
          </p:cNvPr>
          <p:cNvSpPr>
            <a:spLocks noGrp="1"/>
          </p:cNvSpPr>
          <p:nvPr>
            <p:ph type="sldNum" sz="quarter" idx="12"/>
          </p:nvPr>
        </p:nvSpPr>
        <p:spPr/>
        <p:txBody>
          <a:bodyPr/>
          <a:lstStyle/>
          <a:p>
            <a:fld id="{80B15A82-FEF0-4615-A943-C0A2C8B0D616}" type="slidenum">
              <a:rPr lang="en-US" smtClean="0"/>
              <a:t>20</a:t>
            </a:fld>
            <a:endParaRPr lang="en-US" dirty="0"/>
          </a:p>
        </p:txBody>
      </p:sp>
      <p:sp>
        <p:nvSpPr>
          <p:cNvPr id="4" name="Date Placeholder 1">
            <a:extLst>
              <a:ext uri="{FF2B5EF4-FFF2-40B4-BE49-F238E27FC236}">
                <a16:creationId xmlns:a16="http://schemas.microsoft.com/office/drawing/2014/main" id="{847C9EBE-189E-4EB3-8549-0075F4D11180}"/>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B53FDC94-DBBF-4A8A-972F-48C7DD46D2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20</a:t>
            </a:fld>
            <a:endParaRPr lang="en-US" dirty="0"/>
          </a:p>
        </p:txBody>
      </p:sp>
      <p:sp>
        <p:nvSpPr>
          <p:cNvPr id="6" name="Date Placeholder 1">
            <a:extLst>
              <a:ext uri="{FF2B5EF4-FFF2-40B4-BE49-F238E27FC236}">
                <a16:creationId xmlns:a16="http://schemas.microsoft.com/office/drawing/2014/main" id="{EFE95B51-F3D7-4226-BFD4-F60E0D6EEE2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C620B0B9-056A-4DFC-896D-C4911C5F27C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20</a:t>
            </a:fld>
            <a:endParaRPr lang="en-US" dirty="0"/>
          </a:p>
        </p:txBody>
      </p:sp>
      <p:sp>
        <p:nvSpPr>
          <p:cNvPr id="8" name="Date Placeholder 1">
            <a:extLst>
              <a:ext uri="{FF2B5EF4-FFF2-40B4-BE49-F238E27FC236}">
                <a16:creationId xmlns:a16="http://schemas.microsoft.com/office/drawing/2014/main" id="{7493DE0C-932B-4E13-9D4F-6D86E6B8624F}"/>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9" name="Picture 8">
            <a:extLst>
              <a:ext uri="{FF2B5EF4-FFF2-40B4-BE49-F238E27FC236}">
                <a16:creationId xmlns:a16="http://schemas.microsoft.com/office/drawing/2014/main" id="{99256B6D-9ECE-46CE-BE01-7498A07E2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ECBE7C6-886E-453B-AF1E-967A3BD90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C02C5CF8-CAD4-4A69-A49F-739C9462E911}"/>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Accuracy Measurement </a:t>
            </a:r>
          </a:p>
        </p:txBody>
      </p:sp>
      <p:sp>
        <p:nvSpPr>
          <p:cNvPr id="12" name="Date Placeholder 2">
            <a:extLst>
              <a:ext uri="{FF2B5EF4-FFF2-40B4-BE49-F238E27FC236}">
                <a16:creationId xmlns:a16="http://schemas.microsoft.com/office/drawing/2014/main" id="{8B41D908-2BC6-4FDA-BF35-44AC70D04D4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13" name="Slide Number Placeholder 4">
            <a:extLst>
              <a:ext uri="{FF2B5EF4-FFF2-40B4-BE49-F238E27FC236}">
                <a16:creationId xmlns:a16="http://schemas.microsoft.com/office/drawing/2014/main" id="{6C9FCE8F-7A96-48F4-B2C4-3F2DF49EBC0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20</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85F243-7DED-448B-9ECF-0E85181CEF97}"/>
                  </a:ext>
                </a:extLst>
              </p:cNvPr>
              <p:cNvSpPr txBox="1"/>
              <p:nvPr/>
            </p:nvSpPr>
            <p:spPr>
              <a:xfrm>
                <a:off x="1396250" y="1110965"/>
                <a:ext cx="9399501" cy="5610510"/>
              </a:xfrm>
              <a:prstGeom prst="rect">
                <a:avLst/>
              </a:prstGeom>
              <a:noFill/>
            </p:spPr>
            <p:txBody>
              <a:bodyPr wrap="square" rtlCol="0">
                <a:spAutoFit/>
              </a:bodyPr>
              <a:lstStyle/>
              <a:p>
                <a:pPr marL="0" marR="0" algn="just">
                  <a:lnSpc>
                    <a:spcPct val="107000"/>
                  </a:lnSpc>
                  <a:spcBef>
                    <a:spcPts val="0"/>
                  </a:spcBef>
                  <a:spcAft>
                    <a:spcPts val="800"/>
                  </a:spcAft>
                </a:pPr>
                <a:r>
                  <a:rPr lang="en-US" sz="2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and F-1 score.</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4" name="TextBox 13">
                <a:extLst>
                  <a:ext uri="{FF2B5EF4-FFF2-40B4-BE49-F238E27FC236}">
                    <a16:creationId xmlns:a16="http://schemas.microsoft.com/office/drawing/2014/main" id="{1885F243-7DED-448B-9ECF-0E85181CEF97}"/>
                  </a:ext>
                </a:extLst>
              </p:cNvPr>
              <p:cNvSpPr txBox="1">
                <a:spLocks noRot="1" noChangeAspect="1" noMove="1" noResize="1" noEditPoints="1" noAdjustHandles="1" noChangeArrowheads="1" noChangeShapeType="1" noTextEdit="1"/>
              </p:cNvSpPr>
              <p:nvPr/>
            </p:nvSpPr>
            <p:spPr>
              <a:xfrm>
                <a:off x="1396250" y="1110965"/>
                <a:ext cx="9399501" cy="5610510"/>
              </a:xfrm>
              <a:prstGeom prst="rect">
                <a:avLst/>
              </a:prstGeom>
              <a:blipFill>
                <a:blip r:embed="rId3"/>
                <a:stretch>
                  <a:fillRect l="-1297" t="-869" r="-1362"/>
                </a:stretch>
              </a:blipFill>
            </p:spPr>
            <p:txBody>
              <a:bodyPr/>
              <a:lstStyle/>
              <a:p>
                <a:r>
                  <a:rPr lang="en-US">
                    <a:noFill/>
                  </a:rPr>
                  <a:t> </a:t>
                </a:r>
              </a:p>
            </p:txBody>
          </p:sp>
        </mc:Fallback>
      </mc:AlternateContent>
    </p:spTree>
    <p:extLst>
      <p:ext uri="{BB962C8B-B14F-4D97-AF65-F5344CB8AC3E}">
        <p14:creationId xmlns:p14="http://schemas.microsoft.com/office/powerpoint/2010/main" val="1696031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10A21-F765-4455-B32F-3862812965D6}"/>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96B56BD1-CBD2-4161-855E-51C0263337DC}"/>
              </a:ext>
            </a:extLst>
          </p:cNvPr>
          <p:cNvSpPr>
            <a:spLocks noGrp="1"/>
          </p:cNvSpPr>
          <p:nvPr>
            <p:ph type="sldNum" sz="quarter" idx="12"/>
          </p:nvPr>
        </p:nvSpPr>
        <p:spPr/>
        <p:txBody>
          <a:bodyPr/>
          <a:lstStyle/>
          <a:p>
            <a:fld id="{80B15A82-FEF0-4615-A943-C0A2C8B0D616}" type="slidenum">
              <a:rPr lang="en-US" smtClean="0"/>
              <a:t>21</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511E1A-B8D2-44AB-8512-2366A5716CFB}"/>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5" name="TextBox 4">
                <a:extLst>
                  <a:ext uri="{FF2B5EF4-FFF2-40B4-BE49-F238E27FC236}">
                    <a16:creationId xmlns:a16="http://schemas.microsoft.com/office/drawing/2014/main" id="{6A511E1A-B8D2-44AB-8512-2366A5716CFB}"/>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6" name="Date Placeholder 1">
            <a:extLst>
              <a:ext uri="{FF2B5EF4-FFF2-40B4-BE49-F238E27FC236}">
                <a16:creationId xmlns:a16="http://schemas.microsoft.com/office/drawing/2014/main" id="{C3FCB86B-CF63-48AE-81CF-8C28E6EFE99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D263EE36-E75F-48C1-B1E0-74B36D7674D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21</a:t>
            </a:fld>
            <a:endParaRPr lang="en-US" dirty="0"/>
          </a:p>
        </p:txBody>
      </p:sp>
      <p:sp>
        <p:nvSpPr>
          <p:cNvPr id="8" name="Date Placeholder 1">
            <a:extLst>
              <a:ext uri="{FF2B5EF4-FFF2-40B4-BE49-F238E27FC236}">
                <a16:creationId xmlns:a16="http://schemas.microsoft.com/office/drawing/2014/main" id="{A68DF6AD-F0DA-48FF-9C26-6747001DD049}"/>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FD82A229-C60C-401B-A1B0-14489D1595E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21</a:t>
            </a:fld>
            <a:endParaRPr lang="en-US" dirty="0"/>
          </a:p>
        </p:txBody>
      </p:sp>
      <p:sp>
        <p:nvSpPr>
          <p:cNvPr id="10" name="Date Placeholder 1">
            <a:extLst>
              <a:ext uri="{FF2B5EF4-FFF2-40B4-BE49-F238E27FC236}">
                <a16:creationId xmlns:a16="http://schemas.microsoft.com/office/drawing/2014/main" id="{DF8D495D-25BB-4860-976F-6F3250D9FB7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1" name="Slide Number Placeholder 2">
            <a:extLst>
              <a:ext uri="{FF2B5EF4-FFF2-40B4-BE49-F238E27FC236}">
                <a16:creationId xmlns:a16="http://schemas.microsoft.com/office/drawing/2014/main" id="{0DCA6BF0-D39C-41A3-91D5-9EC16CEDF70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21</a:t>
            </a:fld>
            <a:endParaRPr lang="en-US" dirty="0"/>
          </a:p>
        </p:txBody>
      </p:sp>
      <p:sp>
        <p:nvSpPr>
          <p:cNvPr id="12" name="Date Placeholder 1">
            <a:extLst>
              <a:ext uri="{FF2B5EF4-FFF2-40B4-BE49-F238E27FC236}">
                <a16:creationId xmlns:a16="http://schemas.microsoft.com/office/drawing/2014/main" id="{978225B8-E681-4A68-A1C0-B6D14292F4EA}"/>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13" name="Picture 12">
            <a:extLst>
              <a:ext uri="{FF2B5EF4-FFF2-40B4-BE49-F238E27FC236}">
                <a16:creationId xmlns:a16="http://schemas.microsoft.com/office/drawing/2014/main" id="{D8E9B890-5F11-4949-BFD8-359F6E415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541E8136-889B-463C-BED6-C142FFF6E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DBFDFD5-529D-4ABF-887D-8200BABEBCD3}"/>
              </a:ext>
            </a:extLst>
          </p:cNvPr>
          <p:cNvSpPr txBox="1"/>
          <p:nvPr/>
        </p:nvSpPr>
        <p:spPr>
          <a:xfrm>
            <a:off x="0" y="61513"/>
            <a:ext cx="12192000" cy="769441"/>
          </a:xfrm>
          <a:prstGeom prst="rect">
            <a:avLst/>
          </a:prstGeom>
          <a:noFill/>
        </p:spPr>
        <p:txBody>
          <a:bodyPr wrap="square" rtlCol="0">
            <a:spAutoFit/>
          </a:bodyPr>
          <a:lstStyle/>
          <a:p>
            <a:pPr algn="ctr"/>
            <a:r>
              <a:rPr lang="en-US" sz="4400" b="1" dirty="0">
                <a:solidFill>
                  <a:schemeClr val="bg1"/>
                </a:solidFill>
                <a:latin typeface="montserrat"/>
              </a:rPr>
              <a:t>Accuracy of Different ML Classifiers</a:t>
            </a:r>
          </a:p>
        </p:txBody>
      </p:sp>
      <p:sp>
        <p:nvSpPr>
          <p:cNvPr id="16" name="Date Placeholder 2">
            <a:extLst>
              <a:ext uri="{FF2B5EF4-FFF2-40B4-BE49-F238E27FC236}">
                <a16:creationId xmlns:a16="http://schemas.microsoft.com/office/drawing/2014/main" id="{A1389D6A-CC76-48DB-9415-9A9D6B4FFCB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17" name="Slide Number Placeholder 4">
            <a:extLst>
              <a:ext uri="{FF2B5EF4-FFF2-40B4-BE49-F238E27FC236}">
                <a16:creationId xmlns:a16="http://schemas.microsoft.com/office/drawing/2014/main" id="{52D819C9-0032-4AF0-9B12-BE61EF20C26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21</a:t>
            </a:fld>
            <a:endParaRPr lang="en-US" sz="1600" b="1" dirty="0">
              <a:solidFill>
                <a:schemeClr val="bg1"/>
              </a:solidFill>
            </a:endParaRPr>
          </a:p>
        </p:txBody>
      </p:sp>
      <p:sp>
        <p:nvSpPr>
          <p:cNvPr id="21" name="TextBox 20">
            <a:extLst>
              <a:ext uri="{FF2B5EF4-FFF2-40B4-BE49-F238E27FC236}">
                <a16:creationId xmlns:a16="http://schemas.microsoft.com/office/drawing/2014/main" id="{3C5DE253-3B2B-4D9D-BC98-F02E2262F741}"/>
              </a:ext>
            </a:extLst>
          </p:cNvPr>
          <p:cNvSpPr txBox="1"/>
          <p:nvPr/>
        </p:nvSpPr>
        <p:spPr>
          <a:xfrm>
            <a:off x="3177989" y="6119336"/>
            <a:ext cx="6669741" cy="800219"/>
          </a:xfrm>
          <a:prstGeom prst="rect">
            <a:avLst/>
          </a:prstGeom>
          <a:noFill/>
        </p:spPr>
        <p:txBody>
          <a:bodyPr wrap="square" rtlCol="0">
            <a:spAutoFit/>
          </a:bodyPr>
          <a:lstStyle/>
          <a:p>
            <a:r>
              <a:rPr lang="en-US" sz="2800" dirty="0">
                <a:solidFill>
                  <a:schemeClr val="bg1"/>
                </a:solidFill>
                <a:latin typeface="montserrat"/>
              </a:rPr>
              <a:t>Fig. 4. Accuracy percentage of ML classifiers.</a:t>
            </a:r>
          </a:p>
          <a:p>
            <a:endParaRPr lang="en-US" dirty="0"/>
          </a:p>
        </p:txBody>
      </p:sp>
      <p:pic>
        <p:nvPicPr>
          <p:cNvPr id="18" name="Picture 17">
            <a:extLst>
              <a:ext uri="{FF2B5EF4-FFF2-40B4-BE49-F238E27FC236}">
                <a16:creationId xmlns:a16="http://schemas.microsoft.com/office/drawing/2014/main" id="{9E639D6F-11EB-4532-B61F-7ECA41246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89" y="1167412"/>
            <a:ext cx="5410200" cy="4951924"/>
          </a:xfrm>
          <a:prstGeom prst="rect">
            <a:avLst/>
          </a:prstGeom>
        </p:spPr>
      </p:pic>
      <p:pic>
        <p:nvPicPr>
          <p:cNvPr id="19" name="Picture 18">
            <a:extLst>
              <a:ext uri="{FF2B5EF4-FFF2-40B4-BE49-F238E27FC236}">
                <a16:creationId xmlns:a16="http://schemas.microsoft.com/office/drawing/2014/main" id="{2DDB3DF8-B8CC-498A-882C-5736DAF4AE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978" y="1210016"/>
            <a:ext cx="5321562" cy="4922920"/>
          </a:xfrm>
          <a:prstGeom prst="rect">
            <a:avLst/>
          </a:prstGeom>
        </p:spPr>
      </p:pic>
      <p:sp>
        <p:nvSpPr>
          <p:cNvPr id="20" name="TextBox 19">
            <a:extLst>
              <a:ext uri="{FF2B5EF4-FFF2-40B4-BE49-F238E27FC236}">
                <a16:creationId xmlns:a16="http://schemas.microsoft.com/office/drawing/2014/main" id="{0918646A-8B9B-4FC5-A2A7-A969C0E48108}"/>
              </a:ext>
            </a:extLst>
          </p:cNvPr>
          <p:cNvSpPr txBox="1"/>
          <p:nvPr/>
        </p:nvSpPr>
        <p:spPr>
          <a:xfrm>
            <a:off x="2743200" y="696001"/>
            <a:ext cx="1483659" cy="523220"/>
          </a:xfrm>
          <a:prstGeom prst="rect">
            <a:avLst/>
          </a:prstGeom>
          <a:noFill/>
        </p:spPr>
        <p:txBody>
          <a:bodyPr wrap="square" rtlCol="0">
            <a:spAutoFit/>
          </a:bodyPr>
          <a:lstStyle/>
          <a:p>
            <a:r>
              <a:rPr lang="en-US" sz="2800" dirty="0">
                <a:solidFill>
                  <a:schemeClr val="bg1"/>
                </a:solidFill>
                <a:latin typeface="montserrat"/>
              </a:rPr>
              <a:t>CKD</a:t>
            </a:r>
          </a:p>
        </p:txBody>
      </p:sp>
      <p:sp>
        <p:nvSpPr>
          <p:cNvPr id="22" name="TextBox 21">
            <a:extLst>
              <a:ext uri="{FF2B5EF4-FFF2-40B4-BE49-F238E27FC236}">
                <a16:creationId xmlns:a16="http://schemas.microsoft.com/office/drawing/2014/main" id="{464849AD-380C-4AAC-9A0A-60073DA8153A}"/>
              </a:ext>
            </a:extLst>
          </p:cNvPr>
          <p:cNvSpPr txBox="1"/>
          <p:nvPr/>
        </p:nvSpPr>
        <p:spPr>
          <a:xfrm>
            <a:off x="9014014" y="712731"/>
            <a:ext cx="1367117" cy="523220"/>
          </a:xfrm>
          <a:prstGeom prst="rect">
            <a:avLst/>
          </a:prstGeom>
          <a:noFill/>
        </p:spPr>
        <p:txBody>
          <a:bodyPr wrap="square" rtlCol="0">
            <a:spAutoFit/>
          </a:bodyPr>
          <a:lstStyle/>
          <a:p>
            <a:r>
              <a:rPr lang="en-US" sz="2800" dirty="0">
                <a:solidFill>
                  <a:schemeClr val="bg1"/>
                </a:solidFill>
                <a:latin typeface="montserrat"/>
              </a:rPr>
              <a:t>LD</a:t>
            </a:r>
          </a:p>
        </p:txBody>
      </p:sp>
    </p:spTree>
    <p:extLst>
      <p:ext uri="{BB962C8B-B14F-4D97-AF65-F5344CB8AC3E}">
        <p14:creationId xmlns:p14="http://schemas.microsoft.com/office/powerpoint/2010/main" val="272285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DF2DA-BE01-46A4-8E1E-7856851B63BC}"/>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F7082CE3-9CDB-4B6B-894C-0DB65C26EBDC}"/>
              </a:ext>
            </a:extLst>
          </p:cNvPr>
          <p:cNvSpPr>
            <a:spLocks noGrp="1"/>
          </p:cNvSpPr>
          <p:nvPr>
            <p:ph type="sldNum" sz="quarter" idx="12"/>
          </p:nvPr>
        </p:nvSpPr>
        <p:spPr/>
        <p:txBody>
          <a:bodyPr/>
          <a:lstStyle/>
          <a:p>
            <a:fld id="{80B15A82-FEF0-4615-A943-C0A2C8B0D616}" type="slidenum">
              <a:rPr lang="en-US" smtClean="0"/>
              <a:t>22</a:t>
            </a:fld>
            <a:endParaRPr lang="en-US" dirty="0"/>
          </a:p>
        </p:txBody>
      </p:sp>
      <p:sp>
        <p:nvSpPr>
          <p:cNvPr id="4" name="Date Placeholder 1">
            <a:extLst>
              <a:ext uri="{FF2B5EF4-FFF2-40B4-BE49-F238E27FC236}">
                <a16:creationId xmlns:a16="http://schemas.microsoft.com/office/drawing/2014/main" id="{C376E2A2-7BFC-44A1-8761-ADFABD2C3EF9}"/>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BD603BCF-4D81-4566-B396-A43433733B2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7DF81A-C457-4D36-82FE-7285440E485B}"/>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6" name="TextBox 5">
                <a:extLst>
                  <a:ext uri="{FF2B5EF4-FFF2-40B4-BE49-F238E27FC236}">
                    <a16:creationId xmlns:a16="http://schemas.microsoft.com/office/drawing/2014/main" id="{537DF81A-C457-4D36-82FE-7285440E485B}"/>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3"/>
                <a:stretch>
                  <a:fillRect l="-800" t="-527" r="-800"/>
                </a:stretch>
              </a:blipFill>
            </p:spPr>
            <p:txBody>
              <a:bodyPr/>
              <a:lstStyle/>
              <a:p>
                <a:r>
                  <a:rPr lang="en-US">
                    <a:noFill/>
                  </a:rPr>
                  <a:t> </a:t>
                </a:r>
              </a:p>
            </p:txBody>
          </p:sp>
        </mc:Fallback>
      </mc:AlternateContent>
      <p:sp>
        <p:nvSpPr>
          <p:cNvPr id="7" name="Date Placeholder 1">
            <a:extLst>
              <a:ext uri="{FF2B5EF4-FFF2-40B4-BE49-F238E27FC236}">
                <a16:creationId xmlns:a16="http://schemas.microsoft.com/office/drawing/2014/main" id="{9E0F3B3C-0413-409B-A2F1-1B29E915E8B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8" name="Slide Number Placeholder 2">
            <a:extLst>
              <a:ext uri="{FF2B5EF4-FFF2-40B4-BE49-F238E27FC236}">
                <a16:creationId xmlns:a16="http://schemas.microsoft.com/office/drawing/2014/main" id="{E042ACD5-0E08-4D0F-892D-69A6E5CEF55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22</a:t>
            </a:fld>
            <a:endParaRPr lang="en-US" dirty="0"/>
          </a:p>
        </p:txBody>
      </p:sp>
      <p:sp>
        <p:nvSpPr>
          <p:cNvPr id="9" name="Date Placeholder 1">
            <a:extLst>
              <a:ext uri="{FF2B5EF4-FFF2-40B4-BE49-F238E27FC236}">
                <a16:creationId xmlns:a16="http://schemas.microsoft.com/office/drawing/2014/main" id="{290FF576-BD86-427C-941F-DADFAE7B2F30}"/>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0" name="Slide Number Placeholder 2">
            <a:extLst>
              <a:ext uri="{FF2B5EF4-FFF2-40B4-BE49-F238E27FC236}">
                <a16:creationId xmlns:a16="http://schemas.microsoft.com/office/drawing/2014/main" id="{E5F328E6-352C-4F32-A0A4-B09BB26238C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22</a:t>
            </a:fld>
            <a:endParaRPr lang="en-US" dirty="0"/>
          </a:p>
        </p:txBody>
      </p:sp>
      <p:sp>
        <p:nvSpPr>
          <p:cNvPr id="11" name="Date Placeholder 1">
            <a:extLst>
              <a:ext uri="{FF2B5EF4-FFF2-40B4-BE49-F238E27FC236}">
                <a16:creationId xmlns:a16="http://schemas.microsoft.com/office/drawing/2014/main" id="{4E1E6511-624E-4E92-B548-5CDFC9D4763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2" name="Slide Number Placeholder 2">
            <a:extLst>
              <a:ext uri="{FF2B5EF4-FFF2-40B4-BE49-F238E27FC236}">
                <a16:creationId xmlns:a16="http://schemas.microsoft.com/office/drawing/2014/main" id="{3F42CA90-E4C6-46B4-AD85-BEF9200604B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22</a:t>
            </a:fld>
            <a:endParaRPr lang="en-US" dirty="0"/>
          </a:p>
        </p:txBody>
      </p:sp>
      <p:sp>
        <p:nvSpPr>
          <p:cNvPr id="13" name="Date Placeholder 1">
            <a:extLst>
              <a:ext uri="{FF2B5EF4-FFF2-40B4-BE49-F238E27FC236}">
                <a16:creationId xmlns:a16="http://schemas.microsoft.com/office/drawing/2014/main" id="{666A2ED3-D6B2-46AB-94BE-D1234438C37B}"/>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14" name="Picture 13">
            <a:extLst>
              <a:ext uri="{FF2B5EF4-FFF2-40B4-BE49-F238E27FC236}">
                <a16:creationId xmlns:a16="http://schemas.microsoft.com/office/drawing/2014/main" id="{8DEA1076-C048-4BAD-862A-E748E2E52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29C0172B-A4C9-4C39-8665-43E6514E5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D827EFD2-522D-45A8-A582-C501CA32C39F}"/>
              </a:ext>
            </a:extLst>
          </p:cNvPr>
          <p:cNvSpPr txBox="1"/>
          <p:nvPr/>
        </p:nvSpPr>
        <p:spPr>
          <a:xfrm>
            <a:off x="1" y="246401"/>
            <a:ext cx="12192000" cy="1446550"/>
          </a:xfrm>
          <a:prstGeom prst="rect">
            <a:avLst/>
          </a:prstGeom>
          <a:noFill/>
        </p:spPr>
        <p:txBody>
          <a:bodyPr wrap="square" rtlCol="0">
            <a:spAutoFit/>
          </a:bodyPr>
          <a:lstStyle/>
          <a:p>
            <a:pPr algn="ctr"/>
            <a:r>
              <a:rPr lang="en-US" sz="4400" b="1" dirty="0">
                <a:solidFill>
                  <a:schemeClr val="bg1"/>
                </a:solidFill>
                <a:latin typeface="montserrat"/>
              </a:rPr>
              <a:t>Accuracy, Precision, Recall and F-1 score of different ML Classifiers (CKD)</a:t>
            </a:r>
          </a:p>
        </p:txBody>
      </p:sp>
      <p:sp>
        <p:nvSpPr>
          <p:cNvPr id="17" name="Date Placeholder 2">
            <a:extLst>
              <a:ext uri="{FF2B5EF4-FFF2-40B4-BE49-F238E27FC236}">
                <a16:creationId xmlns:a16="http://schemas.microsoft.com/office/drawing/2014/main" id="{F34B872C-C4E6-4C8B-AED5-C4AA7008C8A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18" name="Slide Number Placeholder 4">
            <a:extLst>
              <a:ext uri="{FF2B5EF4-FFF2-40B4-BE49-F238E27FC236}">
                <a16:creationId xmlns:a16="http://schemas.microsoft.com/office/drawing/2014/main" id="{22476A80-FE27-4D78-B7D4-8BDD64E0793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22</a:t>
            </a:fld>
            <a:endParaRPr lang="en-US" sz="1600" b="1" dirty="0">
              <a:solidFill>
                <a:schemeClr val="bg1"/>
              </a:solidFill>
            </a:endParaRPr>
          </a:p>
        </p:txBody>
      </p:sp>
      <p:graphicFrame>
        <p:nvGraphicFramePr>
          <p:cNvPr id="19" name="Table 18">
            <a:extLst>
              <a:ext uri="{FF2B5EF4-FFF2-40B4-BE49-F238E27FC236}">
                <a16:creationId xmlns:a16="http://schemas.microsoft.com/office/drawing/2014/main" id="{1BB7117B-A4E2-47EA-954E-BB3A55C22A7D}"/>
              </a:ext>
            </a:extLst>
          </p:cNvPr>
          <p:cNvGraphicFramePr>
            <a:graphicFrameLocks noGrp="1"/>
          </p:cNvGraphicFramePr>
          <p:nvPr>
            <p:extLst>
              <p:ext uri="{D42A27DB-BD31-4B8C-83A1-F6EECF244321}">
                <p14:modId xmlns:p14="http://schemas.microsoft.com/office/powerpoint/2010/main" val="3105538706"/>
              </p:ext>
            </p:extLst>
          </p:nvPr>
        </p:nvGraphicFramePr>
        <p:xfrm>
          <a:off x="2072364" y="1796391"/>
          <a:ext cx="8047271" cy="4290446"/>
        </p:xfrm>
        <a:graphic>
          <a:graphicData uri="http://schemas.openxmlformats.org/drawingml/2006/table">
            <a:tbl>
              <a:tblPr firstRow="1" firstCol="1" bandRow="1">
                <a:tableStyleId>{F5AB1C69-6EDB-4FF4-983F-18BD219EF322}</a:tableStyleId>
              </a:tblPr>
              <a:tblGrid>
                <a:gridCol w="2759611">
                  <a:extLst>
                    <a:ext uri="{9D8B030D-6E8A-4147-A177-3AD203B41FA5}">
                      <a16:colId xmlns:a16="http://schemas.microsoft.com/office/drawing/2014/main" val="1273355216"/>
                    </a:ext>
                  </a:extLst>
                </a:gridCol>
                <a:gridCol w="1407459">
                  <a:extLst>
                    <a:ext uri="{9D8B030D-6E8A-4147-A177-3AD203B41FA5}">
                      <a16:colId xmlns:a16="http://schemas.microsoft.com/office/drawing/2014/main" val="1950238395"/>
                    </a:ext>
                  </a:extLst>
                </a:gridCol>
                <a:gridCol w="1344706">
                  <a:extLst>
                    <a:ext uri="{9D8B030D-6E8A-4147-A177-3AD203B41FA5}">
                      <a16:colId xmlns:a16="http://schemas.microsoft.com/office/drawing/2014/main" val="832833591"/>
                    </a:ext>
                  </a:extLst>
                </a:gridCol>
                <a:gridCol w="1497106">
                  <a:extLst>
                    <a:ext uri="{9D8B030D-6E8A-4147-A177-3AD203B41FA5}">
                      <a16:colId xmlns:a16="http://schemas.microsoft.com/office/drawing/2014/main" val="1181412665"/>
                    </a:ext>
                  </a:extLst>
                </a:gridCol>
                <a:gridCol w="1038389">
                  <a:extLst>
                    <a:ext uri="{9D8B030D-6E8A-4147-A177-3AD203B41FA5}">
                      <a16:colId xmlns:a16="http://schemas.microsoft.com/office/drawing/2014/main" val="369970009"/>
                    </a:ext>
                  </a:extLst>
                </a:gridCol>
              </a:tblGrid>
              <a:tr h="579256">
                <a:tc>
                  <a:txBody>
                    <a:bodyPr/>
                    <a:lstStyle/>
                    <a:p>
                      <a:pPr marL="0" marR="0" algn="ctr">
                        <a:lnSpc>
                          <a:spcPct val="107000"/>
                        </a:lnSpc>
                        <a:spcBef>
                          <a:spcPts val="0"/>
                        </a:spcBef>
                        <a:spcAft>
                          <a:spcPts val="0"/>
                        </a:spcAft>
                      </a:pPr>
                      <a:r>
                        <a:rPr lang="en-US" sz="2000" b="1" kern="1200" dirty="0">
                          <a:solidFill>
                            <a:schemeClr val="dk1"/>
                          </a:solidFill>
                          <a:effectLst/>
                        </a:rPr>
                        <a:t>ML Classifier</a:t>
                      </a:r>
                      <a:endParaRPr lang="en-US" sz="2000" b="1"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rPr>
                        <a:t>Accuracy</a:t>
                      </a:r>
                      <a:endParaRPr lang="en-US" sz="2000" b="1"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rPr>
                        <a:t>Precision</a:t>
                      </a:r>
                      <a:endParaRPr lang="en-US" sz="2000" b="1"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rPr>
                        <a:t>Recall</a:t>
                      </a:r>
                      <a:endParaRPr lang="en-US" sz="2000" b="1"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rPr>
                        <a:t>F1-score</a:t>
                      </a:r>
                      <a:endParaRPr lang="en-US" sz="20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354402935"/>
                  </a:ext>
                </a:extLst>
              </a:tr>
              <a:tr h="371119">
                <a:tc>
                  <a:txBody>
                    <a:bodyPr/>
                    <a:lstStyle/>
                    <a:p>
                      <a:pPr marL="0" marR="0">
                        <a:lnSpc>
                          <a:spcPct val="107000"/>
                        </a:lnSpc>
                        <a:spcBef>
                          <a:spcPts val="0"/>
                        </a:spcBef>
                        <a:spcAft>
                          <a:spcPts val="0"/>
                        </a:spcAft>
                      </a:pPr>
                      <a:r>
                        <a:rPr lang="en-US" sz="2000" b="0" kern="1200" dirty="0">
                          <a:solidFill>
                            <a:schemeClr val="dk1"/>
                          </a:solidFill>
                          <a:effectLst/>
                        </a:rPr>
                        <a:t>Support Vector Machines</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88.62%</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84%</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97%</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90%</a:t>
                      </a:r>
                      <a:endParaRPr lang="en-US" sz="2000" b="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126708248"/>
                  </a:ext>
                </a:extLst>
              </a:tr>
              <a:tr h="371119">
                <a:tc>
                  <a:txBody>
                    <a:bodyPr/>
                    <a:lstStyle/>
                    <a:p>
                      <a:pPr marL="0" marR="0">
                        <a:lnSpc>
                          <a:spcPct val="107000"/>
                        </a:lnSpc>
                        <a:spcBef>
                          <a:spcPts val="0"/>
                        </a:spcBef>
                        <a:spcAft>
                          <a:spcPts val="0"/>
                        </a:spcAft>
                      </a:pPr>
                      <a:r>
                        <a:rPr lang="en-US" sz="2000" b="0" kern="1200" dirty="0">
                          <a:solidFill>
                            <a:schemeClr val="dk1"/>
                          </a:solidFill>
                          <a:effectLst/>
                        </a:rPr>
                        <a:t>Decision Tree Classifier</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95.93%</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97%</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96%</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96%</a:t>
                      </a:r>
                      <a:endParaRPr lang="en-US" sz="2000" b="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105658029"/>
                  </a:ext>
                </a:extLst>
              </a:tr>
              <a:tr h="371119">
                <a:tc>
                  <a:txBody>
                    <a:bodyPr/>
                    <a:lstStyle/>
                    <a:p>
                      <a:pPr marL="0" marR="0">
                        <a:lnSpc>
                          <a:spcPct val="107000"/>
                        </a:lnSpc>
                        <a:spcBef>
                          <a:spcPts val="0"/>
                        </a:spcBef>
                        <a:spcAft>
                          <a:spcPts val="0"/>
                        </a:spcAft>
                      </a:pPr>
                      <a:r>
                        <a:rPr lang="en-US" sz="2000" b="0" kern="1200" dirty="0">
                          <a:solidFill>
                            <a:schemeClr val="dk1"/>
                          </a:solidFill>
                          <a:effectLst/>
                        </a:rPr>
                        <a:t>Random Forest Classifier</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96.75%</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100%</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94%</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97%</a:t>
                      </a:r>
                      <a:endParaRPr lang="en-US" sz="2000" b="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465510088"/>
                  </a:ext>
                </a:extLst>
              </a:tr>
              <a:tr h="371119">
                <a:tc>
                  <a:txBody>
                    <a:bodyPr/>
                    <a:lstStyle/>
                    <a:p>
                      <a:pPr marL="0" marR="0">
                        <a:lnSpc>
                          <a:spcPct val="107000"/>
                        </a:lnSpc>
                        <a:spcBef>
                          <a:spcPts val="0"/>
                        </a:spcBef>
                        <a:spcAft>
                          <a:spcPts val="0"/>
                        </a:spcAft>
                      </a:pPr>
                      <a:r>
                        <a:rPr lang="en-US" sz="2000" b="0" kern="1200" dirty="0">
                          <a:solidFill>
                            <a:schemeClr val="dk1"/>
                          </a:solidFill>
                          <a:effectLst/>
                        </a:rPr>
                        <a:t>Naïve Bayes Classifier </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97.56%</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96%</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100%</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98%</a:t>
                      </a:r>
                      <a:endParaRPr lang="en-US" sz="2000" b="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61041443"/>
                  </a:ext>
                </a:extLst>
              </a:tr>
              <a:tr h="371119">
                <a:tc>
                  <a:txBody>
                    <a:bodyPr/>
                    <a:lstStyle/>
                    <a:p>
                      <a:pPr marL="0" marR="0">
                        <a:lnSpc>
                          <a:spcPct val="107000"/>
                        </a:lnSpc>
                        <a:spcBef>
                          <a:spcPts val="0"/>
                        </a:spcBef>
                        <a:spcAft>
                          <a:spcPts val="0"/>
                        </a:spcAft>
                      </a:pPr>
                      <a:r>
                        <a:rPr lang="en-US" sz="2000" b="0" kern="1200">
                          <a:solidFill>
                            <a:schemeClr val="dk1"/>
                          </a:solidFill>
                          <a:effectLst/>
                        </a:rPr>
                        <a:t>KNN Classifier</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93.50%</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93%</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96%</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94%</a:t>
                      </a:r>
                      <a:endParaRPr lang="en-US" sz="2000" b="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540466083"/>
                  </a:ext>
                </a:extLst>
              </a:tr>
              <a:tr h="371119">
                <a:tc>
                  <a:txBody>
                    <a:bodyPr/>
                    <a:lstStyle/>
                    <a:p>
                      <a:pPr marL="0" marR="0">
                        <a:lnSpc>
                          <a:spcPct val="107000"/>
                        </a:lnSpc>
                        <a:spcBef>
                          <a:spcPts val="0"/>
                        </a:spcBef>
                        <a:spcAft>
                          <a:spcPts val="0"/>
                        </a:spcAft>
                      </a:pPr>
                      <a:r>
                        <a:rPr lang="en-US" sz="2000" b="0" kern="1200">
                          <a:solidFill>
                            <a:schemeClr val="dk1"/>
                          </a:solidFill>
                          <a:effectLst/>
                        </a:rPr>
                        <a:t>Logistic Regression</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97.56%</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97%</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99%</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98%</a:t>
                      </a:r>
                      <a:endParaRPr lang="en-US" sz="2000" b="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591552759"/>
                  </a:ext>
                </a:extLst>
              </a:tr>
              <a:tr h="371119">
                <a:tc>
                  <a:txBody>
                    <a:bodyPr/>
                    <a:lstStyle/>
                    <a:p>
                      <a:pPr marL="0" marR="0">
                        <a:lnSpc>
                          <a:spcPct val="107000"/>
                        </a:lnSpc>
                        <a:spcBef>
                          <a:spcPts val="0"/>
                        </a:spcBef>
                        <a:spcAft>
                          <a:spcPts val="0"/>
                        </a:spcAft>
                      </a:pPr>
                      <a:r>
                        <a:rPr lang="en-US" sz="2000" b="0" kern="1200" dirty="0">
                          <a:solidFill>
                            <a:schemeClr val="dk1"/>
                          </a:solidFill>
                          <a:effectLst/>
                        </a:rPr>
                        <a:t>Ada Boost Classifier</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99.19%</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100%</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99%</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99%</a:t>
                      </a:r>
                      <a:endParaRPr lang="en-US" sz="2000" b="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160434498"/>
                  </a:ext>
                </a:extLst>
              </a:tr>
              <a:tr h="371119">
                <a:tc>
                  <a:txBody>
                    <a:bodyPr/>
                    <a:lstStyle/>
                    <a:p>
                      <a:pPr marL="0" marR="0">
                        <a:lnSpc>
                          <a:spcPct val="107000"/>
                        </a:lnSpc>
                        <a:spcBef>
                          <a:spcPts val="0"/>
                        </a:spcBef>
                        <a:spcAft>
                          <a:spcPts val="0"/>
                        </a:spcAft>
                      </a:pPr>
                      <a:r>
                        <a:rPr lang="en-US" sz="2000" b="0" kern="1200">
                          <a:solidFill>
                            <a:schemeClr val="dk1"/>
                          </a:solidFill>
                          <a:effectLst/>
                        </a:rPr>
                        <a:t>Cat Boost Classifier</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96.75%</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98%</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96%</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97%</a:t>
                      </a:r>
                      <a:endParaRPr lang="en-US" sz="2000" b="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455272065"/>
                  </a:ext>
                </a:extLst>
              </a:tr>
              <a:tr h="371119">
                <a:tc>
                  <a:txBody>
                    <a:bodyPr/>
                    <a:lstStyle/>
                    <a:p>
                      <a:pPr marL="0" marR="0">
                        <a:lnSpc>
                          <a:spcPct val="107000"/>
                        </a:lnSpc>
                        <a:spcBef>
                          <a:spcPts val="0"/>
                        </a:spcBef>
                        <a:spcAft>
                          <a:spcPts val="0"/>
                        </a:spcAft>
                      </a:pPr>
                      <a:r>
                        <a:rPr lang="en-US" sz="2000" b="0" kern="1200" dirty="0">
                          <a:solidFill>
                            <a:schemeClr val="dk1"/>
                          </a:solidFill>
                          <a:effectLst/>
                        </a:rPr>
                        <a:t>LGBM Classifier</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98.37%</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98%</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dk1"/>
                          </a:solidFill>
                          <a:effectLst/>
                        </a:rPr>
                        <a:t>96%</a:t>
                      </a:r>
                      <a:endParaRPr lang="en-US" sz="2000" b="0" kern="120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97%</a:t>
                      </a:r>
                      <a:endParaRPr lang="en-US" sz="2000" b="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339508098"/>
                  </a:ext>
                </a:extLst>
              </a:tr>
              <a:tr h="371119">
                <a:tc>
                  <a:txBody>
                    <a:bodyPr/>
                    <a:lstStyle/>
                    <a:p>
                      <a:pPr marL="0" marR="0">
                        <a:lnSpc>
                          <a:spcPct val="107000"/>
                        </a:lnSpc>
                        <a:spcBef>
                          <a:spcPts val="0"/>
                        </a:spcBef>
                        <a:spcAft>
                          <a:spcPts val="0"/>
                        </a:spcAft>
                      </a:pPr>
                      <a:r>
                        <a:rPr lang="en-US" sz="2000" b="0" kern="1200" dirty="0">
                          <a:solidFill>
                            <a:schemeClr val="dk1"/>
                          </a:solidFill>
                          <a:effectLst/>
                        </a:rPr>
                        <a:t>Voting Classifier</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98.37%</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99%</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99%</a:t>
                      </a:r>
                      <a:endParaRPr lang="en-US" sz="2000" b="0" kern="1200" dirty="0">
                        <a:solidFill>
                          <a:schemeClr val="dk1"/>
                        </a:solidFill>
                        <a:effectLst/>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rPr>
                        <a:t>99%</a:t>
                      </a:r>
                      <a:endParaRPr lang="en-US" sz="2000" b="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855557265"/>
                  </a:ext>
                </a:extLst>
              </a:tr>
            </a:tbl>
          </a:graphicData>
        </a:graphic>
      </p:graphicFrame>
    </p:spTree>
    <p:extLst>
      <p:ext uri="{BB962C8B-B14F-4D97-AF65-F5344CB8AC3E}">
        <p14:creationId xmlns:p14="http://schemas.microsoft.com/office/powerpoint/2010/main" val="24308012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399AE-F298-41D8-8DD7-E5801AF3E774}"/>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0627D6EA-4679-4190-B82E-FB3BACE62B8C}"/>
              </a:ext>
            </a:extLst>
          </p:cNvPr>
          <p:cNvSpPr>
            <a:spLocks noGrp="1"/>
          </p:cNvSpPr>
          <p:nvPr>
            <p:ph type="sldNum" sz="quarter" idx="12"/>
          </p:nvPr>
        </p:nvSpPr>
        <p:spPr/>
        <p:txBody>
          <a:bodyPr/>
          <a:lstStyle/>
          <a:p>
            <a:fld id="{80B15A82-FEF0-4615-A943-C0A2C8B0D616}" type="slidenum">
              <a:rPr lang="en-US" smtClean="0"/>
              <a:t>23</a:t>
            </a:fld>
            <a:endParaRPr lang="en-US" dirty="0"/>
          </a:p>
        </p:txBody>
      </p:sp>
      <p:sp>
        <p:nvSpPr>
          <p:cNvPr id="4" name="Date Placeholder 1">
            <a:extLst>
              <a:ext uri="{FF2B5EF4-FFF2-40B4-BE49-F238E27FC236}">
                <a16:creationId xmlns:a16="http://schemas.microsoft.com/office/drawing/2014/main" id="{A06D0DAB-2611-4B26-AE16-E597BBF154C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865A75A9-42CE-43DD-A302-EA2F29F438A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23</a:t>
            </a:fld>
            <a:endParaRPr lang="en-US" dirty="0"/>
          </a:p>
        </p:txBody>
      </p:sp>
      <p:sp>
        <p:nvSpPr>
          <p:cNvPr id="6" name="Date Placeholder 1">
            <a:extLst>
              <a:ext uri="{FF2B5EF4-FFF2-40B4-BE49-F238E27FC236}">
                <a16:creationId xmlns:a16="http://schemas.microsoft.com/office/drawing/2014/main" id="{570E502B-D198-468C-A79B-5B72FE73773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16EE94AA-FCB1-4C9B-849F-9F512C52B01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23</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DA2839-30C1-4D71-B6F7-D9CDC1621DCF}"/>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8" name="TextBox 7">
                <a:extLst>
                  <a:ext uri="{FF2B5EF4-FFF2-40B4-BE49-F238E27FC236}">
                    <a16:creationId xmlns:a16="http://schemas.microsoft.com/office/drawing/2014/main" id="{10DA2839-30C1-4D71-B6F7-D9CDC1621DCF}"/>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9" name="Date Placeholder 1">
            <a:extLst>
              <a:ext uri="{FF2B5EF4-FFF2-40B4-BE49-F238E27FC236}">
                <a16:creationId xmlns:a16="http://schemas.microsoft.com/office/drawing/2014/main" id="{1CFADAF8-DB91-41E1-8A25-808177A97CF3}"/>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0" name="Slide Number Placeholder 2">
            <a:extLst>
              <a:ext uri="{FF2B5EF4-FFF2-40B4-BE49-F238E27FC236}">
                <a16:creationId xmlns:a16="http://schemas.microsoft.com/office/drawing/2014/main" id="{F1009C25-D437-4B93-B5A6-11656852790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23</a:t>
            </a:fld>
            <a:endParaRPr lang="en-US" dirty="0"/>
          </a:p>
        </p:txBody>
      </p:sp>
      <p:sp>
        <p:nvSpPr>
          <p:cNvPr id="11" name="Date Placeholder 1">
            <a:extLst>
              <a:ext uri="{FF2B5EF4-FFF2-40B4-BE49-F238E27FC236}">
                <a16:creationId xmlns:a16="http://schemas.microsoft.com/office/drawing/2014/main" id="{20D9B528-431F-4AFE-8828-E7561577A92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2" name="Slide Number Placeholder 2">
            <a:extLst>
              <a:ext uri="{FF2B5EF4-FFF2-40B4-BE49-F238E27FC236}">
                <a16:creationId xmlns:a16="http://schemas.microsoft.com/office/drawing/2014/main" id="{BB38E610-3D53-4398-88B1-F1CD16D324C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23</a:t>
            </a:fld>
            <a:endParaRPr lang="en-US" dirty="0"/>
          </a:p>
        </p:txBody>
      </p:sp>
      <p:sp>
        <p:nvSpPr>
          <p:cNvPr id="13" name="Date Placeholder 1">
            <a:extLst>
              <a:ext uri="{FF2B5EF4-FFF2-40B4-BE49-F238E27FC236}">
                <a16:creationId xmlns:a16="http://schemas.microsoft.com/office/drawing/2014/main" id="{94C3E902-F688-4A98-B112-39C086E24E7E}"/>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4" name="Slide Number Placeholder 2">
            <a:extLst>
              <a:ext uri="{FF2B5EF4-FFF2-40B4-BE49-F238E27FC236}">
                <a16:creationId xmlns:a16="http://schemas.microsoft.com/office/drawing/2014/main" id="{A8756299-AE9D-4E48-A40D-18F43F95816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23</a:t>
            </a:fld>
            <a:endParaRPr lang="en-US" dirty="0"/>
          </a:p>
        </p:txBody>
      </p:sp>
      <p:sp>
        <p:nvSpPr>
          <p:cNvPr id="15" name="Date Placeholder 1">
            <a:extLst>
              <a:ext uri="{FF2B5EF4-FFF2-40B4-BE49-F238E27FC236}">
                <a16:creationId xmlns:a16="http://schemas.microsoft.com/office/drawing/2014/main" id="{3A5B60C1-3ADE-4DB4-B208-E47E42289AD3}"/>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16" name="Picture 15">
            <a:extLst>
              <a:ext uri="{FF2B5EF4-FFF2-40B4-BE49-F238E27FC236}">
                <a16:creationId xmlns:a16="http://schemas.microsoft.com/office/drawing/2014/main" id="{3DF120A6-857B-45B5-9DC6-3249D8C00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Picture 16">
            <a:extLst>
              <a:ext uri="{FF2B5EF4-FFF2-40B4-BE49-F238E27FC236}">
                <a16:creationId xmlns:a16="http://schemas.microsoft.com/office/drawing/2014/main" id="{C728EFF5-829F-42C8-8811-6801A9746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extBox 17">
            <a:extLst>
              <a:ext uri="{FF2B5EF4-FFF2-40B4-BE49-F238E27FC236}">
                <a16:creationId xmlns:a16="http://schemas.microsoft.com/office/drawing/2014/main" id="{3AE16B23-55B5-481D-A35E-65B7A057E1E0}"/>
              </a:ext>
            </a:extLst>
          </p:cNvPr>
          <p:cNvSpPr txBox="1"/>
          <p:nvPr/>
        </p:nvSpPr>
        <p:spPr>
          <a:xfrm>
            <a:off x="1" y="246401"/>
            <a:ext cx="12192000" cy="1446550"/>
          </a:xfrm>
          <a:prstGeom prst="rect">
            <a:avLst/>
          </a:prstGeom>
          <a:noFill/>
        </p:spPr>
        <p:txBody>
          <a:bodyPr wrap="square" rtlCol="0">
            <a:spAutoFit/>
          </a:bodyPr>
          <a:lstStyle/>
          <a:p>
            <a:pPr algn="ctr"/>
            <a:r>
              <a:rPr lang="en-US" sz="4400" b="1" dirty="0">
                <a:solidFill>
                  <a:schemeClr val="bg1"/>
                </a:solidFill>
                <a:latin typeface="montserrat"/>
              </a:rPr>
              <a:t>Accuracy, Precision, Recall and F-1 score of different ML Classifiers (LD)</a:t>
            </a:r>
          </a:p>
        </p:txBody>
      </p:sp>
      <p:sp>
        <p:nvSpPr>
          <p:cNvPr id="19" name="Date Placeholder 2">
            <a:extLst>
              <a:ext uri="{FF2B5EF4-FFF2-40B4-BE49-F238E27FC236}">
                <a16:creationId xmlns:a16="http://schemas.microsoft.com/office/drawing/2014/main" id="{69C23E65-2A60-45EE-BCA5-8143E099E36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0" name="Slide Number Placeholder 4">
            <a:extLst>
              <a:ext uri="{FF2B5EF4-FFF2-40B4-BE49-F238E27FC236}">
                <a16:creationId xmlns:a16="http://schemas.microsoft.com/office/drawing/2014/main" id="{4CB290D5-6101-4ED4-AAFF-C95795FE2F7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23</a:t>
            </a:fld>
            <a:endParaRPr lang="en-US" sz="1600" b="1" dirty="0">
              <a:solidFill>
                <a:schemeClr val="bg1"/>
              </a:solidFill>
            </a:endParaRPr>
          </a:p>
        </p:txBody>
      </p:sp>
      <p:graphicFrame>
        <p:nvGraphicFramePr>
          <p:cNvPr id="22" name="Table 21">
            <a:extLst>
              <a:ext uri="{FF2B5EF4-FFF2-40B4-BE49-F238E27FC236}">
                <a16:creationId xmlns:a16="http://schemas.microsoft.com/office/drawing/2014/main" id="{B5582939-D94D-479C-8E5E-6AF2D6A02D99}"/>
              </a:ext>
            </a:extLst>
          </p:cNvPr>
          <p:cNvGraphicFramePr>
            <a:graphicFrameLocks noGrp="1"/>
          </p:cNvGraphicFramePr>
          <p:nvPr>
            <p:extLst>
              <p:ext uri="{D42A27DB-BD31-4B8C-83A1-F6EECF244321}">
                <p14:modId xmlns:p14="http://schemas.microsoft.com/office/powerpoint/2010/main" val="1936051337"/>
              </p:ext>
            </p:extLst>
          </p:nvPr>
        </p:nvGraphicFramePr>
        <p:xfrm>
          <a:off x="1881449" y="1906444"/>
          <a:ext cx="8429102" cy="4236412"/>
        </p:xfrm>
        <a:graphic>
          <a:graphicData uri="http://schemas.openxmlformats.org/drawingml/2006/table">
            <a:tbl>
              <a:tblPr firstRow="1" firstCol="1" bandRow="1">
                <a:tableStyleId>{F5AB1C69-6EDB-4FF4-983F-18BD219EF322}</a:tableStyleId>
              </a:tblPr>
              <a:tblGrid>
                <a:gridCol w="1580701">
                  <a:extLst>
                    <a:ext uri="{9D8B030D-6E8A-4147-A177-3AD203B41FA5}">
                      <a16:colId xmlns:a16="http://schemas.microsoft.com/office/drawing/2014/main" val="3761704058"/>
                    </a:ext>
                  </a:extLst>
                </a:gridCol>
                <a:gridCol w="1497506">
                  <a:extLst>
                    <a:ext uri="{9D8B030D-6E8A-4147-A177-3AD203B41FA5}">
                      <a16:colId xmlns:a16="http://schemas.microsoft.com/office/drawing/2014/main" val="2048778891"/>
                    </a:ext>
                  </a:extLst>
                </a:gridCol>
                <a:gridCol w="1409417">
                  <a:extLst>
                    <a:ext uri="{9D8B030D-6E8A-4147-A177-3AD203B41FA5}">
                      <a16:colId xmlns:a16="http://schemas.microsoft.com/office/drawing/2014/main" val="3420431293"/>
                    </a:ext>
                  </a:extLst>
                </a:gridCol>
                <a:gridCol w="1321330">
                  <a:extLst>
                    <a:ext uri="{9D8B030D-6E8A-4147-A177-3AD203B41FA5}">
                      <a16:colId xmlns:a16="http://schemas.microsoft.com/office/drawing/2014/main" val="3736685156"/>
                    </a:ext>
                  </a:extLst>
                </a:gridCol>
                <a:gridCol w="1321330">
                  <a:extLst>
                    <a:ext uri="{9D8B030D-6E8A-4147-A177-3AD203B41FA5}">
                      <a16:colId xmlns:a16="http://schemas.microsoft.com/office/drawing/2014/main" val="596662034"/>
                    </a:ext>
                  </a:extLst>
                </a:gridCol>
                <a:gridCol w="1298818">
                  <a:extLst>
                    <a:ext uri="{9D8B030D-6E8A-4147-A177-3AD203B41FA5}">
                      <a16:colId xmlns:a16="http://schemas.microsoft.com/office/drawing/2014/main" val="4253272087"/>
                    </a:ext>
                  </a:extLst>
                </a:gridCol>
              </a:tblGrid>
              <a:tr h="639256">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Classifiers</a:t>
                      </a:r>
                    </a:p>
                  </a:txBody>
                  <a:tcPr marL="68580" marR="68580" marT="0" marB="0"/>
                </a:tc>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Accuracy</a:t>
                      </a:r>
                    </a:p>
                  </a:txBody>
                  <a:tcPr marL="68580" marR="68580" marT="0" marB="0"/>
                </a:tc>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Precision</a:t>
                      </a:r>
                    </a:p>
                  </a:txBody>
                  <a:tcPr marL="68580" marR="68580" marT="0" marB="0"/>
                </a:tc>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Recall</a:t>
                      </a:r>
                    </a:p>
                  </a:txBody>
                  <a:tcPr marL="68580" marR="68580" marT="0" marB="0"/>
                </a:tc>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F-Measure</a:t>
                      </a:r>
                    </a:p>
                  </a:txBody>
                  <a:tcPr marL="68580" marR="68580" marT="0" marB="0"/>
                </a:tc>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AUC</a:t>
                      </a:r>
                    </a:p>
                  </a:txBody>
                  <a:tcPr marL="68580" marR="68580" marT="0" marB="0"/>
                </a:tc>
                <a:extLst>
                  <a:ext uri="{0D108BD9-81ED-4DB2-BD59-A6C34878D82A}">
                    <a16:rowId xmlns:a16="http://schemas.microsoft.com/office/drawing/2014/main" val="2283516594"/>
                  </a:ext>
                </a:extLst>
              </a:tr>
              <a:tr h="349437">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SVM</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67.98%</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67%</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79%</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73%</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75.3%</a:t>
                      </a:r>
                    </a:p>
                  </a:txBody>
                  <a:tcPr marL="68580" marR="68580" marT="0" marB="0"/>
                </a:tc>
                <a:extLst>
                  <a:ext uri="{0D108BD9-81ED-4DB2-BD59-A6C34878D82A}">
                    <a16:rowId xmlns:a16="http://schemas.microsoft.com/office/drawing/2014/main" val="612235363"/>
                  </a:ext>
                </a:extLst>
              </a:tr>
              <a:tr h="349437">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KNN</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68.97%</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69%</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79%</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73%</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71.6%</a:t>
                      </a:r>
                    </a:p>
                  </a:txBody>
                  <a:tcPr marL="68580" marR="68580" marT="0" marB="0"/>
                </a:tc>
                <a:extLst>
                  <a:ext uri="{0D108BD9-81ED-4DB2-BD59-A6C34878D82A}">
                    <a16:rowId xmlns:a16="http://schemas.microsoft.com/office/drawing/2014/main" val="1042171356"/>
                  </a:ext>
                </a:extLst>
              </a:tr>
              <a:tr h="349437">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LR</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68.97%</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71%</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72%</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71%</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75.3%</a:t>
                      </a:r>
                    </a:p>
                  </a:txBody>
                  <a:tcPr marL="68580" marR="68580" marT="0" marB="0"/>
                </a:tc>
                <a:extLst>
                  <a:ext uri="{0D108BD9-81ED-4DB2-BD59-A6C34878D82A}">
                    <a16:rowId xmlns:a16="http://schemas.microsoft.com/office/drawing/2014/main" val="2058049506"/>
                  </a:ext>
                </a:extLst>
              </a:tr>
              <a:tr h="349437">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GNB</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70.94%</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66%</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96%</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78%</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76.8%</a:t>
                      </a:r>
                    </a:p>
                  </a:txBody>
                  <a:tcPr marL="68580" marR="68580" marT="0" marB="0"/>
                </a:tc>
                <a:extLst>
                  <a:ext uri="{0D108BD9-81ED-4DB2-BD59-A6C34878D82A}">
                    <a16:rowId xmlns:a16="http://schemas.microsoft.com/office/drawing/2014/main" val="647835786"/>
                  </a:ext>
                </a:extLst>
              </a:tr>
              <a:tr h="349437">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DT</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72.91%</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75%</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75%</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75%</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72.7%</a:t>
                      </a:r>
                    </a:p>
                  </a:txBody>
                  <a:tcPr marL="68580" marR="68580" marT="0" marB="0"/>
                </a:tc>
                <a:extLst>
                  <a:ext uri="{0D108BD9-81ED-4DB2-BD59-A6C34878D82A}">
                    <a16:rowId xmlns:a16="http://schemas.microsoft.com/office/drawing/2014/main" val="234848477"/>
                  </a:ext>
                </a:extLst>
              </a:tr>
              <a:tr h="391555">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AdaBoost</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73.89%</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74%</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79%</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77%</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81.6%</a:t>
                      </a:r>
                    </a:p>
                  </a:txBody>
                  <a:tcPr marL="68580" marR="68580" marT="0" marB="0"/>
                </a:tc>
                <a:extLst>
                  <a:ext uri="{0D108BD9-81ED-4DB2-BD59-A6C34878D82A}">
                    <a16:rowId xmlns:a16="http://schemas.microsoft.com/office/drawing/2014/main" val="3368156101"/>
                  </a:ext>
                </a:extLst>
              </a:tr>
              <a:tr h="349437">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RF</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77.83%</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79%</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83%</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81%</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87.7%</a:t>
                      </a:r>
                    </a:p>
                  </a:txBody>
                  <a:tcPr marL="68580" marR="68580" marT="0" marB="0"/>
                </a:tc>
                <a:extLst>
                  <a:ext uri="{0D108BD9-81ED-4DB2-BD59-A6C34878D82A}">
                    <a16:rowId xmlns:a16="http://schemas.microsoft.com/office/drawing/2014/main" val="1482341042"/>
                  </a:ext>
                </a:extLst>
              </a:tr>
              <a:tr h="410105">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CatBoost</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78.82%</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78%</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85%</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81%</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88.0%</a:t>
                      </a:r>
                    </a:p>
                  </a:txBody>
                  <a:tcPr marL="68580" marR="68580" marT="0" marB="0"/>
                </a:tc>
                <a:extLst>
                  <a:ext uri="{0D108BD9-81ED-4DB2-BD59-A6C34878D82A}">
                    <a16:rowId xmlns:a16="http://schemas.microsoft.com/office/drawing/2014/main" val="3461386459"/>
                  </a:ext>
                </a:extLst>
              </a:tr>
              <a:tr h="349437">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Voting</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83.25%</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83%</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86%</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85%</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90.2%</a:t>
                      </a:r>
                    </a:p>
                  </a:txBody>
                  <a:tcPr marL="68580" marR="68580" marT="0" marB="0"/>
                </a:tc>
                <a:extLst>
                  <a:ext uri="{0D108BD9-81ED-4DB2-BD59-A6C34878D82A}">
                    <a16:rowId xmlns:a16="http://schemas.microsoft.com/office/drawing/2014/main" val="3908518082"/>
                  </a:ext>
                </a:extLst>
              </a:tr>
              <a:tr h="349437">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LGBM</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83.74%</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78%</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85%</a:t>
                      </a:r>
                    </a:p>
                  </a:txBody>
                  <a:tcPr marL="68580" marR="68580" marT="0" marB="0"/>
                </a:tc>
                <a:tc>
                  <a:txBody>
                    <a:bodyPr/>
                    <a:lstStyle/>
                    <a:p>
                      <a:pPr marL="0" marR="0" algn="ctr">
                        <a:lnSpc>
                          <a:spcPct val="115000"/>
                        </a:lnSpc>
                        <a:spcBef>
                          <a:spcPts val="0"/>
                        </a:spcBef>
                        <a:spcAft>
                          <a:spcPts val="800"/>
                        </a:spcAft>
                      </a:pPr>
                      <a:r>
                        <a:rPr lang="en-US" sz="2000" b="0" kern="1200">
                          <a:solidFill>
                            <a:schemeClr val="dk1"/>
                          </a:solidFill>
                          <a:effectLst/>
                          <a:latin typeface="+mn-lt"/>
                          <a:ea typeface="+mn-ea"/>
                          <a:cs typeface="+mn-cs"/>
                        </a:rPr>
                        <a:t>81%</a:t>
                      </a:r>
                    </a:p>
                  </a:txBody>
                  <a:tcPr marL="68580" marR="68580" marT="0" marB="0"/>
                </a:tc>
                <a:tc>
                  <a:txBody>
                    <a:bodyPr/>
                    <a:lstStyle/>
                    <a:p>
                      <a:pPr marL="0" marR="0" algn="ctr">
                        <a:lnSpc>
                          <a:spcPct val="115000"/>
                        </a:lnSpc>
                        <a:spcBef>
                          <a:spcPts val="0"/>
                        </a:spcBef>
                        <a:spcAft>
                          <a:spcPts val="800"/>
                        </a:spcAft>
                      </a:pPr>
                      <a:r>
                        <a:rPr lang="en-US" sz="2000" b="0" kern="1200" dirty="0">
                          <a:solidFill>
                            <a:schemeClr val="dk1"/>
                          </a:solidFill>
                          <a:effectLst/>
                          <a:latin typeface="+mn-lt"/>
                          <a:ea typeface="+mn-ea"/>
                          <a:cs typeface="+mn-cs"/>
                        </a:rPr>
                        <a:t>90.3%</a:t>
                      </a:r>
                    </a:p>
                  </a:txBody>
                  <a:tcPr marL="68580" marR="68580" marT="0" marB="0"/>
                </a:tc>
                <a:extLst>
                  <a:ext uri="{0D108BD9-81ED-4DB2-BD59-A6C34878D82A}">
                    <a16:rowId xmlns:a16="http://schemas.microsoft.com/office/drawing/2014/main" val="3465678545"/>
                  </a:ext>
                </a:extLst>
              </a:tr>
            </a:tbl>
          </a:graphicData>
        </a:graphic>
      </p:graphicFrame>
    </p:spTree>
    <p:extLst>
      <p:ext uri="{BB962C8B-B14F-4D97-AF65-F5344CB8AC3E}">
        <p14:creationId xmlns:p14="http://schemas.microsoft.com/office/powerpoint/2010/main" val="289451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FE3C1E-B705-415D-B438-3EE8BC001DAC}"/>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CA0DD2F4-FA8B-4E5C-B990-66732C9BABFE}"/>
              </a:ext>
            </a:extLst>
          </p:cNvPr>
          <p:cNvSpPr>
            <a:spLocks noGrp="1"/>
          </p:cNvSpPr>
          <p:nvPr>
            <p:ph type="sldNum" sz="quarter" idx="12"/>
          </p:nvPr>
        </p:nvSpPr>
        <p:spPr/>
        <p:txBody>
          <a:bodyPr/>
          <a:lstStyle/>
          <a:p>
            <a:fld id="{80B15A82-FEF0-4615-A943-C0A2C8B0D616}" type="slidenum">
              <a:rPr lang="en-US" smtClean="0"/>
              <a:t>24</a:t>
            </a:fld>
            <a:endParaRPr lang="en-US" dirty="0"/>
          </a:p>
        </p:txBody>
      </p:sp>
      <p:sp>
        <p:nvSpPr>
          <p:cNvPr id="4" name="Date Placeholder 1">
            <a:extLst>
              <a:ext uri="{FF2B5EF4-FFF2-40B4-BE49-F238E27FC236}">
                <a16:creationId xmlns:a16="http://schemas.microsoft.com/office/drawing/2014/main" id="{21BED610-19B8-4023-9624-964B9F8812B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BC048DAA-A48E-4F6F-ACE0-0C2AF38ACF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24</a:t>
            </a:fld>
            <a:endParaRPr lang="en-US" dirty="0"/>
          </a:p>
        </p:txBody>
      </p:sp>
      <p:sp>
        <p:nvSpPr>
          <p:cNvPr id="6" name="Date Placeholder 1">
            <a:extLst>
              <a:ext uri="{FF2B5EF4-FFF2-40B4-BE49-F238E27FC236}">
                <a16:creationId xmlns:a16="http://schemas.microsoft.com/office/drawing/2014/main" id="{E7E9E72B-928B-4B3B-8DF5-1400DCDC2850}"/>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58FCD81D-C6C8-4ED5-B4AB-497917B0D0D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24</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3628A4-B3B9-465B-B115-F407CB9B358A}"/>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8" name="TextBox 7">
                <a:extLst>
                  <a:ext uri="{FF2B5EF4-FFF2-40B4-BE49-F238E27FC236}">
                    <a16:creationId xmlns:a16="http://schemas.microsoft.com/office/drawing/2014/main" id="{573628A4-B3B9-465B-B115-F407CB9B358A}"/>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9" name="Date Placeholder 1">
            <a:extLst>
              <a:ext uri="{FF2B5EF4-FFF2-40B4-BE49-F238E27FC236}">
                <a16:creationId xmlns:a16="http://schemas.microsoft.com/office/drawing/2014/main" id="{F494B58A-896F-459B-A082-71600E10ABF9}"/>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0" name="Slide Number Placeholder 2">
            <a:extLst>
              <a:ext uri="{FF2B5EF4-FFF2-40B4-BE49-F238E27FC236}">
                <a16:creationId xmlns:a16="http://schemas.microsoft.com/office/drawing/2014/main" id="{BFE22DE4-1EDD-4A52-8C78-376E285ADD5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24</a:t>
            </a:fld>
            <a:endParaRPr lang="en-US" dirty="0"/>
          </a:p>
        </p:txBody>
      </p:sp>
      <p:sp>
        <p:nvSpPr>
          <p:cNvPr id="11" name="Date Placeholder 1">
            <a:extLst>
              <a:ext uri="{FF2B5EF4-FFF2-40B4-BE49-F238E27FC236}">
                <a16:creationId xmlns:a16="http://schemas.microsoft.com/office/drawing/2014/main" id="{66720741-DD77-41FB-88D0-3A1FC88252D3}"/>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2" name="Slide Number Placeholder 2">
            <a:extLst>
              <a:ext uri="{FF2B5EF4-FFF2-40B4-BE49-F238E27FC236}">
                <a16:creationId xmlns:a16="http://schemas.microsoft.com/office/drawing/2014/main" id="{7568E5F5-9C3B-4549-8683-AD7B79C2D28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24</a:t>
            </a:fld>
            <a:endParaRPr lang="en-US" dirty="0"/>
          </a:p>
        </p:txBody>
      </p:sp>
      <p:sp>
        <p:nvSpPr>
          <p:cNvPr id="13" name="Date Placeholder 1">
            <a:extLst>
              <a:ext uri="{FF2B5EF4-FFF2-40B4-BE49-F238E27FC236}">
                <a16:creationId xmlns:a16="http://schemas.microsoft.com/office/drawing/2014/main" id="{F3C365D6-93C5-463C-AFFE-BB09AAAF898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4" name="Slide Number Placeholder 2">
            <a:extLst>
              <a:ext uri="{FF2B5EF4-FFF2-40B4-BE49-F238E27FC236}">
                <a16:creationId xmlns:a16="http://schemas.microsoft.com/office/drawing/2014/main" id="{96DD9BB8-5E33-4914-87BA-F259EC09915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24</a:t>
            </a:fld>
            <a:endParaRPr lang="en-US" dirty="0"/>
          </a:p>
        </p:txBody>
      </p:sp>
      <p:sp>
        <p:nvSpPr>
          <p:cNvPr id="15" name="Date Placeholder 1">
            <a:extLst>
              <a:ext uri="{FF2B5EF4-FFF2-40B4-BE49-F238E27FC236}">
                <a16:creationId xmlns:a16="http://schemas.microsoft.com/office/drawing/2014/main" id="{ED2DDED2-A89C-4590-8210-36078605EBDA}"/>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16" name="Picture 15">
            <a:extLst>
              <a:ext uri="{FF2B5EF4-FFF2-40B4-BE49-F238E27FC236}">
                <a16:creationId xmlns:a16="http://schemas.microsoft.com/office/drawing/2014/main" id="{A497DB8E-567E-4392-994B-057CD5D77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Picture 16">
            <a:extLst>
              <a:ext uri="{FF2B5EF4-FFF2-40B4-BE49-F238E27FC236}">
                <a16:creationId xmlns:a16="http://schemas.microsoft.com/office/drawing/2014/main" id="{3E17E612-C9E1-4B0C-B765-75E362B5E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extBox 17">
            <a:extLst>
              <a:ext uri="{FF2B5EF4-FFF2-40B4-BE49-F238E27FC236}">
                <a16:creationId xmlns:a16="http://schemas.microsoft.com/office/drawing/2014/main" id="{739A0285-FA52-445D-BB5F-DECD371961EC}"/>
              </a:ext>
            </a:extLst>
          </p:cNvPr>
          <p:cNvSpPr txBox="1"/>
          <p:nvPr/>
        </p:nvSpPr>
        <p:spPr>
          <a:xfrm>
            <a:off x="1" y="246401"/>
            <a:ext cx="12192000" cy="1446550"/>
          </a:xfrm>
          <a:prstGeom prst="rect">
            <a:avLst/>
          </a:prstGeom>
          <a:noFill/>
        </p:spPr>
        <p:txBody>
          <a:bodyPr wrap="square" rtlCol="0">
            <a:spAutoFit/>
          </a:bodyPr>
          <a:lstStyle/>
          <a:p>
            <a:pPr algn="ctr"/>
            <a:r>
              <a:rPr lang="en-US" sz="4400" b="1" dirty="0">
                <a:solidFill>
                  <a:schemeClr val="bg1"/>
                </a:solidFill>
                <a:latin typeface="montserrat"/>
              </a:rPr>
              <a:t>Evaluation of the suggested model's performance in comparison to earlier research (CKD)</a:t>
            </a:r>
          </a:p>
        </p:txBody>
      </p:sp>
      <p:sp>
        <p:nvSpPr>
          <p:cNvPr id="19" name="Date Placeholder 2">
            <a:extLst>
              <a:ext uri="{FF2B5EF4-FFF2-40B4-BE49-F238E27FC236}">
                <a16:creationId xmlns:a16="http://schemas.microsoft.com/office/drawing/2014/main" id="{9344F268-F68C-48D8-B0C0-CAFC977B20F7}"/>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0" name="Slide Number Placeholder 4">
            <a:extLst>
              <a:ext uri="{FF2B5EF4-FFF2-40B4-BE49-F238E27FC236}">
                <a16:creationId xmlns:a16="http://schemas.microsoft.com/office/drawing/2014/main" id="{55F90ACE-8D32-4105-83E3-EEE87E3D15B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24</a:t>
            </a:fld>
            <a:endParaRPr lang="en-US" sz="1600" b="1" dirty="0">
              <a:solidFill>
                <a:schemeClr val="bg1"/>
              </a:solidFill>
            </a:endParaRPr>
          </a:p>
        </p:txBody>
      </p:sp>
      <p:graphicFrame>
        <p:nvGraphicFramePr>
          <p:cNvPr id="22" name="Table 21">
            <a:extLst>
              <a:ext uri="{FF2B5EF4-FFF2-40B4-BE49-F238E27FC236}">
                <a16:creationId xmlns:a16="http://schemas.microsoft.com/office/drawing/2014/main" id="{F3C7164B-5A15-4AA1-B8B5-C403372950DE}"/>
              </a:ext>
            </a:extLst>
          </p:cNvPr>
          <p:cNvGraphicFramePr>
            <a:graphicFrameLocks noGrp="1"/>
          </p:cNvGraphicFramePr>
          <p:nvPr>
            <p:extLst>
              <p:ext uri="{D42A27DB-BD31-4B8C-83A1-F6EECF244321}">
                <p14:modId xmlns:p14="http://schemas.microsoft.com/office/powerpoint/2010/main" val="1337285737"/>
              </p:ext>
            </p:extLst>
          </p:nvPr>
        </p:nvGraphicFramePr>
        <p:xfrm>
          <a:off x="1160928" y="1616487"/>
          <a:ext cx="10269071" cy="4653615"/>
        </p:xfrm>
        <a:graphic>
          <a:graphicData uri="http://schemas.openxmlformats.org/drawingml/2006/table">
            <a:tbl>
              <a:tblPr firstRow="1" firstCol="1" bandRow="1">
                <a:tableStyleId>{F5AB1C69-6EDB-4FF4-983F-18BD219EF322}</a:tableStyleId>
              </a:tblPr>
              <a:tblGrid>
                <a:gridCol w="2495671">
                  <a:extLst>
                    <a:ext uri="{9D8B030D-6E8A-4147-A177-3AD203B41FA5}">
                      <a16:colId xmlns:a16="http://schemas.microsoft.com/office/drawing/2014/main" val="739002247"/>
                    </a:ext>
                  </a:extLst>
                </a:gridCol>
                <a:gridCol w="1718331">
                  <a:extLst>
                    <a:ext uri="{9D8B030D-6E8A-4147-A177-3AD203B41FA5}">
                      <a16:colId xmlns:a16="http://schemas.microsoft.com/office/drawing/2014/main" val="875711020"/>
                    </a:ext>
                  </a:extLst>
                </a:gridCol>
                <a:gridCol w="1591046">
                  <a:extLst>
                    <a:ext uri="{9D8B030D-6E8A-4147-A177-3AD203B41FA5}">
                      <a16:colId xmlns:a16="http://schemas.microsoft.com/office/drawing/2014/main" val="1802792280"/>
                    </a:ext>
                  </a:extLst>
                </a:gridCol>
                <a:gridCol w="1418304">
                  <a:extLst>
                    <a:ext uri="{9D8B030D-6E8A-4147-A177-3AD203B41FA5}">
                      <a16:colId xmlns:a16="http://schemas.microsoft.com/office/drawing/2014/main" val="4075886721"/>
                    </a:ext>
                  </a:extLst>
                </a:gridCol>
                <a:gridCol w="1281929">
                  <a:extLst>
                    <a:ext uri="{9D8B030D-6E8A-4147-A177-3AD203B41FA5}">
                      <a16:colId xmlns:a16="http://schemas.microsoft.com/office/drawing/2014/main" val="2575554398"/>
                    </a:ext>
                  </a:extLst>
                </a:gridCol>
                <a:gridCol w="1763790">
                  <a:extLst>
                    <a:ext uri="{9D8B030D-6E8A-4147-A177-3AD203B41FA5}">
                      <a16:colId xmlns:a16="http://schemas.microsoft.com/office/drawing/2014/main" val="1707388039"/>
                    </a:ext>
                  </a:extLst>
                </a:gridCol>
              </a:tblGrid>
              <a:tr h="741231">
                <a:tc>
                  <a:txBody>
                    <a:bodyPr/>
                    <a:lstStyle/>
                    <a:p>
                      <a:pPr marL="0" marR="0" algn="ctr">
                        <a:lnSpc>
                          <a:spcPct val="107000"/>
                        </a:lnSpc>
                        <a:spcBef>
                          <a:spcPts val="0"/>
                        </a:spcBef>
                        <a:spcAft>
                          <a:spcPts val="0"/>
                        </a:spcAft>
                      </a:pPr>
                      <a:r>
                        <a:rPr lang="en-US" sz="2000" b="1" kern="1200" dirty="0">
                          <a:solidFill>
                            <a:schemeClr val="dk1"/>
                          </a:solidFill>
                          <a:effectLst/>
                          <a:latin typeface="+mn-lt"/>
                          <a:ea typeface="+mn-ea"/>
                          <a:cs typeface="+mn-cs"/>
                        </a:rPr>
                        <a:t>Reference</a:t>
                      </a: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latin typeface="+mn-lt"/>
                          <a:ea typeface="+mn-ea"/>
                          <a:cs typeface="+mn-cs"/>
                        </a:rPr>
                        <a:t>Accuracy</a:t>
                      </a: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latin typeface="+mn-lt"/>
                          <a:ea typeface="+mn-ea"/>
                          <a:cs typeface="+mn-cs"/>
                        </a:rPr>
                        <a:t>Precision</a:t>
                      </a: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latin typeface="+mn-lt"/>
                          <a:ea typeface="+mn-ea"/>
                          <a:cs typeface="+mn-cs"/>
                        </a:rPr>
                        <a:t>Recall</a:t>
                      </a: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latin typeface="+mn-lt"/>
                          <a:ea typeface="+mn-ea"/>
                          <a:cs typeface="+mn-cs"/>
                        </a:rPr>
                        <a:t>F1-score</a:t>
                      </a:r>
                    </a:p>
                  </a:txBody>
                  <a:tcPr marL="68580" marR="68580" marT="0" marB="0"/>
                </a:tc>
                <a:tc>
                  <a:txBody>
                    <a:bodyPr/>
                    <a:lstStyle/>
                    <a:p>
                      <a:pPr marL="0" marR="0" algn="ctr">
                        <a:lnSpc>
                          <a:spcPct val="107000"/>
                        </a:lnSpc>
                        <a:spcBef>
                          <a:spcPts val="0"/>
                        </a:spcBef>
                        <a:spcAft>
                          <a:spcPts val="0"/>
                        </a:spcAft>
                      </a:pPr>
                      <a:r>
                        <a:rPr lang="en-US" sz="2000" b="1" kern="1200" dirty="0">
                          <a:solidFill>
                            <a:schemeClr val="dk1"/>
                          </a:solidFill>
                          <a:effectLst/>
                          <a:latin typeface="+mn-lt"/>
                          <a:ea typeface="+mn-ea"/>
                          <a:cs typeface="+mn-cs"/>
                        </a:rPr>
                        <a:t>Applied feature selection</a:t>
                      </a:r>
                    </a:p>
                  </a:txBody>
                  <a:tcPr marL="68580" marR="68580" marT="0" marB="0"/>
                </a:tc>
                <a:extLst>
                  <a:ext uri="{0D108BD9-81ED-4DB2-BD59-A6C34878D82A}">
                    <a16:rowId xmlns:a16="http://schemas.microsoft.com/office/drawing/2014/main" val="4082578102"/>
                  </a:ext>
                </a:extLst>
              </a:tr>
              <a:tr h="428653">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J. Qin et al.[</a:t>
                      </a:r>
                      <a:r>
                        <a:rPr lang="en-US" sz="2000" b="0" kern="1200" dirty="0">
                          <a:solidFill>
                            <a:schemeClr val="dk1"/>
                          </a:solidFill>
                          <a:effectLst/>
                          <a:latin typeface="+mn-lt"/>
                          <a:ea typeface="+mn-ea"/>
                          <a:cs typeface="+mn-cs"/>
                          <a:hlinkClick r:id="rId4" action="ppaction://hlinksldjump"/>
                        </a:rPr>
                        <a:t>1</a:t>
                      </a:r>
                      <a:r>
                        <a:rPr lang="en-US" sz="2000" b="0" kern="1200" dirty="0">
                          <a:solidFill>
                            <a:schemeClr val="dk1"/>
                          </a:solidFill>
                          <a:effectLst/>
                          <a:latin typeface="+mn-lt"/>
                          <a:ea typeface="+mn-ea"/>
                          <a:cs typeface="+mn-cs"/>
                        </a:rPr>
                        <a:t>] </a:t>
                      </a:r>
                    </a:p>
                  </a:txBody>
                  <a:tcPr marL="68580" marR="68580" marT="0" marB="0"/>
                </a:tc>
                <a:tc>
                  <a:txBody>
                    <a:bodyPr/>
                    <a:lstStyle/>
                    <a:p>
                      <a:pPr marL="0" marR="0" algn="ctr">
                        <a:lnSpc>
                          <a:spcPct val="150000"/>
                        </a:lnSpc>
                        <a:spcBef>
                          <a:spcPts val="0"/>
                        </a:spcBef>
                        <a:spcAft>
                          <a:spcPts val="0"/>
                        </a:spcAft>
                      </a:pPr>
                      <a:r>
                        <a:rPr lang="en-US" sz="2000" b="0" kern="1200" dirty="0">
                          <a:solidFill>
                            <a:schemeClr val="dk1"/>
                          </a:solidFill>
                          <a:effectLst/>
                          <a:latin typeface="+mn-lt"/>
                          <a:ea typeface="+mn-ea"/>
                          <a:cs typeface="+mn-cs"/>
                        </a:rPr>
                        <a:t>99.83%</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100%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100%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100%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No</a:t>
                      </a:r>
                    </a:p>
                  </a:txBody>
                  <a:tcPr marL="68580" marR="68580" marT="0" marB="0"/>
                </a:tc>
                <a:extLst>
                  <a:ext uri="{0D108BD9-81ED-4DB2-BD59-A6C34878D82A}">
                    <a16:rowId xmlns:a16="http://schemas.microsoft.com/office/drawing/2014/main" val="1669154139"/>
                  </a:ext>
                </a:extLst>
              </a:tr>
              <a:tr h="307871">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Silveira et al. [</a:t>
                      </a:r>
                      <a:r>
                        <a:rPr lang="en-US" sz="2000" b="0" kern="1200" dirty="0">
                          <a:solidFill>
                            <a:schemeClr val="dk1"/>
                          </a:solidFill>
                          <a:effectLst/>
                          <a:latin typeface="+mn-lt"/>
                          <a:ea typeface="+mn-ea"/>
                          <a:cs typeface="+mn-cs"/>
                          <a:hlinkClick r:id="rId4" action="ppaction://hlinksldjump"/>
                        </a:rPr>
                        <a:t>2</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98.99%</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98%</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Yes</a:t>
                      </a:r>
                    </a:p>
                  </a:txBody>
                  <a:tcPr marL="68580" marR="68580" marT="0" marB="0"/>
                </a:tc>
                <a:extLst>
                  <a:ext uri="{0D108BD9-81ED-4DB2-BD59-A6C34878D82A}">
                    <a16:rowId xmlns:a16="http://schemas.microsoft.com/office/drawing/2014/main" val="2675485659"/>
                  </a:ext>
                </a:extLst>
              </a:tr>
              <a:tr h="342398">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Ebiaredoh et al. [</a:t>
                      </a:r>
                      <a:r>
                        <a:rPr lang="en-US" sz="2000" b="0" kern="1200" dirty="0">
                          <a:solidFill>
                            <a:schemeClr val="dk1"/>
                          </a:solidFill>
                          <a:effectLst/>
                          <a:latin typeface="+mn-lt"/>
                          <a:ea typeface="+mn-ea"/>
                          <a:cs typeface="+mn-cs"/>
                          <a:hlinkClick r:id="rId4" action="ppaction://hlinksldjump"/>
                        </a:rPr>
                        <a:t>3</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98%</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Yes</a:t>
                      </a:r>
                    </a:p>
                  </a:txBody>
                  <a:tcPr marL="68580" marR="68580" marT="0" marB="0"/>
                </a:tc>
                <a:extLst>
                  <a:ext uri="{0D108BD9-81ED-4DB2-BD59-A6C34878D82A}">
                    <a16:rowId xmlns:a16="http://schemas.microsoft.com/office/drawing/2014/main" val="1055196542"/>
                  </a:ext>
                </a:extLst>
              </a:tr>
              <a:tr h="325872">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Yashfi, S.Y. et al.[</a:t>
                      </a:r>
                      <a:r>
                        <a:rPr lang="en-US" sz="2000" b="0" kern="1200" dirty="0">
                          <a:solidFill>
                            <a:schemeClr val="dk1"/>
                          </a:solidFill>
                          <a:effectLst/>
                          <a:latin typeface="+mn-lt"/>
                          <a:ea typeface="+mn-ea"/>
                          <a:cs typeface="+mn-cs"/>
                          <a:hlinkClick r:id="rId4" action="ppaction://hlinksldjump"/>
                        </a:rPr>
                        <a:t>4</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97.12%</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Yes</a:t>
                      </a:r>
                    </a:p>
                  </a:txBody>
                  <a:tcPr marL="68580" marR="68580" marT="0" marB="0"/>
                </a:tc>
                <a:extLst>
                  <a:ext uri="{0D108BD9-81ED-4DB2-BD59-A6C34878D82A}">
                    <a16:rowId xmlns:a16="http://schemas.microsoft.com/office/drawing/2014/main" val="2344428137"/>
                  </a:ext>
                </a:extLst>
              </a:tr>
              <a:tr h="325872">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Almansour et al.[</a:t>
                      </a:r>
                      <a:r>
                        <a:rPr lang="en-US" sz="2000" b="0" kern="1200" dirty="0">
                          <a:solidFill>
                            <a:schemeClr val="dk1"/>
                          </a:solidFill>
                          <a:effectLst/>
                          <a:latin typeface="+mn-lt"/>
                          <a:ea typeface="+mn-ea"/>
                          <a:cs typeface="+mn-cs"/>
                          <a:hlinkClick r:id="rId4" action="ppaction://hlinksldjump"/>
                        </a:rPr>
                        <a:t>5</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99.75%</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100%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99.60%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99.70%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No</a:t>
                      </a:r>
                    </a:p>
                  </a:txBody>
                  <a:tcPr marL="68580" marR="68580" marT="0" marB="0"/>
                </a:tc>
                <a:extLst>
                  <a:ext uri="{0D108BD9-81ED-4DB2-BD59-A6C34878D82A}">
                    <a16:rowId xmlns:a16="http://schemas.microsoft.com/office/drawing/2014/main" val="3498719801"/>
                  </a:ext>
                </a:extLst>
              </a:tr>
              <a:tr h="325872">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Kim et al. [</a:t>
                      </a:r>
                      <a:r>
                        <a:rPr lang="en-US" sz="2000" b="0" kern="1200" dirty="0">
                          <a:solidFill>
                            <a:schemeClr val="dk1"/>
                          </a:solidFill>
                          <a:effectLst/>
                          <a:latin typeface="+mn-lt"/>
                          <a:ea typeface="+mn-ea"/>
                          <a:cs typeface="+mn-cs"/>
                          <a:hlinkClick r:id="rId5" action="ppaction://hlinksldjump"/>
                        </a:rPr>
                        <a:t>6</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95.40%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No</a:t>
                      </a:r>
                    </a:p>
                  </a:txBody>
                  <a:tcPr marL="68580" marR="68580" marT="0" marB="0"/>
                </a:tc>
                <a:extLst>
                  <a:ext uri="{0D108BD9-81ED-4DB2-BD59-A6C34878D82A}">
                    <a16:rowId xmlns:a16="http://schemas.microsoft.com/office/drawing/2014/main" val="2823487707"/>
                  </a:ext>
                </a:extLst>
              </a:tr>
              <a:tr h="325872">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Sara et al. [</a:t>
                      </a:r>
                      <a:r>
                        <a:rPr lang="en-US" sz="2000" b="0" kern="1200" dirty="0">
                          <a:solidFill>
                            <a:schemeClr val="dk1"/>
                          </a:solidFill>
                          <a:effectLst/>
                          <a:latin typeface="+mn-lt"/>
                          <a:ea typeface="+mn-ea"/>
                          <a:cs typeface="+mn-cs"/>
                          <a:hlinkClick r:id="rId5" action="ppaction://hlinksldjump"/>
                        </a:rPr>
                        <a:t>7</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95.24%</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90.91%</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93.02%</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Yes</a:t>
                      </a:r>
                    </a:p>
                  </a:txBody>
                  <a:tcPr marL="68580" marR="68580" marT="0" marB="0"/>
                </a:tc>
                <a:extLst>
                  <a:ext uri="{0D108BD9-81ED-4DB2-BD59-A6C34878D82A}">
                    <a16:rowId xmlns:a16="http://schemas.microsoft.com/office/drawing/2014/main" val="1777545280"/>
                  </a:ext>
                </a:extLst>
              </a:tr>
              <a:tr h="325872">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Rady et al. [</a:t>
                      </a:r>
                      <a:r>
                        <a:rPr lang="en-US" sz="2000" b="0" kern="1200" dirty="0">
                          <a:solidFill>
                            <a:schemeClr val="dk1"/>
                          </a:solidFill>
                          <a:effectLst/>
                          <a:latin typeface="+mn-lt"/>
                          <a:ea typeface="+mn-ea"/>
                          <a:cs typeface="+mn-cs"/>
                          <a:hlinkClick r:id="rId5" action="ppaction://hlinksldjump"/>
                        </a:rPr>
                        <a:t>8</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96.70%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98.75%</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100%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99.37%</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No</a:t>
                      </a:r>
                    </a:p>
                  </a:txBody>
                  <a:tcPr marL="68580" marR="68580" marT="0" marB="0"/>
                </a:tc>
                <a:extLst>
                  <a:ext uri="{0D108BD9-81ED-4DB2-BD59-A6C34878D82A}">
                    <a16:rowId xmlns:a16="http://schemas.microsoft.com/office/drawing/2014/main" val="3023454054"/>
                  </a:ext>
                </a:extLst>
              </a:tr>
              <a:tr h="325872">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Polat et al. [</a:t>
                      </a:r>
                      <a:r>
                        <a:rPr lang="en-US" sz="2000" b="0" kern="1200" dirty="0">
                          <a:solidFill>
                            <a:schemeClr val="dk1"/>
                          </a:solidFill>
                          <a:effectLst/>
                          <a:latin typeface="+mn-lt"/>
                          <a:ea typeface="+mn-ea"/>
                          <a:cs typeface="+mn-cs"/>
                          <a:hlinkClick r:id="rId5" action="ppaction://hlinksldjump"/>
                        </a:rPr>
                        <a:t>9</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98.50%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97.90%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97.80%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Yes</a:t>
                      </a:r>
                    </a:p>
                  </a:txBody>
                  <a:tcPr marL="68580" marR="68580" marT="0" marB="0"/>
                </a:tc>
                <a:extLst>
                  <a:ext uri="{0D108BD9-81ED-4DB2-BD59-A6C34878D82A}">
                    <a16:rowId xmlns:a16="http://schemas.microsoft.com/office/drawing/2014/main" val="3861388119"/>
                  </a:ext>
                </a:extLst>
              </a:tr>
              <a:tr h="325872">
                <a:tc>
                  <a:txBody>
                    <a:bodyPr/>
                    <a:lstStyle/>
                    <a:p>
                      <a:pPr marL="0" marR="0">
                        <a:lnSpc>
                          <a:spcPct val="107000"/>
                        </a:lnSpc>
                        <a:spcBef>
                          <a:spcPts val="0"/>
                        </a:spcBef>
                        <a:spcAft>
                          <a:spcPts val="0"/>
                        </a:spcAft>
                      </a:pPr>
                      <a:r>
                        <a:rPr lang="en-US" sz="2000" b="0" kern="1200" dirty="0">
                          <a:solidFill>
                            <a:schemeClr val="dk1"/>
                          </a:solidFill>
                          <a:effectLst/>
                          <a:latin typeface="+mn-lt"/>
                          <a:ea typeface="+mn-ea"/>
                          <a:cs typeface="+mn-cs"/>
                        </a:rPr>
                        <a:t>P. Ghosh et al. [</a:t>
                      </a:r>
                      <a:r>
                        <a:rPr lang="en-US" sz="2000" b="0" kern="1200" dirty="0">
                          <a:solidFill>
                            <a:schemeClr val="dk1"/>
                          </a:solidFill>
                          <a:effectLst/>
                          <a:latin typeface="+mn-lt"/>
                          <a:ea typeface="+mn-ea"/>
                          <a:cs typeface="+mn-cs"/>
                          <a:hlinkClick r:id="rId5" action="ppaction://hlinksldjump"/>
                        </a:rPr>
                        <a:t>10</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99.80%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98%</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Yes</a:t>
                      </a:r>
                    </a:p>
                  </a:txBody>
                  <a:tcPr marL="68580" marR="68580" marT="0" marB="0"/>
                </a:tc>
                <a:extLst>
                  <a:ext uri="{0D108BD9-81ED-4DB2-BD59-A6C34878D82A}">
                    <a16:rowId xmlns:a16="http://schemas.microsoft.com/office/drawing/2014/main" val="1111991452"/>
                  </a:ext>
                </a:extLst>
              </a:tr>
              <a:tr h="325872">
                <a:tc>
                  <a:txBody>
                    <a:bodyPr/>
                    <a:lstStyle/>
                    <a:p>
                      <a:pPr marL="0" marR="0">
                        <a:lnSpc>
                          <a:spcPct val="107000"/>
                        </a:lnSpc>
                        <a:spcBef>
                          <a:spcPts val="0"/>
                        </a:spcBef>
                        <a:spcAft>
                          <a:spcPts val="0"/>
                        </a:spcAft>
                      </a:pPr>
                      <a:r>
                        <a:rPr lang="en-US" sz="2000" b="1" kern="1200" dirty="0">
                          <a:solidFill>
                            <a:schemeClr val="dk1"/>
                          </a:solidFill>
                          <a:effectLst/>
                          <a:latin typeface="+mn-lt"/>
                          <a:ea typeface="+mn-ea"/>
                          <a:cs typeface="+mn-cs"/>
                        </a:rPr>
                        <a:t>Our proposed model</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99.19%</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 99%</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100%</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99%</a:t>
                      </a:r>
                    </a:p>
                  </a:txBody>
                  <a:tcPr marL="68580" marR="68580" marT="0" marB="0"/>
                </a:tc>
                <a:tc>
                  <a:txBody>
                    <a:bodyPr/>
                    <a:lstStyle/>
                    <a:p>
                      <a:pPr marL="0" marR="0" algn="ctr">
                        <a:lnSpc>
                          <a:spcPct val="107000"/>
                        </a:lnSpc>
                        <a:spcBef>
                          <a:spcPts val="0"/>
                        </a:spcBef>
                        <a:spcAft>
                          <a:spcPts val="0"/>
                        </a:spcAft>
                      </a:pPr>
                      <a:r>
                        <a:rPr lang="en-US" sz="2000" b="0" kern="1200" dirty="0">
                          <a:solidFill>
                            <a:schemeClr val="dk1"/>
                          </a:solidFill>
                          <a:effectLst/>
                          <a:latin typeface="+mn-lt"/>
                          <a:ea typeface="+mn-ea"/>
                          <a:cs typeface="+mn-cs"/>
                        </a:rPr>
                        <a:t> Yes</a:t>
                      </a:r>
                    </a:p>
                  </a:txBody>
                  <a:tcPr marL="68580" marR="68580" marT="0" marB="0"/>
                </a:tc>
                <a:extLst>
                  <a:ext uri="{0D108BD9-81ED-4DB2-BD59-A6C34878D82A}">
                    <a16:rowId xmlns:a16="http://schemas.microsoft.com/office/drawing/2014/main" val="3684726729"/>
                  </a:ext>
                </a:extLst>
              </a:tr>
            </a:tbl>
          </a:graphicData>
        </a:graphic>
      </p:graphicFrame>
    </p:spTree>
    <p:extLst>
      <p:ext uri="{BB962C8B-B14F-4D97-AF65-F5344CB8AC3E}">
        <p14:creationId xmlns:p14="http://schemas.microsoft.com/office/powerpoint/2010/main" val="284218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40837E-7B93-4A06-AC34-F60161CFC108}"/>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CACA32B0-2151-427B-B852-03F5B0CB07A8}"/>
              </a:ext>
            </a:extLst>
          </p:cNvPr>
          <p:cNvSpPr>
            <a:spLocks noGrp="1"/>
          </p:cNvSpPr>
          <p:nvPr>
            <p:ph type="sldNum" sz="quarter" idx="12"/>
          </p:nvPr>
        </p:nvSpPr>
        <p:spPr/>
        <p:txBody>
          <a:bodyPr/>
          <a:lstStyle/>
          <a:p>
            <a:fld id="{80B15A82-FEF0-4615-A943-C0A2C8B0D616}" type="slidenum">
              <a:rPr lang="en-US" smtClean="0"/>
              <a:t>25</a:t>
            </a:fld>
            <a:endParaRPr lang="en-US" dirty="0"/>
          </a:p>
        </p:txBody>
      </p:sp>
      <p:sp>
        <p:nvSpPr>
          <p:cNvPr id="4" name="Date Placeholder 1">
            <a:extLst>
              <a:ext uri="{FF2B5EF4-FFF2-40B4-BE49-F238E27FC236}">
                <a16:creationId xmlns:a16="http://schemas.microsoft.com/office/drawing/2014/main" id="{086E09F9-6834-415B-ACFD-5C46BFA8923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473E65E7-B2A4-482C-91F8-79ACCF8747E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25</a:t>
            </a:fld>
            <a:endParaRPr lang="en-US" dirty="0"/>
          </a:p>
        </p:txBody>
      </p:sp>
      <p:sp>
        <p:nvSpPr>
          <p:cNvPr id="6" name="Date Placeholder 1">
            <a:extLst>
              <a:ext uri="{FF2B5EF4-FFF2-40B4-BE49-F238E27FC236}">
                <a16:creationId xmlns:a16="http://schemas.microsoft.com/office/drawing/2014/main" id="{1327089E-39B8-4554-94FF-4A003377747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239FBADA-B25B-4291-8483-8C15DA3B7C3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25</a:t>
            </a:fld>
            <a:endParaRPr lang="en-US" dirty="0"/>
          </a:p>
        </p:txBody>
      </p:sp>
      <p:sp>
        <p:nvSpPr>
          <p:cNvPr id="8" name="Date Placeholder 1">
            <a:extLst>
              <a:ext uri="{FF2B5EF4-FFF2-40B4-BE49-F238E27FC236}">
                <a16:creationId xmlns:a16="http://schemas.microsoft.com/office/drawing/2014/main" id="{72C35DF8-2B42-4A78-AA5B-0F150398BAF9}"/>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AB706580-A49B-439F-BA5D-D470CE16C33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25</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628CBA4-A75B-4EE3-940D-6E0D4C0370D3}"/>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0" name="TextBox 9">
                <a:extLst>
                  <a:ext uri="{FF2B5EF4-FFF2-40B4-BE49-F238E27FC236}">
                    <a16:creationId xmlns:a16="http://schemas.microsoft.com/office/drawing/2014/main" id="{4628CBA4-A75B-4EE3-940D-6E0D4C0370D3}"/>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11" name="Date Placeholder 1">
            <a:extLst>
              <a:ext uri="{FF2B5EF4-FFF2-40B4-BE49-F238E27FC236}">
                <a16:creationId xmlns:a16="http://schemas.microsoft.com/office/drawing/2014/main" id="{6310BE8A-CA8D-45C6-81DE-D1BBC282F02D}"/>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2" name="Slide Number Placeholder 2">
            <a:extLst>
              <a:ext uri="{FF2B5EF4-FFF2-40B4-BE49-F238E27FC236}">
                <a16:creationId xmlns:a16="http://schemas.microsoft.com/office/drawing/2014/main" id="{C6899A04-466A-46BD-B561-ED0292C83B1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25</a:t>
            </a:fld>
            <a:endParaRPr lang="en-US" dirty="0"/>
          </a:p>
        </p:txBody>
      </p:sp>
      <p:sp>
        <p:nvSpPr>
          <p:cNvPr id="13" name="Date Placeholder 1">
            <a:extLst>
              <a:ext uri="{FF2B5EF4-FFF2-40B4-BE49-F238E27FC236}">
                <a16:creationId xmlns:a16="http://schemas.microsoft.com/office/drawing/2014/main" id="{FFF3D2C5-579E-4CD3-8AFD-2B54BCD5F66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4" name="Slide Number Placeholder 2">
            <a:extLst>
              <a:ext uri="{FF2B5EF4-FFF2-40B4-BE49-F238E27FC236}">
                <a16:creationId xmlns:a16="http://schemas.microsoft.com/office/drawing/2014/main" id="{85A14371-DD0B-4F2A-967E-55FD1B1B9C9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25</a:t>
            </a:fld>
            <a:endParaRPr lang="en-US" dirty="0"/>
          </a:p>
        </p:txBody>
      </p:sp>
      <p:sp>
        <p:nvSpPr>
          <p:cNvPr id="15" name="Date Placeholder 1">
            <a:extLst>
              <a:ext uri="{FF2B5EF4-FFF2-40B4-BE49-F238E27FC236}">
                <a16:creationId xmlns:a16="http://schemas.microsoft.com/office/drawing/2014/main" id="{E827E312-AFCE-4B19-A40B-813FF020326E}"/>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6" name="Slide Number Placeholder 2">
            <a:extLst>
              <a:ext uri="{FF2B5EF4-FFF2-40B4-BE49-F238E27FC236}">
                <a16:creationId xmlns:a16="http://schemas.microsoft.com/office/drawing/2014/main" id="{6DF753D5-E0EA-4EE3-8F92-3B504AA7340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25</a:t>
            </a:fld>
            <a:endParaRPr lang="en-US" dirty="0"/>
          </a:p>
        </p:txBody>
      </p:sp>
      <p:sp>
        <p:nvSpPr>
          <p:cNvPr id="17" name="Date Placeholder 1">
            <a:extLst>
              <a:ext uri="{FF2B5EF4-FFF2-40B4-BE49-F238E27FC236}">
                <a16:creationId xmlns:a16="http://schemas.microsoft.com/office/drawing/2014/main" id="{6E360B86-3B9E-4EAE-8A12-5EE62BF034B2}"/>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18" name="Picture 17">
            <a:extLst>
              <a:ext uri="{FF2B5EF4-FFF2-40B4-BE49-F238E27FC236}">
                <a16:creationId xmlns:a16="http://schemas.microsoft.com/office/drawing/2014/main" id="{D91C5985-0F3B-42D5-B05F-2131B515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760306D9-BF03-4C43-9461-7438EC33D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Box 19">
            <a:extLst>
              <a:ext uri="{FF2B5EF4-FFF2-40B4-BE49-F238E27FC236}">
                <a16:creationId xmlns:a16="http://schemas.microsoft.com/office/drawing/2014/main" id="{F1AC1F83-7144-4F2C-84D0-5202F16EBD76}"/>
              </a:ext>
            </a:extLst>
          </p:cNvPr>
          <p:cNvSpPr txBox="1"/>
          <p:nvPr/>
        </p:nvSpPr>
        <p:spPr>
          <a:xfrm>
            <a:off x="1" y="246401"/>
            <a:ext cx="12192000" cy="1446550"/>
          </a:xfrm>
          <a:prstGeom prst="rect">
            <a:avLst/>
          </a:prstGeom>
          <a:noFill/>
        </p:spPr>
        <p:txBody>
          <a:bodyPr wrap="square" rtlCol="0">
            <a:spAutoFit/>
          </a:bodyPr>
          <a:lstStyle/>
          <a:p>
            <a:pPr algn="ctr"/>
            <a:r>
              <a:rPr lang="en-US" sz="4400" b="1" dirty="0">
                <a:solidFill>
                  <a:schemeClr val="bg1"/>
                </a:solidFill>
                <a:latin typeface="montserrat"/>
              </a:rPr>
              <a:t>Evaluation of the suggested model's performance in comparison to earlier research (LD)</a:t>
            </a:r>
          </a:p>
        </p:txBody>
      </p:sp>
      <p:sp>
        <p:nvSpPr>
          <p:cNvPr id="21" name="Date Placeholder 2">
            <a:extLst>
              <a:ext uri="{FF2B5EF4-FFF2-40B4-BE49-F238E27FC236}">
                <a16:creationId xmlns:a16="http://schemas.microsoft.com/office/drawing/2014/main" id="{6DF5EA04-48E8-463F-9DE9-C8C9F414762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2" name="Slide Number Placeholder 4">
            <a:extLst>
              <a:ext uri="{FF2B5EF4-FFF2-40B4-BE49-F238E27FC236}">
                <a16:creationId xmlns:a16="http://schemas.microsoft.com/office/drawing/2014/main" id="{6F6F0783-C93B-4A12-ADCC-C7D9D17D61C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25</a:t>
            </a:fld>
            <a:endParaRPr lang="en-US" sz="1600" b="1" dirty="0">
              <a:solidFill>
                <a:schemeClr val="bg1"/>
              </a:solidFill>
            </a:endParaRPr>
          </a:p>
        </p:txBody>
      </p:sp>
      <p:graphicFrame>
        <p:nvGraphicFramePr>
          <p:cNvPr id="24" name="Table 23">
            <a:extLst>
              <a:ext uri="{FF2B5EF4-FFF2-40B4-BE49-F238E27FC236}">
                <a16:creationId xmlns:a16="http://schemas.microsoft.com/office/drawing/2014/main" id="{7BB76830-4B8A-4D21-90C5-2E4B70F2D5F2}"/>
              </a:ext>
            </a:extLst>
          </p:cNvPr>
          <p:cNvGraphicFramePr>
            <a:graphicFrameLocks noGrp="1"/>
          </p:cNvGraphicFramePr>
          <p:nvPr>
            <p:extLst>
              <p:ext uri="{D42A27DB-BD31-4B8C-83A1-F6EECF244321}">
                <p14:modId xmlns:p14="http://schemas.microsoft.com/office/powerpoint/2010/main" val="2000058985"/>
              </p:ext>
            </p:extLst>
          </p:nvPr>
        </p:nvGraphicFramePr>
        <p:xfrm>
          <a:off x="2059641" y="2087796"/>
          <a:ext cx="8072718" cy="4065426"/>
        </p:xfrm>
        <a:graphic>
          <a:graphicData uri="http://schemas.openxmlformats.org/drawingml/2006/table">
            <a:tbl>
              <a:tblPr firstRow="1" firstCol="1" bandRow="1">
                <a:tableStyleId>{F5AB1C69-6EDB-4FF4-983F-18BD219EF322}</a:tableStyleId>
              </a:tblPr>
              <a:tblGrid>
                <a:gridCol w="3184213">
                  <a:extLst>
                    <a:ext uri="{9D8B030D-6E8A-4147-A177-3AD203B41FA5}">
                      <a16:colId xmlns:a16="http://schemas.microsoft.com/office/drawing/2014/main" val="3017885100"/>
                    </a:ext>
                  </a:extLst>
                </a:gridCol>
                <a:gridCol w="2908422">
                  <a:extLst>
                    <a:ext uri="{9D8B030D-6E8A-4147-A177-3AD203B41FA5}">
                      <a16:colId xmlns:a16="http://schemas.microsoft.com/office/drawing/2014/main" val="3304636822"/>
                    </a:ext>
                  </a:extLst>
                </a:gridCol>
                <a:gridCol w="1980083">
                  <a:extLst>
                    <a:ext uri="{9D8B030D-6E8A-4147-A177-3AD203B41FA5}">
                      <a16:colId xmlns:a16="http://schemas.microsoft.com/office/drawing/2014/main" val="3234103988"/>
                    </a:ext>
                  </a:extLst>
                </a:gridCol>
              </a:tblGrid>
              <a:tr h="664369">
                <a:tc>
                  <a:txBody>
                    <a:bodyPr/>
                    <a:lstStyle/>
                    <a:p>
                      <a:pPr marL="0" marR="0" algn="l">
                        <a:lnSpc>
                          <a:spcPct val="115000"/>
                        </a:lnSpc>
                        <a:spcBef>
                          <a:spcPts val="0"/>
                        </a:spcBef>
                        <a:spcAft>
                          <a:spcPts val="0"/>
                        </a:spcAft>
                      </a:pPr>
                      <a:r>
                        <a:rPr lang="en-US" sz="2000" b="1" kern="1200" dirty="0">
                          <a:solidFill>
                            <a:schemeClr val="dk1"/>
                          </a:solidFill>
                          <a:effectLst/>
                          <a:latin typeface="+mn-lt"/>
                          <a:ea typeface="+mn-ea"/>
                          <a:cs typeface="+mn-cs"/>
                        </a:rPr>
                        <a:t>Research work</a:t>
                      </a:r>
                    </a:p>
                  </a:txBody>
                  <a:tcPr marL="68580" marR="68580" marT="0" marB="0"/>
                </a:tc>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Proposed Model</a:t>
                      </a:r>
                    </a:p>
                  </a:txBody>
                  <a:tcPr marL="68580" marR="68580" marT="0" marB="0"/>
                </a:tc>
                <a:tc>
                  <a:txBody>
                    <a:bodyPr/>
                    <a:lstStyle/>
                    <a:p>
                      <a:pPr marL="0" marR="0" algn="ctr">
                        <a:lnSpc>
                          <a:spcPct val="115000"/>
                        </a:lnSpc>
                        <a:spcBef>
                          <a:spcPts val="0"/>
                        </a:spcBef>
                        <a:spcAft>
                          <a:spcPts val="0"/>
                        </a:spcAft>
                      </a:pPr>
                      <a:r>
                        <a:rPr lang="en-US" sz="2000" b="1" kern="1200" dirty="0">
                          <a:solidFill>
                            <a:schemeClr val="dk1"/>
                          </a:solidFill>
                          <a:effectLst/>
                          <a:latin typeface="+mn-lt"/>
                          <a:ea typeface="+mn-ea"/>
                          <a:cs typeface="+mn-cs"/>
                        </a:rPr>
                        <a:t>Accuracy</a:t>
                      </a:r>
                    </a:p>
                  </a:txBody>
                  <a:tcPr marL="68580" marR="68580" marT="0" marB="0"/>
                </a:tc>
                <a:extLst>
                  <a:ext uri="{0D108BD9-81ED-4DB2-BD59-A6C34878D82A}">
                    <a16:rowId xmlns:a16="http://schemas.microsoft.com/office/drawing/2014/main" val="2607719723"/>
                  </a:ext>
                </a:extLst>
              </a:tr>
              <a:tr h="425406">
                <a:tc>
                  <a:txBody>
                    <a:bodyPr/>
                    <a:lstStyle/>
                    <a:p>
                      <a:pPr marL="0" marR="0" algn="l">
                        <a:lnSpc>
                          <a:spcPct val="115000"/>
                        </a:lnSpc>
                        <a:spcBef>
                          <a:spcPts val="0"/>
                        </a:spcBef>
                        <a:spcAft>
                          <a:spcPts val="0"/>
                        </a:spcAft>
                      </a:pPr>
                      <a:r>
                        <a:rPr lang="en-US" sz="2000" b="0" kern="1200" dirty="0">
                          <a:solidFill>
                            <a:schemeClr val="dk1"/>
                          </a:solidFill>
                          <a:effectLst/>
                          <a:latin typeface="+mn-lt"/>
                          <a:ea typeface="+mn-ea"/>
                          <a:cs typeface="+mn-cs"/>
                        </a:rPr>
                        <a:t>A. Sokoliuk et al. [</a:t>
                      </a:r>
                      <a:r>
                        <a:rPr lang="en-US" sz="2000" b="0" u="sng" kern="1200" dirty="0">
                          <a:solidFill>
                            <a:srgbClr val="0070C0"/>
                          </a:solidFill>
                          <a:effectLst/>
                          <a:latin typeface="+mn-lt"/>
                          <a:ea typeface="+mn-ea"/>
                          <a:cs typeface="+mn-cs"/>
                        </a:rPr>
                        <a:t>11</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Gradient Tree Boosting</a:t>
                      </a:r>
                    </a:p>
                  </a:txBody>
                  <a:tcPr marL="68580" marR="68580" marT="0" marB="0"/>
                </a:tc>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72%</a:t>
                      </a:r>
                    </a:p>
                  </a:txBody>
                  <a:tcPr marL="68580" marR="68580" marT="0" marB="0"/>
                </a:tc>
                <a:extLst>
                  <a:ext uri="{0D108BD9-81ED-4DB2-BD59-A6C34878D82A}">
                    <a16:rowId xmlns:a16="http://schemas.microsoft.com/office/drawing/2014/main" val="1522521543"/>
                  </a:ext>
                </a:extLst>
              </a:tr>
              <a:tr h="425406">
                <a:tc>
                  <a:txBody>
                    <a:bodyPr/>
                    <a:lstStyle/>
                    <a:p>
                      <a:pPr marL="0" marR="0" algn="l">
                        <a:lnSpc>
                          <a:spcPct val="115000"/>
                        </a:lnSpc>
                        <a:spcBef>
                          <a:spcPts val="0"/>
                        </a:spcBef>
                        <a:spcAft>
                          <a:spcPts val="0"/>
                        </a:spcAft>
                      </a:pPr>
                      <a:r>
                        <a:rPr lang="en-US" sz="2000" b="0" kern="1200" dirty="0">
                          <a:solidFill>
                            <a:schemeClr val="dk1"/>
                          </a:solidFill>
                          <a:effectLst/>
                          <a:latin typeface="+mn-lt"/>
                          <a:ea typeface="+mn-ea"/>
                          <a:cs typeface="+mn-cs"/>
                        </a:rPr>
                        <a:t>M. Azam et al. [</a:t>
                      </a:r>
                      <a:r>
                        <a:rPr lang="en-US" sz="2000" b="0" u="sng" kern="1200" dirty="0">
                          <a:solidFill>
                            <a:srgbClr val="0070C0"/>
                          </a:solidFill>
                          <a:effectLst/>
                          <a:latin typeface="+mn-lt"/>
                          <a:ea typeface="+mn-ea"/>
                          <a:cs typeface="+mn-cs"/>
                        </a:rPr>
                        <a:t>12</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KNNWFST</a:t>
                      </a:r>
                    </a:p>
                  </a:txBody>
                  <a:tcPr marL="68580" marR="68580" marT="0" marB="0"/>
                </a:tc>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74%</a:t>
                      </a:r>
                    </a:p>
                  </a:txBody>
                  <a:tcPr marL="68580" marR="68580" marT="0" marB="0"/>
                </a:tc>
                <a:extLst>
                  <a:ext uri="{0D108BD9-81ED-4DB2-BD59-A6C34878D82A}">
                    <a16:rowId xmlns:a16="http://schemas.microsoft.com/office/drawing/2014/main" val="2164681676"/>
                  </a:ext>
                </a:extLst>
              </a:tr>
              <a:tr h="425406">
                <a:tc>
                  <a:txBody>
                    <a:bodyPr/>
                    <a:lstStyle/>
                    <a:p>
                      <a:pPr marL="0" marR="0" algn="l">
                        <a:lnSpc>
                          <a:spcPct val="115000"/>
                        </a:lnSpc>
                        <a:spcBef>
                          <a:spcPts val="0"/>
                        </a:spcBef>
                        <a:spcAft>
                          <a:spcPts val="0"/>
                        </a:spcAft>
                      </a:pPr>
                      <a:r>
                        <a:rPr lang="en-US" sz="2000" b="0" kern="1200" dirty="0">
                          <a:solidFill>
                            <a:schemeClr val="dk1"/>
                          </a:solidFill>
                          <a:effectLst/>
                          <a:latin typeface="+mn-lt"/>
                          <a:ea typeface="+mn-ea"/>
                          <a:cs typeface="+mn-cs"/>
                        </a:rPr>
                        <a:t>A. Srivastava et al. [</a:t>
                      </a:r>
                      <a:r>
                        <a:rPr lang="en-US" sz="2000" b="0" u="sng" kern="1200" dirty="0">
                          <a:solidFill>
                            <a:srgbClr val="0070C0"/>
                          </a:solidFill>
                          <a:effectLst/>
                          <a:latin typeface="+mn-lt"/>
                          <a:ea typeface="+mn-ea"/>
                          <a:cs typeface="+mn-cs"/>
                        </a:rPr>
                        <a:t>13</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LR</a:t>
                      </a:r>
                    </a:p>
                  </a:txBody>
                  <a:tcPr marL="68580" marR="68580" marT="0" marB="0"/>
                </a:tc>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75%</a:t>
                      </a:r>
                    </a:p>
                  </a:txBody>
                  <a:tcPr marL="68580" marR="68580" marT="0" marB="0"/>
                </a:tc>
                <a:extLst>
                  <a:ext uri="{0D108BD9-81ED-4DB2-BD59-A6C34878D82A}">
                    <a16:rowId xmlns:a16="http://schemas.microsoft.com/office/drawing/2014/main" val="4239848927"/>
                  </a:ext>
                </a:extLst>
              </a:tr>
              <a:tr h="425406">
                <a:tc>
                  <a:txBody>
                    <a:bodyPr/>
                    <a:lstStyle/>
                    <a:p>
                      <a:pPr marL="0" marR="0" algn="l">
                        <a:lnSpc>
                          <a:spcPct val="115000"/>
                        </a:lnSpc>
                        <a:spcBef>
                          <a:spcPts val="0"/>
                        </a:spcBef>
                        <a:spcAft>
                          <a:spcPts val="0"/>
                        </a:spcAft>
                      </a:pPr>
                      <a:r>
                        <a:rPr lang="en-US" sz="2000" b="0" kern="1200" dirty="0">
                          <a:solidFill>
                            <a:schemeClr val="dk1"/>
                          </a:solidFill>
                          <a:effectLst/>
                          <a:latin typeface="+mn-lt"/>
                          <a:ea typeface="+mn-ea"/>
                          <a:cs typeface="+mn-cs"/>
                        </a:rPr>
                        <a:t>R. Choudhary et al. [</a:t>
                      </a:r>
                      <a:r>
                        <a:rPr lang="en-US" sz="2000" b="0" u="sng" kern="1200" dirty="0">
                          <a:solidFill>
                            <a:srgbClr val="0070C0"/>
                          </a:solidFill>
                          <a:effectLst/>
                          <a:latin typeface="+mn-lt"/>
                          <a:ea typeface="+mn-ea"/>
                          <a:cs typeface="+mn-cs"/>
                        </a:rPr>
                        <a:t>14</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LR</a:t>
                      </a:r>
                    </a:p>
                  </a:txBody>
                  <a:tcPr marL="68580" marR="68580" marT="0" marB="0"/>
                </a:tc>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75%</a:t>
                      </a:r>
                    </a:p>
                  </a:txBody>
                  <a:tcPr marL="68580" marR="68580" marT="0" marB="0"/>
                </a:tc>
                <a:extLst>
                  <a:ext uri="{0D108BD9-81ED-4DB2-BD59-A6C34878D82A}">
                    <a16:rowId xmlns:a16="http://schemas.microsoft.com/office/drawing/2014/main" val="3004856067"/>
                  </a:ext>
                </a:extLst>
              </a:tr>
              <a:tr h="425406">
                <a:tc>
                  <a:txBody>
                    <a:bodyPr/>
                    <a:lstStyle/>
                    <a:p>
                      <a:pPr marL="0" marR="0" algn="l">
                        <a:lnSpc>
                          <a:spcPct val="115000"/>
                        </a:lnSpc>
                        <a:spcBef>
                          <a:spcPts val="0"/>
                        </a:spcBef>
                        <a:spcAft>
                          <a:spcPts val="0"/>
                        </a:spcAft>
                      </a:pPr>
                      <a:r>
                        <a:rPr lang="en-US" sz="2000" b="0" kern="1200" dirty="0">
                          <a:solidFill>
                            <a:schemeClr val="dk1"/>
                          </a:solidFill>
                          <a:effectLst/>
                          <a:latin typeface="+mn-lt"/>
                          <a:ea typeface="+mn-ea"/>
                          <a:cs typeface="+mn-cs"/>
                        </a:rPr>
                        <a:t>C. Geetha et al. [</a:t>
                      </a:r>
                      <a:r>
                        <a:rPr lang="en-US" sz="2000" b="0" u="sng" kern="1200" dirty="0">
                          <a:solidFill>
                            <a:srgbClr val="0070C0"/>
                          </a:solidFill>
                          <a:effectLst/>
                          <a:latin typeface="+mn-lt"/>
                          <a:ea typeface="+mn-ea"/>
                          <a:cs typeface="+mn-cs"/>
                        </a:rPr>
                        <a:t>15</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SVM</a:t>
                      </a:r>
                    </a:p>
                  </a:txBody>
                  <a:tcPr marL="68580" marR="68580" marT="0" marB="0"/>
                </a:tc>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75.04%</a:t>
                      </a:r>
                    </a:p>
                  </a:txBody>
                  <a:tcPr marL="68580" marR="68580" marT="0" marB="0"/>
                </a:tc>
                <a:extLst>
                  <a:ext uri="{0D108BD9-81ED-4DB2-BD59-A6C34878D82A}">
                    <a16:rowId xmlns:a16="http://schemas.microsoft.com/office/drawing/2014/main" val="2671983065"/>
                  </a:ext>
                </a:extLst>
              </a:tr>
              <a:tr h="425406">
                <a:tc>
                  <a:txBody>
                    <a:bodyPr/>
                    <a:lstStyle/>
                    <a:p>
                      <a:pPr marL="0" marR="0" algn="l">
                        <a:lnSpc>
                          <a:spcPct val="115000"/>
                        </a:lnSpc>
                        <a:spcBef>
                          <a:spcPts val="0"/>
                        </a:spcBef>
                        <a:spcAft>
                          <a:spcPts val="0"/>
                        </a:spcAft>
                      </a:pPr>
                      <a:r>
                        <a:rPr lang="en-US" sz="2000" b="0" kern="1200" dirty="0">
                          <a:solidFill>
                            <a:schemeClr val="dk1"/>
                          </a:solidFill>
                          <a:effectLst/>
                          <a:latin typeface="+mn-lt"/>
                          <a:ea typeface="+mn-ea"/>
                          <a:cs typeface="+mn-cs"/>
                        </a:rPr>
                        <a:t>G. Gajendran et al. [</a:t>
                      </a:r>
                      <a:r>
                        <a:rPr lang="en-US" sz="2000" b="0" u="sng" kern="1200" dirty="0">
                          <a:solidFill>
                            <a:srgbClr val="0070C0"/>
                          </a:solidFill>
                          <a:effectLst/>
                          <a:latin typeface="+mn-lt"/>
                          <a:ea typeface="+mn-ea"/>
                          <a:cs typeface="+mn-cs"/>
                        </a:rPr>
                        <a:t>16</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MAMFFN</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75.30%</a:t>
                      </a:r>
                    </a:p>
                  </a:txBody>
                  <a:tcPr marL="68580" marR="68580" marT="0" marB="0"/>
                </a:tc>
                <a:extLst>
                  <a:ext uri="{0D108BD9-81ED-4DB2-BD59-A6C34878D82A}">
                    <a16:rowId xmlns:a16="http://schemas.microsoft.com/office/drawing/2014/main" val="580665174"/>
                  </a:ext>
                </a:extLst>
              </a:tr>
              <a:tr h="425406">
                <a:tc>
                  <a:txBody>
                    <a:bodyPr/>
                    <a:lstStyle/>
                    <a:p>
                      <a:pPr marL="0" marR="0" algn="l">
                        <a:lnSpc>
                          <a:spcPct val="115000"/>
                        </a:lnSpc>
                        <a:spcBef>
                          <a:spcPts val="0"/>
                        </a:spcBef>
                        <a:spcAft>
                          <a:spcPts val="0"/>
                        </a:spcAft>
                      </a:pPr>
                      <a:r>
                        <a:rPr lang="en-US" sz="2000" b="0" kern="1200" dirty="0">
                          <a:solidFill>
                            <a:schemeClr val="dk1"/>
                          </a:solidFill>
                          <a:effectLst/>
                          <a:latin typeface="+mn-lt"/>
                          <a:ea typeface="+mn-ea"/>
                          <a:cs typeface="+mn-cs"/>
                        </a:rPr>
                        <a:t>E. Dritsas et al. [</a:t>
                      </a:r>
                      <a:r>
                        <a:rPr lang="en-US" sz="2000" b="0" u="sng" kern="1200" dirty="0">
                          <a:solidFill>
                            <a:srgbClr val="0070C0"/>
                          </a:solidFill>
                          <a:effectLst/>
                          <a:latin typeface="+mn-lt"/>
                          <a:ea typeface="+mn-ea"/>
                          <a:cs typeface="+mn-cs"/>
                        </a:rPr>
                        <a:t>17</a:t>
                      </a:r>
                      <a:r>
                        <a:rPr lang="en-US" sz="2000" b="0" kern="1200" dirty="0">
                          <a:solidFill>
                            <a:schemeClr val="dk1"/>
                          </a:solidFill>
                          <a:effectLst/>
                          <a:latin typeface="+mn-lt"/>
                          <a:ea typeface="+mn-ea"/>
                          <a:cs typeface="+mn-cs"/>
                        </a:rPr>
                        <a:t>]</a:t>
                      </a:r>
                    </a:p>
                  </a:txBody>
                  <a:tcPr marL="68580" marR="68580" marT="0" marB="0"/>
                </a:tc>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Voting</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80.10%</a:t>
                      </a:r>
                    </a:p>
                  </a:txBody>
                  <a:tcPr marL="68580" marR="68580" marT="0" marB="0"/>
                </a:tc>
                <a:extLst>
                  <a:ext uri="{0D108BD9-81ED-4DB2-BD59-A6C34878D82A}">
                    <a16:rowId xmlns:a16="http://schemas.microsoft.com/office/drawing/2014/main" val="2113106145"/>
                  </a:ext>
                </a:extLst>
              </a:tr>
              <a:tr h="423215">
                <a:tc>
                  <a:txBody>
                    <a:bodyPr/>
                    <a:lstStyle/>
                    <a:p>
                      <a:pPr marL="0" marR="0" algn="l">
                        <a:lnSpc>
                          <a:spcPct val="115000"/>
                        </a:lnSpc>
                        <a:spcBef>
                          <a:spcPts val="0"/>
                        </a:spcBef>
                        <a:spcAft>
                          <a:spcPts val="0"/>
                        </a:spcAft>
                      </a:pPr>
                      <a:r>
                        <a:rPr lang="en-US" sz="2000" b="1" kern="1200" dirty="0">
                          <a:solidFill>
                            <a:schemeClr val="dk1"/>
                          </a:solidFill>
                          <a:effectLst/>
                          <a:latin typeface="+mn-lt"/>
                          <a:ea typeface="+mn-ea"/>
                          <a:cs typeface="+mn-cs"/>
                        </a:rPr>
                        <a:t>Our Proposed Method</a:t>
                      </a:r>
                    </a:p>
                  </a:txBody>
                  <a:tcPr marL="68580" marR="68580" marT="0" marB="0"/>
                </a:tc>
                <a:tc>
                  <a:txBody>
                    <a:bodyPr/>
                    <a:lstStyle/>
                    <a:p>
                      <a:pPr marL="0" marR="0" algn="ctr">
                        <a:lnSpc>
                          <a:spcPct val="115000"/>
                        </a:lnSpc>
                        <a:spcBef>
                          <a:spcPts val="0"/>
                        </a:spcBef>
                        <a:spcAft>
                          <a:spcPts val="0"/>
                        </a:spcAft>
                      </a:pPr>
                      <a:r>
                        <a:rPr lang="en-US" sz="2000" b="0" kern="1200">
                          <a:solidFill>
                            <a:schemeClr val="dk1"/>
                          </a:solidFill>
                          <a:effectLst/>
                          <a:latin typeface="+mn-lt"/>
                          <a:ea typeface="+mn-ea"/>
                          <a:cs typeface="+mn-cs"/>
                        </a:rPr>
                        <a:t>LGBM</a:t>
                      </a:r>
                    </a:p>
                  </a:txBody>
                  <a:tcPr marL="68580" marR="68580" marT="0" marB="0"/>
                </a:tc>
                <a:tc>
                  <a:txBody>
                    <a:bodyPr/>
                    <a:lstStyle/>
                    <a:p>
                      <a:pPr marL="0" marR="0" algn="ctr">
                        <a:lnSpc>
                          <a:spcPct val="115000"/>
                        </a:lnSpc>
                        <a:spcBef>
                          <a:spcPts val="0"/>
                        </a:spcBef>
                        <a:spcAft>
                          <a:spcPts val="0"/>
                        </a:spcAft>
                      </a:pPr>
                      <a:r>
                        <a:rPr lang="en-US" sz="2000" b="0" kern="1200" dirty="0">
                          <a:solidFill>
                            <a:schemeClr val="dk1"/>
                          </a:solidFill>
                          <a:effectLst/>
                          <a:latin typeface="+mn-lt"/>
                          <a:ea typeface="+mn-ea"/>
                          <a:cs typeface="+mn-cs"/>
                        </a:rPr>
                        <a:t>83.74%</a:t>
                      </a:r>
                    </a:p>
                  </a:txBody>
                  <a:tcPr marL="68580" marR="68580" marT="0" marB="0"/>
                </a:tc>
                <a:extLst>
                  <a:ext uri="{0D108BD9-81ED-4DB2-BD59-A6C34878D82A}">
                    <a16:rowId xmlns:a16="http://schemas.microsoft.com/office/drawing/2014/main" val="1290301851"/>
                  </a:ext>
                </a:extLst>
              </a:tr>
            </a:tbl>
          </a:graphicData>
        </a:graphic>
      </p:graphicFrame>
    </p:spTree>
    <p:extLst>
      <p:ext uri="{BB962C8B-B14F-4D97-AF65-F5344CB8AC3E}">
        <p14:creationId xmlns:p14="http://schemas.microsoft.com/office/powerpoint/2010/main" val="339289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93CC1-F750-49A7-B40B-0908DA7CF8E5}"/>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7ABB2EC4-8E57-47B0-9B70-06D9DBD1D9C0}"/>
              </a:ext>
            </a:extLst>
          </p:cNvPr>
          <p:cNvSpPr>
            <a:spLocks noGrp="1"/>
          </p:cNvSpPr>
          <p:nvPr>
            <p:ph type="sldNum" sz="quarter" idx="12"/>
          </p:nvPr>
        </p:nvSpPr>
        <p:spPr/>
        <p:txBody>
          <a:bodyPr/>
          <a:lstStyle/>
          <a:p>
            <a:fld id="{80B15A82-FEF0-4615-A943-C0A2C8B0D616}" type="slidenum">
              <a:rPr lang="en-US" smtClean="0"/>
              <a:t>26</a:t>
            </a:fld>
            <a:endParaRPr lang="en-US" dirty="0"/>
          </a:p>
        </p:txBody>
      </p:sp>
      <p:sp>
        <p:nvSpPr>
          <p:cNvPr id="4" name="Date Placeholder 1">
            <a:extLst>
              <a:ext uri="{FF2B5EF4-FFF2-40B4-BE49-F238E27FC236}">
                <a16:creationId xmlns:a16="http://schemas.microsoft.com/office/drawing/2014/main" id="{514B19EC-B862-4322-B4B9-6CC6693461D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60EA7F80-3B76-40DC-9140-2786E4EE3C8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26</a:t>
            </a:fld>
            <a:endParaRPr lang="en-US" dirty="0"/>
          </a:p>
        </p:txBody>
      </p:sp>
      <p:sp>
        <p:nvSpPr>
          <p:cNvPr id="6" name="Date Placeholder 1">
            <a:extLst>
              <a:ext uri="{FF2B5EF4-FFF2-40B4-BE49-F238E27FC236}">
                <a16:creationId xmlns:a16="http://schemas.microsoft.com/office/drawing/2014/main" id="{241EE0F1-D42E-49BE-AA0A-8E4C2E36CF43}"/>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F5D7ED42-14AD-4109-B525-6C48071E90E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26</a:t>
            </a:fld>
            <a:endParaRPr lang="en-US" dirty="0"/>
          </a:p>
        </p:txBody>
      </p:sp>
      <p:sp>
        <p:nvSpPr>
          <p:cNvPr id="8" name="Date Placeholder 1">
            <a:extLst>
              <a:ext uri="{FF2B5EF4-FFF2-40B4-BE49-F238E27FC236}">
                <a16:creationId xmlns:a16="http://schemas.microsoft.com/office/drawing/2014/main" id="{BDFA1C56-D55F-4770-9726-B9AC47B9D4C3}"/>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39EE7968-E50F-40AC-A374-7670783B91C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26</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E68E4D-FE5D-42BB-B0B4-1A666D5844FD}"/>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0" name="TextBox 9">
                <a:extLst>
                  <a:ext uri="{FF2B5EF4-FFF2-40B4-BE49-F238E27FC236}">
                    <a16:creationId xmlns:a16="http://schemas.microsoft.com/office/drawing/2014/main" id="{9BE68E4D-FE5D-42BB-B0B4-1A666D5844FD}"/>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11" name="Date Placeholder 1">
            <a:extLst>
              <a:ext uri="{FF2B5EF4-FFF2-40B4-BE49-F238E27FC236}">
                <a16:creationId xmlns:a16="http://schemas.microsoft.com/office/drawing/2014/main" id="{6D8473C5-25A5-4C5D-B0CE-1E7724D12F77}"/>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2" name="Slide Number Placeholder 2">
            <a:extLst>
              <a:ext uri="{FF2B5EF4-FFF2-40B4-BE49-F238E27FC236}">
                <a16:creationId xmlns:a16="http://schemas.microsoft.com/office/drawing/2014/main" id="{34BD085D-9963-42CE-8FEA-245FC8CBD0E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26</a:t>
            </a:fld>
            <a:endParaRPr lang="en-US" dirty="0"/>
          </a:p>
        </p:txBody>
      </p:sp>
      <p:sp>
        <p:nvSpPr>
          <p:cNvPr id="13" name="Date Placeholder 1">
            <a:extLst>
              <a:ext uri="{FF2B5EF4-FFF2-40B4-BE49-F238E27FC236}">
                <a16:creationId xmlns:a16="http://schemas.microsoft.com/office/drawing/2014/main" id="{495506B1-0E63-4CF3-A98B-AC3B9ED63AB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4" name="Slide Number Placeholder 2">
            <a:extLst>
              <a:ext uri="{FF2B5EF4-FFF2-40B4-BE49-F238E27FC236}">
                <a16:creationId xmlns:a16="http://schemas.microsoft.com/office/drawing/2014/main" id="{EC94638C-D7F3-4267-B61A-B73751592B3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26</a:t>
            </a:fld>
            <a:endParaRPr lang="en-US" dirty="0"/>
          </a:p>
        </p:txBody>
      </p:sp>
      <p:sp>
        <p:nvSpPr>
          <p:cNvPr id="15" name="Date Placeholder 1">
            <a:extLst>
              <a:ext uri="{FF2B5EF4-FFF2-40B4-BE49-F238E27FC236}">
                <a16:creationId xmlns:a16="http://schemas.microsoft.com/office/drawing/2014/main" id="{1CE2FE37-74CF-4E01-9D9D-7FE49EE3F73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6" name="Slide Number Placeholder 2">
            <a:extLst>
              <a:ext uri="{FF2B5EF4-FFF2-40B4-BE49-F238E27FC236}">
                <a16:creationId xmlns:a16="http://schemas.microsoft.com/office/drawing/2014/main" id="{BCA68D0F-6AF4-40E6-A71A-D82D365B02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26</a:t>
            </a:fld>
            <a:endParaRPr lang="en-US" dirty="0"/>
          </a:p>
        </p:txBody>
      </p:sp>
      <p:sp>
        <p:nvSpPr>
          <p:cNvPr id="17" name="Date Placeholder 1">
            <a:extLst>
              <a:ext uri="{FF2B5EF4-FFF2-40B4-BE49-F238E27FC236}">
                <a16:creationId xmlns:a16="http://schemas.microsoft.com/office/drawing/2014/main" id="{7521FEB4-38AD-4DDE-9BE8-394E426C6500}"/>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18" name="Picture 17">
            <a:extLst>
              <a:ext uri="{FF2B5EF4-FFF2-40B4-BE49-F238E27FC236}">
                <a16:creationId xmlns:a16="http://schemas.microsoft.com/office/drawing/2014/main" id="{FC4E2898-8274-4F32-B046-E7DB0D303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58D48227-711B-43AB-BAEE-40BB90006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Box 19">
            <a:extLst>
              <a:ext uri="{FF2B5EF4-FFF2-40B4-BE49-F238E27FC236}">
                <a16:creationId xmlns:a16="http://schemas.microsoft.com/office/drawing/2014/main" id="{89930DDA-B7B5-4AAA-8840-5C2E4E10D5BB}"/>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Web Application (CKD)</a:t>
            </a:r>
          </a:p>
        </p:txBody>
      </p:sp>
      <p:sp>
        <p:nvSpPr>
          <p:cNvPr id="21" name="Date Placeholder 2">
            <a:extLst>
              <a:ext uri="{FF2B5EF4-FFF2-40B4-BE49-F238E27FC236}">
                <a16:creationId xmlns:a16="http://schemas.microsoft.com/office/drawing/2014/main" id="{BDCB4A6B-327C-4D81-9E38-C0A7BF9E4C3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2" name="Slide Number Placeholder 4">
            <a:extLst>
              <a:ext uri="{FF2B5EF4-FFF2-40B4-BE49-F238E27FC236}">
                <a16:creationId xmlns:a16="http://schemas.microsoft.com/office/drawing/2014/main" id="{F33CEDA1-2C37-40EC-B0F4-5B4A31D3759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26</a:t>
            </a:fld>
            <a:endParaRPr lang="en-US" sz="1600" b="1" dirty="0">
              <a:solidFill>
                <a:schemeClr val="bg1"/>
              </a:solidFill>
            </a:endParaRPr>
          </a:p>
        </p:txBody>
      </p:sp>
      <p:sp>
        <p:nvSpPr>
          <p:cNvPr id="24" name="TextBox 23">
            <a:extLst>
              <a:ext uri="{FF2B5EF4-FFF2-40B4-BE49-F238E27FC236}">
                <a16:creationId xmlns:a16="http://schemas.microsoft.com/office/drawing/2014/main" id="{63E85329-1289-42C2-B6F1-3BC0F8E5EA00}"/>
              </a:ext>
            </a:extLst>
          </p:cNvPr>
          <p:cNvSpPr txBox="1"/>
          <p:nvPr/>
        </p:nvSpPr>
        <p:spPr>
          <a:xfrm>
            <a:off x="1371600" y="1170253"/>
            <a:ext cx="11546541" cy="461665"/>
          </a:xfrm>
          <a:prstGeom prst="rect">
            <a:avLst/>
          </a:prstGeom>
          <a:noFill/>
        </p:spPr>
        <p:txBody>
          <a:bodyPr wrap="square" rtlCol="0">
            <a:spAutoFit/>
          </a:bodyPr>
          <a:lstStyle/>
          <a:p>
            <a:r>
              <a:rPr lang="en-US" sz="2400" dirty="0">
                <a:solidFill>
                  <a:schemeClr val="bg1"/>
                </a:solidFill>
                <a:latin typeface="montserrat"/>
              </a:rPr>
              <a:t>A user friendly web application has been created using HTML, CSS and Flask. </a:t>
            </a:r>
          </a:p>
        </p:txBody>
      </p:sp>
      <p:pic>
        <p:nvPicPr>
          <p:cNvPr id="46" name="Picture 45">
            <a:extLst>
              <a:ext uri="{FF2B5EF4-FFF2-40B4-BE49-F238E27FC236}">
                <a16:creationId xmlns:a16="http://schemas.microsoft.com/office/drawing/2014/main" id="{7B949221-67A0-4309-86AB-9D319766D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83" y="1772902"/>
            <a:ext cx="5634317" cy="3776685"/>
          </a:xfrm>
          <a:prstGeom prst="rect">
            <a:avLst/>
          </a:prstGeom>
        </p:spPr>
      </p:pic>
      <p:pic>
        <p:nvPicPr>
          <p:cNvPr id="48" name="Picture 47">
            <a:extLst>
              <a:ext uri="{FF2B5EF4-FFF2-40B4-BE49-F238E27FC236}">
                <a16:creationId xmlns:a16="http://schemas.microsoft.com/office/drawing/2014/main" id="{FC1CFDB1-75C3-4AC0-A7D9-BE7FED6366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841" y="1786329"/>
            <a:ext cx="5634317" cy="3776146"/>
          </a:xfrm>
          <a:prstGeom prst="rect">
            <a:avLst/>
          </a:prstGeom>
        </p:spPr>
      </p:pic>
      <p:sp>
        <p:nvSpPr>
          <p:cNvPr id="23" name="TextBox 22">
            <a:extLst>
              <a:ext uri="{FF2B5EF4-FFF2-40B4-BE49-F238E27FC236}">
                <a16:creationId xmlns:a16="http://schemas.microsoft.com/office/drawing/2014/main" id="{857E72A8-8B3A-4B4C-AE47-A1F4C63DFBA3}"/>
              </a:ext>
            </a:extLst>
          </p:cNvPr>
          <p:cNvSpPr txBox="1"/>
          <p:nvPr/>
        </p:nvSpPr>
        <p:spPr>
          <a:xfrm>
            <a:off x="4177551" y="5844125"/>
            <a:ext cx="4433048" cy="523220"/>
          </a:xfrm>
          <a:prstGeom prst="rect">
            <a:avLst/>
          </a:prstGeom>
          <a:noFill/>
        </p:spPr>
        <p:txBody>
          <a:bodyPr wrap="square" rtlCol="0">
            <a:spAutoFit/>
          </a:bodyPr>
          <a:lstStyle/>
          <a:p>
            <a:r>
              <a:rPr lang="en-US" sz="2800" dirty="0">
                <a:solidFill>
                  <a:schemeClr val="bg1"/>
                </a:solidFill>
                <a:latin typeface="montserrat"/>
              </a:rPr>
              <a:t>Fig. 5. Predicting having CKD</a:t>
            </a:r>
          </a:p>
        </p:txBody>
      </p:sp>
    </p:spTree>
    <p:extLst>
      <p:ext uri="{BB962C8B-B14F-4D97-AF65-F5344CB8AC3E}">
        <p14:creationId xmlns:p14="http://schemas.microsoft.com/office/powerpoint/2010/main" val="3072154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27C88-F60D-4D94-9C58-585D068E1A6E}"/>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54586A24-3368-4F9D-A878-ADCABCE02485}"/>
              </a:ext>
            </a:extLst>
          </p:cNvPr>
          <p:cNvSpPr>
            <a:spLocks noGrp="1"/>
          </p:cNvSpPr>
          <p:nvPr>
            <p:ph type="sldNum" sz="quarter" idx="12"/>
          </p:nvPr>
        </p:nvSpPr>
        <p:spPr/>
        <p:txBody>
          <a:bodyPr/>
          <a:lstStyle/>
          <a:p>
            <a:fld id="{80B15A82-FEF0-4615-A943-C0A2C8B0D616}" type="slidenum">
              <a:rPr lang="en-US" smtClean="0"/>
              <a:t>27</a:t>
            </a:fld>
            <a:endParaRPr lang="en-US" dirty="0"/>
          </a:p>
        </p:txBody>
      </p:sp>
      <p:sp>
        <p:nvSpPr>
          <p:cNvPr id="4" name="Date Placeholder 1">
            <a:extLst>
              <a:ext uri="{FF2B5EF4-FFF2-40B4-BE49-F238E27FC236}">
                <a16:creationId xmlns:a16="http://schemas.microsoft.com/office/drawing/2014/main" id="{ADEC167C-715D-4A87-AD87-B9EAED88EF4E}"/>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2B3D03C7-A0A2-4152-901B-91A9FD58424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27</a:t>
            </a:fld>
            <a:endParaRPr lang="en-US" dirty="0"/>
          </a:p>
        </p:txBody>
      </p:sp>
      <p:sp>
        <p:nvSpPr>
          <p:cNvPr id="6" name="Date Placeholder 1">
            <a:extLst>
              <a:ext uri="{FF2B5EF4-FFF2-40B4-BE49-F238E27FC236}">
                <a16:creationId xmlns:a16="http://schemas.microsoft.com/office/drawing/2014/main" id="{2E509498-4C0E-4348-903A-3C380A4BBDA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D44DD2B2-F96B-49AA-9094-5A2C922F1EA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27</a:t>
            </a:fld>
            <a:endParaRPr lang="en-US" dirty="0"/>
          </a:p>
        </p:txBody>
      </p:sp>
      <p:sp>
        <p:nvSpPr>
          <p:cNvPr id="8" name="Date Placeholder 1">
            <a:extLst>
              <a:ext uri="{FF2B5EF4-FFF2-40B4-BE49-F238E27FC236}">
                <a16:creationId xmlns:a16="http://schemas.microsoft.com/office/drawing/2014/main" id="{26EEB6FB-11DA-42A0-B3C6-B1B7447CF17D}"/>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3E95CF66-C0E6-46EA-9043-A2F482E7B68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27</a:t>
            </a:fld>
            <a:endParaRPr lang="en-US" dirty="0"/>
          </a:p>
        </p:txBody>
      </p:sp>
      <p:sp>
        <p:nvSpPr>
          <p:cNvPr id="10" name="Date Placeholder 1">
            <a:extLst>
              <a:ext uri="{FF2B5EF4-FFF2-40B4-BE49-F238E27FC236}">
                <a16:creationId xmlns:a16="http://schemas.microsoft.com/office/drawing/2014/main" id="{92663FF8-2B37-4658-9F2E-BB65A7E9A11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1" name="Slide Number Placeholder 2">
            <a:extLst>
              <a:ext uri="{FF2B5EF4-FFF2-40B4-BE49-F238E27FC236}">
                <a16:creationId xmlns:a16="http://schemas.microsoft.com/office/drawing/2014/main" id="{81EE2B8E-610E-4C58-89EA-E2828104FC0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27</a:t>
            </a:fld>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9C797E-5076-4BF2-A859-537F3B650D21}"/>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2" name="TextBox 11">
                <a:extLst>
                  <a:ext uri="{FF2B5EF4-FFF2-40B4-BE49-F238E27FC236}">
                    <a16:creationId xmlns:a16="http://schemas.microsoft.com/office/drawing/2014/main" id="{F09C797E-5076-4BF2-A859-537F3B650D21}"/>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13" name="Date Placeholder 1">
            <a:extLst>
              <a:ext uri="{FF2B5EF4-FFF2-40B4-BE49-F238E27FC236}">
                <a16:creationId xmlns:a16="http://schemas.microsoft.com/office/drawing/2014/main" id="{DC7F5B68-9744-4420-867D-5480D73CCB6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4" name="Slide Number Placeholder 2">
            <a:extLst>
              <a:ext uri="{FF2B5EF4-FFF2-40B4-BE49-F238E27FC236}">
                <a16:creationId xmlns:a16="http://schemas.microsoft.com/office/drawing/2014/main" id="{F74F06F4-4C2F-4149-A48C-7160912337A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27</a:t>
            </a:fld>
            <a:endParaRPr lang="en-US" dirty="0"/>
          </a:p>
        </p:txBody>
      </p:sp>
      <p:sp>
        <p:nvSpPr>
          <p:cNvPr id="15" name="Date Placeholder 1">
            <a:extLst>
              <a:ext uri="{FF2B5EF4-FFF2-40B4-BE49-F238E27FC236}">
                <a16:creationId xmlns:a16="http://schemas.microsoft.com/office/drawing/2014/main" id="{75CFED08-0F8A-4E08-836B-46753AD50637}"/>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6" name="Slide Number Placeholder 2">
            <a:extLst>
              <a:ext uri="{FF2B5EF4-FFF2-40B4-BE49-F238E27FC236}">
                <a16:creationId xmlns:a16="http://schemas.microsoft.com/office/drawing/2014/main" id="{0439BAFD-CA54-45F0-8900-13A65CA78C0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27</a:t>
            </a:fld>
            <a:endParaRPr lang="en-US" dirty="0"/>
          </a:p>
        </p:txBody>
      </p:sp>
      <p:sp>
        <p:nvSpPr>
          <p:cNvPr id="17" name="Date Placeholder 1">
            <a:extLst>
              <a:ext uri="{FF2B5EF4-FFF2-40B4-BE49-F238E27FC236}">
                <a16:creationId xmlns:a16="http://schemas.microsoft.com/office/drawing/2014/main" id="{399D8C58-6991-402C-95D5-6A6E4E8E51C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8" name="Slide Number Placeholder 2">
            <a:extLst>
              <a:ext uri="{FF2B5EF4-FFF2-40B4-BE49-F238E27FC236}">
                <a16:creationId xmlns:a16="http://schemas.microsoft.com/office/drawing/2014/main" id="{8D960611-88D4-4403-80E6-4CE8E84C533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27</a:t>
            </a:fld>
            <a:endParaRPr lang="en-US" dirty="0"/>
          </a:p>
        </p:txBody>
      </p:sp>
      <p:sp>
        <p:nvSpPr>
          <p:cNvPr id="19" name="Date Placeholder 1">
            <a:extLst>
              <a:ext uri="{FF2B5EF4-FFF2-40B4-BE49-F238E27FC236}">
                <a16:creationId xmlns:a16="http://schemas.microsoft.com/office/drawing/2014/main" id="{7135547B-8087-4867-A715-661AC1799E99}"/>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20" name="Picture 19">
            <a:extLst>
              <a:ext uri="{FF2B5EF4-FFF2-40B4-BE49-F238E27FC236}">
                <a16:creationId xmlns:a16="http://schemas.microsoft.com/office/drawing/2014/main" id="{CD383AC3-E6AE-4F81-8047-99761AC46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F462C435-0EBD-4D87-AF62-DD62010C3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TextBox 21">
            <a:extLst>
              <a:ext uri="{FF2B5EF4-FFF2-40B4-BE49-F238E27FC236}">
                <a16:creationId xmlns:a16="http://schemas.microsoft.com/office/drawing/2014/main" id="{33220885-FFD4-4D75-A988-29AD98B1BBC3}"/>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Web Application (LD)</a:t>
            </a:r>
          </a:p>
        </p:txBody>
      </p:sp>
      <p:sp>
        <p:nvSpPr>
          <p:cNvPr id="23" name="Date Placeholder 2">
            <a:extLst>
              <a:ext uri="{FF2B5EF4-FFF2-40B4-BE49-F238E27FC236}">
                <a16:creationId xmlns:a16="http://schemas.microsoft.com/office/drawing/2014/main" id="{FE0BAFDD-5795-4EBC-B41D-DC01EB459858}"/>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4" name="Slide Number Placeholder 4">
            <a:extLst>
              <a:ext uri="{FF2B5EF4-FFF2-40B4-BE49-F238E27FC236}">
                <a16:creationId xmlns:a16="http://schemas.microsoft.com/office/drawing/2014/main" id="{AB814338-22A7-493E-ACE4-0B6F860DA16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27</a:t>
            </a:fld>
            <a:endParaRPr lang="en-US" sz="1600" b="1" dirty="0">
              <a:solidFill>
                <a:schemeClr val="bg1"/>
              </a:solidFill>
            </a:endParaRPr>
          </a:p>
        </p:txBody>
      </p:sp>
      <p:sp>
        <p:nvSpPr>
          <p:cNvPr id="25" name="TextBox 24">
            <a:extLst>
              <a:ext uri="{FF2B5EF4-FFF2-40B4-BE49-F238E27FC236}">
                <a16:creationId xmlns:a16="http://schemas.microsoft.com/office/drawing/2014/main" id="{102F68CE-C42E-43B7-B2B7-855F2F442B7A}"/>
              </a:ext>
            </a:extLst>
          </p:cNvPr>
          <p:cNvSpPr txBox="1"/>
          <p:nvPr/>
        </p:nvSpPr>
        <p:spPr>
          <a:xfrm>
            <a:off x="1371600" y="1170253"/>
            <a:ext cx="11546541" cy="461665"/>
          </a:xfrm>
          <a:prstGeom prst="rect">
            <a:avLst/>
          </a:prstGeom>
          <a:noFill/>
        </p:spPr>
        <p:txBody>
          <a:bodyPr wrap="square" rtlCol="0">
            <a:spAutoFit/>
          </a:bodyPr>
          <a:lstStyle/>
          <a:p>
            <a:r>
              <a:rPr lang="en-US" sz="2400" dirty="0">
                <a:solidFill>
                  <a:schemeClr val="bg1"/>
                </a:solidFill>
                <a:latin typeface="montserrat"/>
              </a:rPr>
              <a:t>A user friendly web application has been created using HTML, CSS and Flask. </a:t>
            </a:r>
          </a:p>
        </p:txBody>
      </p:sp>
      <p:sp>
        <p:nvSpPr>
          <p:cNvPr id="28" name="TextBox 27">
            <a:extLst>
              <a:ext uri="{FF2B5EF4-FFF2-40B4-BE49-F238E27FC236}">
                <a16:creationId xmlns:a16="http://schemas.microsoft.com/office/drawing/2014/main" id="{6FEB3641-781A-40B1-8537-359867D02824}"/>
              </a:ext>
            </a:extLst>
          </p:cNvPr>
          <p:cNvSpPr txBox="1"/>
          <p:nvPr/>
        </p:nvSpPr>
        <p:spPr>
          <a:xfrm>
            <a:off x="4177551" y="5844125"/>
            <a:ext cx="4433048" cy="523220"/>
          </a:xfrm>
          <a:prstGeom prst="rect">
            <a:avLst/>
          </a:prstGeom>
          <a:noFill/>
        </p:spPr>
        <p:txBody>
          <a:bodyPr wrap="square" rtlCol="0">
            <a:spAutoFit/>
          </a:bodyPr>
          <a:lstStyle/>
          <a:p>
            <a:r>
              <a:rPr lang="en-US" sz="2800" dirty="0">
                <a:solidFill>
                  <a:schemeClr val="bg1"/>
                </a:solidFill>
                <a:latin typeface="montserrat"/>
              </a:rPr>
              <a:t>Fig. 6. Predicting having LD</a:t>
            </a:r>
          </a:p>
        </p:txBody>
      </p:sp>
      <p:pic>
        <p:nvPicPr>
          <p:cNvPr id="31" name="Picture 30">
            <a:extLst>
              <a:ext uri="{FF2B5EF4-FFF2-40B4-BE49-F238E27FC236}">
                <a16:creationId xmlns:a16="http://schemas.microsoft.com/office/drawing/2014/main" id="{9E1E2304-3077-48C6-B71B-A14DF039D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175" y="1777197"/>
            <a:ext cx="5643283" cy="3747824"/>
          </a:xfrm>
          <a:prstGeom prst="rect">
            <a:avLst/>
          </a:prstGeom>
        </p:spPr>
      </p:pic>
      <p:pic>
        <p:nvPicPr>
          <p:cNvPr id="33" name="Picture 32">
            <a:extLst>
              <a:ext uri="{FF2B5EF4-FFF2-40B4-BE49-F238E27FC236}">
                <a16:creationId xmlns:a16="http://schemas.microsoft.com/office/drawing/2014/main" id="{07C9066C-58E2-4A2C-9F63-8C4077373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5633" y="1754971"/>
            <a:ext cx="5643283" cy="3747823"/>
          </a:xfrm>
          <a:prstGeom prst="rect">
            <a:avLst/>
          </a:prstGeom>
        </p:spPr>
      </p:pic>
    </p:spTree>
    <p:extLst>
      <p:ext uri="{BB962C8B-B14F-4D97-AF65-F5344CB8AC3E}">
        <p14:creationId xmlns:p14="http://schemas.microsoft.com/office/powerpoint/2010/main" val="257342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CC544-3EEB-44C7-8E15-86B2E066B5CD}"/>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373DB9F5-E254-4BDF-B686-F02AF3654CEF}"/>
              </a:ext>
            </a:extLst>
          </p:cNvPr>
          <p:cNvSpPr>
            <a:spLocks noGrp="1"/>
          </p:cNvSpPr>
          <p:nvPr>
            <p:ph type="sldNum" sz="quarter" idx="12"/>
          </p:nvPr>
        </p:nvSpPr>
        <p:spPr/>
        <p:txBody>
          <a:bodyPr/>
          <a:lstStyle/>
          <a:p>
            <a:fld id="{80B15A82-FEF0-4615-A943-C0A2C8B0D616}" type="slidenum">
              <a:rPr lang="en-US" smtClean="0"/>
              <a:t>28</a:t>
            </a:fld>
            <a:endParaRPr lang="en-US" dirty="0"/>
          </a:p>
        </p:txBody>
      </p:sp>
      <p:sp>
        <p:nvSpPr>
          <p:cNvPr id="4" name="Date Placeholder 1">
            <a:extLst>
              <a:ext uri="{FF2B5EF4-FFF2-40B4-BE49-F238E27FC236}">
                <a16:creationId xmlns:a16="http://schemas.microsoft.com/office/drawing/2014/main" id="{BC9A4CE4-1535-4813-AAF4-9E92D7493044}"/>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4A3B969D-08B1-49BE-A6AA-204EB6B752A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28</a:t>
            </a:fld>
            <a:endParaRPr lang="en-US" dirty="0"/>
          </a:p>
        </p:txBody>
      </p:sp>
      <p:sp>
        <p:nvSpPr>
          <p:cNvPr id="6" name="Date Placeholder 1">
            <a:extLst>
              <a:ext uri="{FF2B5EF4-FFF2-40B4-BE49-F238E27FC236}">
                <a16:creationId xmlns:a16="http://schemas.microsoft.com/office/drawing/2014/main" id="{3EAE93F3-55C9-4AB1-BF55-EDF69710A21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8EB04C8E-3F29-405A-B0B3-5F580BCC8F6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28</a:t>
            </a:fld>
            <a:endParaRPr lang="en-US" dirty="0"/>
          </a:p>
        </p:txBody>
      </p:sp>
      <p:sp>
        <p:nvSpPr>
          <p:cNvPr id="8" name="Date Placeholder 1">
            <a:extLst>
              <a:ext uri="{FF2B5EF4-FFF2-40B4-BE49-F238E27FC236}">
                <a16:creationId xmlns:a16="http://schemas.microsoft.com/office/drawing/2014/main" id="{01E795BD-6EEE-4970-8513-EA8E717771F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4147C7BA-A304-4842-967D-7EDD34F8542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28</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5FD50DE-7EE1-4DEF-8E3F-1B485163AD19}"/>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0" name="TextBox 9">
                <a:extLst>
                  <a:ext uri="{FF2B5EF4-FFF2-40B4-BE49-F238E27FC236}">
                    <a16:creationId xmlns:a16="http://schemas.microsoft.com/office/drawing/2014/main" id="{75FD50DE-7EE1-4DEF-8E3F-1B485163AD19}"/>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11" name="Date Placeholder 1">
            <a:extLst>
              <a:ext uri="{FF2B5EF4-FFF2-40B4-BE49-F238E27FC236}">
                <a16:creationId xmlns:a16="http://schemas.microsoft.com/office/drawing/2014/main" id="{CA203DE3-D495-48D4-9A85-0C12E64220D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2" name="Slide Number Placeholder 2">
            <a:extLst>
              <a:ext uri="{FF2B5EF4-FFF2-40B4-BE49-F238E27FC236}">
                <a16:creationId xmlns:a16="http://schemas.microsoft.com/office/drawing/2014/main" id="{58C058BE-7882-4081-AE45-E01D4CB0F71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28</a:t>
            </a:fld>
            <a:endParaRPr lang="en-US" dirty="0"/>
          </a:p>
        </p:txBody>
      </p:sp>
      <p:sp>
        <p:nvSpPr>
          <p:cNvPr id="13" name="Date Placeholder 1">
            <a:extLst>
              <a:ext uri="{FF2B5EF4-FFF2-40B4-BE49-F238E27FC236}">
                <a16:creationId xmlns:a16="http://schemas.microsoft.com/office/drawing/2014/main" id="{B98F0C03-8E06-459E-B711-ECFF34642230}"/>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4" name="Slide Number Placeholder 2">
            <a:extLst>
              <a:ext uri="{FF2B5EF4-FFF2-40B4-BE49-F238E27FC236}">
                <a16:creationId xmlns:a16="http://schemas.microsoft.com/office/drawing/2014/main" id="{4EC0987F-653D-4239-8F63-E431EAA7092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28</a:t>
            </a:fld>
            <a:endParaRPr lang="en-US" dirty="0"/>
          </a:p>
        </p:txBody>
      </p:sp>
      <p:sp>
        <p:nvSpPr>
          <p:cNvPr id="15" name="Date Placeholder 1">
            <a:extLst>
              <a:ext uri="{FF2B5EF4-FFF2-40B4-BE49-F238E27FC236}">
                <a16:creationId xmlns:a16="http://schemas.microsoft.com/office/drawing/2014/main" id="{8F4CB6F5-6D91-40D6-8542-DE79553E15ED}"/>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6" name="Slide Number Placeholder 2">
            <a:extLst>
              <a:ext uri="{FF2B5EF4-FFF2-40B4-BE49-F238E27FC236}">
                <a16:creationId xmlns:a16="http://schemas.microsoft.com/office/drawing/2014/main" id="{8BDC67AF-49EE-4693-88A7-55ADDFCAD97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28</a:t>
            </a:fld>
            <a:endParaRPr lang="en-US" dirty="0"/>
          </a:p>
        </p:txBody>
      </p:sp>
      <p:sp>
        <p:nvSpPr>
          <p:cNvPr id="17" name="Date Placeholder 1">
            <a:extLst>
              <a:ext uri="{FF2B5EF4-FFF2-40B4-BE49-F238E27FC236}">
                <a16:creationId xmlns:a16="http://schemas.microsoft.com/office/drawing/2014/main" id="{5D234BD0-F55E-46F5-B2AD-35D8FF172140}"/>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18" name="Picture 17">
            <a:extLst>
              <a:ext uri="{FF2B5EF4-FFF2-40B4-BE49-F238E27FC236}">
                <a16:creationId xmlns:a16="http://schemas.microsoft.com/office/drawing/2014/main" id="{9EDBAFBF-2C03-456D-AB5D-64D18C325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9" name="Picture 18">
            <a:extLst>
              <a:ext uri="{FF2B5EF4-FFF2-40B4-BE49-F238E27FC236}">
                <a16:creationId xmlns:a16="http://schemas.microsoft.com/office/drawing/2014/main" id="{1A591DEE-530A-4DCD-BF7D-BE4E45685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Box 19">
            <a:extLst>
              <a:ext uri="{FF2B5EF4-FFF2-40B4-BE49-F238E27FC236}">
                <a16:creationId xmlns:a16="http://schemas.microsoft.com/office/drawing/2014/main" id="{D82461CC-C747-4CA3-938A-ECD0650E1C78}"/>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Conclusion </a:t>
            </a:r>
          </a:p>
        </p:txBody>
      </p:sp>
      <p:sp>
        <p:nvSpPr>
          <p:cNvPr id="21" name="Date Placeholder 2">
            <a:extLst>
              <a:ext uri="{FF2B5EF4-FFF2-40B4-BE49-F238E27FC236}">
                <a16:creationId xmlns:a16="http://schemas.microsoft.com/office/drawing/2014/main" id="{7F75067A-2BF0-4586-89D8-1A91516F925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2" name="Slide Number Placeholder 4">
            <a:extLst>
              <a:ext uri="{FF2B5EF4-FFF2-40B4-BE49-F238E27FC236}">
                <a16:creationId xmlns:a16="http://schemas.microsoft.com/office/drawing/2014/main" id="{3B174BFC-910F-490C-BC2B-B5C7E7042C6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28</a:t>
            </a:fld>
            <a:endParaRPr lang="en-US" sz="1600" b="1" dirty="0">
              <a:solidFill>
                <a:schemeClr val="bg1"/>
              </a:solidFill>
            </a:endParaRPr>
          </a:p>
        </p:txBody>
      </p:sp>
      <p:sp>
        <p:nvSpPr>
          <p:cNvPr id="24" name="TextBox 23">
            <a:extLst>
              <a:ext uri="{FF2B5EF4-FFF2-40B4-BE49-F238E27FC236}">
                <a16:creationId xmlns:a16="http://schemas.microsoft.com/office/drawing/2014/main" id="{AAA7FE04-C0CE-445C-A850-576C20834D68}"/>
              </a:ext>
            </a:extLst>
          </p:cNvPr>
          <p:cNvSpPr txBox="1"/>
          <p:nvPr/>
        </p:nvSpPr>
        <p:spPr>
          <a:xfrm>
            <a:off x="1627094" y="1700937"/>
            <a:ext cx="9726706" cy="3970318"/>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bg1"/>
                </a:solidFill>
                <a:latin typeface="montserrat"/>
              </a:rPr>
              <a:t>We proposed a hybrid features approach to predict CKD.</a:t>
            </a:r>
          </a:p>
          <a:p>
            <a:pPr marL="342900" indent="-342900" algn="just">
              <a:buFont typeface="Arial" panose="020B0604020202020204" pitchFamily="34" charset="0"/>
              <a:buChar char="•"/>
            </a:pPr>
            <a:r>
              <a:rPr lang="en-US" sz="2800" dirty="0">
                <a:solidFill>
                  <a:schemeClr val="bg1"/>
                </a:solidFill>
                <a:latin typeface="montserrat"/>
              </a:rPr>
              <a:t>Chi2  and MI with Pearson Correlation are used as a hybrid features selection approach for CKD and Pearson Correlation for LD.</a:t>
            </a:r>
          </a:p>
          <a:p>
            <a:pPr marL="342900" indent="-342900" algn="just">
              <a:buFont typeface="Arial" panose="020B0604020202020204" pitchFamily="34" charset="0"/>
              <a:buChar char="•"/>
            </a:pPr>
            <a:r>
              <a:rPr lang="en-US" sz="2800" dirty="0">
                <a:solidFill>
                  <a:schemeClr val="bg1"/>
                </a:solidFill>
                <a:latin typeface="montserrat"/>
              </a:rPr>
              <a:t>10 Distinct Machine Learning Classifier are used.</a:t>
            </a:r>
          </a:p>
          <a:p>
            <a:pPr marL="342900" indent="-342900" algn="just">
              <a:buFont typeface="Arial" panose="020B0604020202020204" pitchFamily="34" charset="0"/>
              <a:buChar char="•"/>
            </a:pPr>
            <a:r>
              <a:rPr lang="en-US" sz="2800" dirty="0">
                <a:solidFill>
                  <a:schemeClr val="bg1"/>
                </a:solidFill>
                <a:latin typeface="montserrat"/>
              </a:rPr>
              <a:t>Obtained highest accuracy of 99.19% with AdaBoost Classifier for CKD and 83.74% with LGBM.</a:t>
            </a:r>
          </a:p>
          <a:p>
            <a:pPr marL="342900" indent="-342900" algn="just">
              <a:buFont typeface="Arial" panose="020B0604020202020204" pitchFamily="34" charset="0"/>
              <a:buChar char="•"/>
            </a:pPr>
            <a:r>
              <a:rPr lang="en-US" sz="2800" dirty="0">
                <a:solidFill>
                  <a:schemeClr val="bg1"/>
                </a:solidFill>
                <a:latin typeface="montserrat"/>
              </a:rPr>
              <a:t>Precision, Recall and F-1 score are for AdaBoost is 100%, 99% and 99% for CKD and for LGBM 78%, 85% and 81% for LD.</a:t>
            </a:r>
          </a:p>
        </p:txBody>
      </p:sp>
    </p:spTree>
    <p:extLst>
      <p:ext uri="{BB962C8B-B14F-4D97-AF65-F5344CB8AC3E}">
        <p14:creationId xmlns:p14="http://schemas.microsoft.com/office/powerpoint/2010/main" val="152466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391E8-B721-4695-A66D-42CA634828AB}"/>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AD69C725-AE4F-41A1-84DE-C343327D6C36}"/>
              </a:ext>
            </a:extLst>
          </p:cNvPr>
          <p:cNvSpPr>
            <a:spLocks noGrp="1"/>
          </p:cNvSpPr>
          <p:nvPr>
            <p:ph type="sldNum" sz="quarter" idx="12"/>
          </p:nvPr>
        </p:nvSpPr>
        <p:spPr/>
        <p:txBody>
          <a:bodyPr/>
          <a:lstStyle/>
          <a:p>
            <a:fld id="{80B15A82-FEF0-4615-A943-C0A2C8B0D616}" type="slidenum">
              <a:rPr lang="en-US" smtClean="0"/>
              <a:t>29</a:t>
            </a:fld>
            <a:endParaRPr lang="en-US" dirty="0"/>
          </a:p>
        </p:txBody>
      </p:sp>
      <p:sp>
        <p:nvSpPr>
          <p:cNvPr id="4" name="Date Placeholder 1">
            <a:extLst>
              <a:ext uri="{FF2B5EF4-FFF2-40B4-BE49-F238E27FC236}">
                <a16:creationId xmlns:a16="http://schemas.microsoft.com/office/drawing/2014/main" id="{A760B7DD-8F0C-4A9F-87BD-01494FADF54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2A6C2201-DF0D-4410-8C11-F4E4C908565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29</a:t>
            </a:fld>
            <a:endParaRPr lang="en-US" dirty="0"/>
          </a:p>
        </p:txBody>
      </p:sp>
      <p:sp>
        <p:nvSpPr>
          <p:cNvPr id="6" name="Date Placeholder 1">
            <a:extLst>
              <a:ext uri="{FF2B5EF4-FFF2-40B4-BE49-F238E27FC236}">
                <a16:creationId xmlns:a16="http://schemas.microsoft.com/office/drawing/2014/main" id="{C76C3C8D-0766-4C49-87EF-A1A24474574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46900486-D428-4438-80F5-D2F7509C3B4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29</a:t>
            </a:fld>
            <a:endParaRPr lang="en-US" dirty="0"/>
          </a:p>
        </p:txBody>
      </p:sp>
      <p:sp>
        <p:nvSpPr>
          <p:cNvPr id="8" name="Date Placeholder 1">
            <a:extLst>
              <a:ext uri="{FF2B5EF4-FFF2-40B4-BE49-F238E27FC236}">
                <a16:creationId xmlns:a16="http://schemas.microsoft.com/office/drawing/2014/main" id="{0B9404A9-2F14-4E99-8120-11237759831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6D424E77-83E1-4BB7-940D-A3797FA3B0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29</a:t>
            </a:fld>
            <a:endParaRPr lang="en-US" dirty="0"/>
          </a:p>
        </p:txBody>
      </p:sp>
      <p:sp>
        <p:nvSpPr>
          <p:cNvPr id="10" name="Date Placeholder 1">
            <a:extLst>
              <a:ext uri="{FF2B5EF4-FFF2-40B4-BE49-F238E27FC236}">
                <a16:creationId xmlns:a16="http://schemas.microsoft.com/office/drawing/2014/main" id="{383D8083-4D17-495F-8D5A-828E9B93B4A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1" name="Slide Number Placeholder 2">
            <a:extLst>
              <a:ext uri="{FF2B5EF4-FFF2-40B4-BE49-F238E27FC236}">
                <a16:creationId xmlns:a16="http://schemas.microsoft.com/office/drawing/2014/main" id="{19E82740-FCD5-4A47-9729-46A7C3BA190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29</a:t>
            </a:fld>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366EE6B-0AED-4F68-B25A-A52BA7F1D778}"/>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2" name="TextBox 11">
                <a:extLst>
                  <a:ext uri="{FF2B5EF4-FFF2-40B4-BE49-F238E27FC236}">
                    <a16:creationId xmlns:a16="http://schemas.microsoft.com/office/drawing/2014/main" id="{E366EE6B-0AED-4F68-B25A-A52BA7F1D778}"/>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13" name="Date Placeholder 1">
            <a:extLst>
              <a:ext uri="{FF2B5EF4-FFF2-40B4-BE49-F238E27FC236}">
                <a16:creationId xmlns:a16="http://schemas.microsoft.com/office/drawing/2014/main" id="{7E4F5784-165A-4BEF-8BCE-C539AF37CBB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4" name="Slide Number Placeholder 2">
            <a:extLst>
              <a:ext uri="{FF2B5EF4-FFF2-40B4-BE49-F238E27FC236}">
                <a16:creationId xmlns:a16="http://schemas.microsoft.com/office/drawing/2014/main" id="{DC38D7A2-F753-43DF-88D3-C654E42F6B2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29</a:t>
            </a:fld>
            <a:endParaRPr lang="en-US" dirty="0"/>
          </a:p>
        </p:txBody>
      </p:sp>
      <p:sp>
        <p:nvSpPr>
          <p:cNvPr id="15" name="Date Placeholder 1">
            <a:extLst>
              <a:ext uri="{FF2B5EF4-FFF2-40B4-BE49-F238E27FC236}">
                <a16:creationId xmlns:a16="http://schemas.microsoft.com/office/drawing/2014/main" id="{2BC922B5-3C19-483E-B795-F147587CDEE7}"/>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6" name="Slide Number Placeholder 2">
            <a:extLst>
              <a:ext uri="{FF2B5EF4-FFF2-40B4-BE49-F238E27FC236}">
                <a16:creationId xmlns:a16="http://schemas.microsoft.com/office/drawing/2014/main" id="{55823E1A-D6B5-4C00-8B9E-301EBA23507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29</a:t>
            </a:fld>
            <a:endParaRPr lang="en-US" dirty="0"/>
          </a:p>
        </p:txBody>
      </p:sp>
      <p:sp>
        <p:nvSpPr>
          <p:cNvPr id="17" name="Date Placeholder 1">
            <a:extLst>
              <a:ext uri="{FF2B5EF4-FFF2-40B4-BE49-F238E27FC236}">
                <a16:creationId xmlns:a16="http://schemas.microsoft.com/office/drawing/2014/main" id="{21BEDB90-BA60-4E03-B4BA-B135B36D806A}"/>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8" name="Slide Number Placeholder 2">
            <a:extLst>
              <a:ext uri="{FF2B5EF4-FFF2-40B4-BE49-F238E27FC236}">
                <a16:creationId xmlns:a16="http://schemas.microsoft.com/office/drawing/2014/main" id="{7EAF59FC-5147-4751-A1F8-8320EB20F76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29</a:t>
            </a:fld>
            <a:endParaRPr lang="en-US" dirty="0"/>
          </a:p>
        </p:txBody>
      </p:sp>
      <p:sp>
        <p:nvSpPr>
          <p:cNvPr id="19" name="Date Placeholder 1">
            <a:extLst>
              <a:ext uri="{FF2B5EF4-FFF2-40B4-BE49-F238E27FC236}">
                <a16:creationId xmlns:a16="http://schemas.microsoft.com/office/drawing/2014/main" id="{28A335EC-FDDF-4674-AFEA-A617E665A012}"/>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20" name="Picture 19">
            <a:extLst>
              <a:ext uri="{FF2B5EF4-FFF2-40B4-BE49-F238E27FC236}">
                <a16:creationId xmlns:a16="http://schemas.microsoft.com/office/drawing/2014/main" id="{E53D0716-3922-4D31-AA7A-8DD3DCE69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6F0A2396-C92F-47F6-B29F-5A0663B59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TextBox 21">
            <a:extLst>
              <a:ext uri="{FF2B5EF4-FFF2-40B4-BE49-F238E27FC236}">
                <a16:creationId xmlns:a16="http://schemas.microsoft.com/office/drawing/2014/main" id="{0D7492B0-060A-47D1-8F15-2A25D6FAF69B}"/>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References </a:t>
            </a:r>
          </a:p>
        </p:txBody>
      </p:sp>
      <p:sp>
        <p:nvSpPr>
          <p:cNvPr id="23" name="Date Placeholder 2">
            <a:extLst>
              <a:ext uri="{FF2B5EF4-FFF2-40B4-BE49-F238E27FC236}">
                <a16:creationId xmlns:a16="http://schemas.microsoft.com/office/drawing/2014/main" id="{C8A678FE-7E9E-4ACD-850E-92FF7BE8FED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4" name="Slide Number Placeholder 4">
            <a:extLst>
              <a:ext uri="{FF2B5EF4-FFF2-40B4-BE49-F238E27FC236}">
                <a16:creationId xmlns:a16="http://schemas.microsoft.com/office/drawing/2014/main" id="{F365AB2D-B920-4FD5-8B99-CB80B5D99D8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29</a:t>
            </a:fld>
            <a:endParaRPr lang="en-US" sz="1600" b="1" dirty="0">
              <a:solidFill>
                <a:schemeClr val="bg1"/>
              </a:solidFill>
            </a:endParaRPr>
          </a:p>
        </p:txBody>
      </p:sp>
      <p:sp>
        <p:nvSpPr>
          <p:cNvPr id="25" name="TextBox 24">
            <a:extLst>
              <a:ext uri="{FF2B5EF4-FFF2-40B4-BE49-F238E27FC236}">
                <a16:creationId xmlns:a16="http://schemas.microsoft.com/office/drawing/2014/main" id="{0F63776B-30F0-427E-8CD0-0B86494A47B1}"/>
              </a:ext>
            </a:extLst>
          </p:cNvPr>
          <p:cNvSpPr txBox="1"/>
          <p:nvPr/>
        </p:nvSpPr>
        <p:spPr>
          <a:xfrm>
            <a:off x="1232647" y="1453908"/>
            <a:ext cx="9726706" cy="3950184"/>
          </a:xfrm>
          <a:prstGeom prst="rect">
            <a:avLst/>
          </a:prstGeom>
          <a:noFill/>
        </p:spPr>
        <p:txBody>
          <a:bodyPr wrap="square" rtlCol="0">
            <a:spAutoFit/>
          </a:bodyPr>
          <a:lstStyle/>
          <a:p>
            <a:pPr marL="457200" marR="0" indent="-457200" algn="just">
              <a:lnSpc>
                <a:spcPct val="107000"/>
              </a:lnSpc>
              <a:spcBef>
                <a:spcPts val="0"/>
              </a:spcBef>
              <a:spcAft>
                <a:spcPts val="800"/>
              </a:spcAft>
            </a:pPr>
            <a:r>
              <a:rPr lang="en-US" sz="1400" dirty="0">
                <a:solidFill>
                  <a:schemeClr val="bg1"/>
                </a:solidFill>
                <a:latin typeface="montserrat"/>
              </a:rPr>
              <a:t>[1]	J. Qin, L. Chen, Y. Liu, C. Liu, C. Feng, and B. Chen, ‘‘A machine learning methodology for diagnosing chronic kidney disease,’’ IEEE Access, vol. 8, pp. 20991–21002, 2020.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 Machine Learning Methodology for Diagnosing Chronic Kidney Disease | IEEE Journals &amp; Magazine | IEEE Xplore</a:t>
            </a:r>
            <a:endPar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US" sz="1400" dirty="0">
                <a:solidFill>
                  <a:schemeClr val="bg1"/>
                </a:solidFill>
                <a:latin typeface="montserrat"/>
              </a:rPr>
              <a:t>[2]	Silveira, A.C.M.D.; Sobrinho, Á.; Silva, L.D.D.; Costa, E.D.B.; Pinheiro, M.E.; Perkusich, A. Exploring Early Prediction of Chronic Kidney Disease Using Machine Learning Algorithms for Small and Imbalanced Datasets. Appl. Sci. 2022, 12, 3673.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https://doi.org/10.3390/app12073673</a:t>
            </a:r>
            <a:endPar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US" sz="1400" dirty="0">
                <a:solidFill>
                  <a:schemeClr val="bg1"/>
                </a:solidFill>
                <a:latin typeface="montserrat"/>
              </a:rPr>
              <a:t>[3]	Ebiaredoh-Mienye, S.A.; Esenogho, E.; Swart, T.G. Integrating Enhanced Sparse Autoencoder-Based Artificial Neural Network Technique and SoftMax Regression for Medical Diagnosis. Electronics 2020, 9, 1963</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https://doi.org/10.3390/electronics9111963</a:t>
            </a:r>
            <a:endPar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US" sz="1400" dirty="0">
                <a:solidFill>
                  <a:schemeClr val="bg1"/>
                </a:solidFill>
                <a:latin typeface="montserrat"/>
              </a:rPr>
              <a:t>[4]	S. Y. Yashfi et al., "Risk Prediction Of Chronic Kidney Disease Using Machine Learning Algorithms," 2020 11th International Conference on Computing, Communication and Networking Technologies (ICCCNT), Kharagpur, India, 2020, pp. 1-5.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Risk Prediction Of Chronic Kidney Disease Using Machine Learning Algorithms | IEEE Conference Publication | IEEE Xplore</a:t>
            </a:r>
            <a:endPar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US" sz="1400" dirty="0">
                <a:solidFill>
                  <a:schemeClr val="bg1"/>
                </a:solidFill>
                <a:latin typeface="montserrat"/>
              </a:rPr>
              <a:t>[5]</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bg1"/>
                </a:solidFill>
                <a:latin typeface="montserrat"/>
              </a:rPr>
              <a:t>Almansour, N. A.., Syed, H. F., Khayat, N. R., </a:t>
            </a:r>
            <a:r>
              <a:rPr lang="en-US" sz="1400" dirty="0" err="1">
                <a:solidFill>
                  <a:schemeClr val="bg1"/>
                </a:solidFill>
                <a:latin typeface="montserrat"/>
              </a:rPr>
              <a:t>Altheeb</a:t>
            </a:r>
            <a:r>
              <a:rPr lang="en-US" sz="1400" dirty="0">
                <a:solidFill>
                  <a:schemeClr val="bg1"/>
                </a:solidFill>
                <a:latin typeface="montserrat"/>
              </a:rPr>
              <a:t>, R. K., </a:t>
            </a:r>
            <a:r>
              <a:rPr lang="en-US" sz="1400" dirty="0" err="1">
                <a:solidFill>
                  <a:schemeClr val="bg1"/>
                </a:solidFill>
                <a:latin typeface="montserrat"/>
              </a:rPr>
              <a:t>Juri</a:t>
            </a:r>
            <a:r>
              <a:rPr lang="en-US" sz="1400" dirty="0">
                <a:solidFill>
                  <a:schemeClr val="bg1"/>
                </a:solidFill>
                <a:latin typeface="montserrat"/>
              </a:rPr>
              <a:t>, R. E., </a:t>
            </a:r>
            <a:r>
              <a:rPr lang="en-US" sz="1400" dirty="0" err="1">
                <a:solidFill>
                  <a:schemeClr val="bg1"/>
                </a:solidFill>
                <a:latin typeface="montserrat"/>
              </a:rPr>
              <a:t>Alhiyafi</a:t>
            </a:r>
            <a:r>
              <a:rPr lang="en-US" sz="1400" dirty="0">
                <a:solidFill>
                  <a:schemeClr val="bg1"/>
                </a:solidFill>
                <a:latin typeface="montserrat"/>
              </a:rPr>
              <a:t>, J., … Olatunji, S. O. (2019). Neural network and support vector machine for the prediction of chronic kidney disease: A comparative study. Computers in Biology and Medicine, 109, 101–111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https://www.mdpi.com/2075-4418/11/5/864</a:t>
            </a:r>
          </a:p>
        </p:txBody>
      </p:sp>
    </p:spTree>
    <p:extLst>
      <p:ext uri="{BB962C8B-B14F-4D97-AF65-F5344CB8AC3E}">
        <p14:creationId xmlns:p14="http://schemas.microsoft.com/office/powerpoint/2010/main" val="415389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1678-82DC-4DFC-88E9-C0C80859B595}"/>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EBD46FFC-22B5-458E-BD4D-38323221C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7335" y="1825625"/>
            <a:ext cx="3837330" cy="4351338"/>
          </a:xfrm>
        </p:spPr>
      </p:pic>
      <p:sp>
        <p:nvSpPr>
          <p:cNvPr id="4" name="Date Placeholder 3">
            <a:extLst>
              <a:ext uri="{FF2B5EF4-FFF2-40B4-BE49-F238E27FC236}">
                <a16:creationId xmlns:a16="http://schemas.microsoft.com/office/drawing/2014/main" id="{E121D626-D2BC-4718-9AEF-B47E07C09049}"/>
              </a:ext>
            </a:extLst>
          </p:cNvPr>
          <p:cNvSpPr>
            <a:spLocks noGrp="1"/>
          </p:cNvSpPr>
          <p:nvPr>
            <p:ph type="dt" sz="half" idx="10"/>
          </p:nvPr>
        </p:nvSpPr>
        <p:spPr/>
        <p:txBody>
          <a:bodyPr/>
          <a:lstStyle/>
          <a:p>
            <a:fld id="{6D30A423-4A90-44C0-A124-EE7E7C7D8532}" type="datetime1">
              <a:rPr lang="en-US" smtClean="0"/>
              <a:t>2/19/2024</a:t>
            </a:fld>
            <a:endParaRPr lang="en-US" dirty="0"/>
          </a:p>
        </p:txBody>
      </p:sp>
      <p:sp>
        <p:nvSpPr>
          <p:cNvPr id="5" name="Slide Number Placeholder 4">
            <a:extLst>
              <a:ext uri="{FF2B5EF4-FFF2-40B4-BE49-F238E27FC236}">
                <a16:creationId xmlns:a16="http://schemas.microsoft.com/office/drawing/2014/main" id="{C28CD751-946C-437B-863B-46F1B7C785E9}"/>
              </a:ext>
            </a:extLst>
          </p:cNvPr>
          <p:cNvSpPr>
            <a:spLocks noGrp="1"/>
          </p:cNvSpPr>
          <p:nvPr>
            <p:ph type="sldNum" sz="quarter" idx="12"/>
          </p:nvPr>
        </p:nvSpPr>
        <p:spPr/>
        <p:txBody>
          <a:bodyPr/>
          <a:lstStyle/>
          <a:p>
            <a:fld id="{80B15A82-FEF0-4615-A943-C0A2C8B0D616}" type="slidenum">
              <a:rPr lang="en-US" smtClean="0"/>
              <a:t>3</a:t>
            </a:fld>
            <a:endParaRPr lang="en-US" dirty="0"/>
          </a:p>
        </p:txBody>
      </p:sp>
      <p:pic>
        <p:nvPicPr>
          <p:cNvPr id="7" name="Picture 6">
            <a:extLst>
              <a:ext uri="{FF2B5EF4-FFF2-40B4-BE49-F238E27FC236}">
                <a16:creationId xmlns:a16="http://schemas.microsoft.com/office/drawing/2014/main" id="{C3EEB6A4-1F0F-4CFB-B9EC-C5BBDE6E1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Date Placeholder 3">
            <a:extLst>
              <a:ext uri="{FF2B5EF4-FFF2-40B4-BE49-F238E27FC236}">
                <a16:creationId xmlns:a16="http://schemas.microsoft.com/office/drawing/2014/main" id="{0315B9A1-AE5B-4E72-9E42-C77E48238E25}"/>
              </a:ext>
            </a:extLst>
          </p:cNvPr>
          <p:cNvSpPr txBox="1">
            <a:spLocks/>
          </p:cNvSpPr>
          <p:nvPr/>
        </p:nvSpPr>
        <p:spPr>
          <a:xfrm>
            <a:off x="838200" y="640000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C8491B-A02D-49F0-B233-ADDAF57834FD}" type="datetime1">
              <a:rPr lang="en-US" sz="1600" b="1" smtClean="0">
                <a:solidFill>
                  <a:schemeClr val="bg1"/>
                </a:solidFill>
              </a:rPr>
              <a:pPr/>
              <a:t>2/19/2024</a:t>
            </a:fld>
            <a:endParaRPr lang="en-US" sz="1600" b="1" dirty="0">
              <a:solidFill>
                <a:schemeClr val="bg1"/>
              </a:solidFill>
            </a:endParaRPr>
          </a:p>
        </p:txBody>
      </p:sp>
      <p:sp>
        <p:nvSpPr>
          <p:cNvPr id="10" name="Slide Number Placeholder 4">
            <a:extLst>
              <a:ext uri="{FF2B5EF4-FFF2-40B4-BE49-F238E27FC236}">
                <a16:creationId xmlns:a16="http://schemas.microsoft.com/office/drawing/2014/main" id="{C485081D-B228-4391-A096-C3CD2EDB1A57}"/>
              </a:ext>
            </a:extLst>
          </p:cNvPr>
          <p:cNvSpPr txBox="1">
            <a:spLocks/>
          </p:cNvSpPr>
          <p:nvPr/>
        </p:nvSpPr>
        <p:spPr>
          <a:xfrm>
            <a:off x="8610600" y="6373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3</a:t>
            </a:fld>
            <a:endParaRPr lang="en-US" sz="1600" b="1" dirty="0">
              <a:solidFill>
                <a:schemeClr val="bg1"/>
              </a:solidFill>
            </a:endParaRPr>
          </a:p>
        </p:txBody>
      </p:sp>
      <p:sp>
        <p:nvSpPr>
          <p:cNvPr id="11" name="TextBox 10">
            <a:extLst>
              <a:ext uri="{FF2B5EF4-FFF2-40B4-BE49-F238E27FC236}">
                <a16:creationId xmlns:a16="http://schemas.microsoft.com/office/drawing/2014/main" id="{7C31BDE3-F114-4EBD-ACA9-C6F0D25D4BFF}"/>
              </a:ext>
            </a:extLst>
          </p:cNvPr>
          <p:cNvSpPr txBox="1"/>
          <p:nvPr/>
        </p:nvSpPr>
        <p:spPr>
          <a:xfrm>
            <a:off x="0" y="246401"/>
            <a:ext cx="12192000" cy="769441"/>
          </a:xfrm>
          <a:prstGeom prst="rect">
            <a:avLst/>
          </a:prstGeom>
          <a:noFill/>
        </p:spPr>
        <p:txBody>
          <a:bodyPr wrap="square" rtlCol="0">
            <a:spAutoFit/>
          </a:bodyPr>
          <a:lstStyle/>
          <a:p>
            <a:pPr algn="ctr"/>
            <a:r>
              <a:rPr lang="en-US" sz="4400" b="1" dirty="0">
                <a:solidFill>
                  <a:schemeClr val="bg1"/>
                </a:solidFill>
                <a:latin typeface="montserrat"/>
              </a:rPr>
              <a:t>Table of Content</a:t>
            </a:r>
          </a:p>
        </p:txBody>
      </p:sp>
      <p:sp>
        <p:nvSpPr>
          <p:cNvPr id="12" name="TextBox 11">
            <a:extLst>
              <a:ext uri="{FF2B5EF4-FFF2-40B4-BE49-F238E27FC236}">
                <a16:creationId xmlns:a16="http://schemas.microsoft.com/office/drawing/2014/main" id="{0BEA59A6-ECC5-4F9A-8E66-99F212665DB9}"/>
              </a:ext>
            </a:extLst>
          </p:cNvPr>
          <p:cNvSpPr txBox="1"/>
          <p:nvPr/>
        </p:nvSpPr>
        <p:spPr>
          <a:xfrm>
            <a:off x="1739366" y="1690688"/>
            <a:ext cx="6275299" cy="4401205"/>
          </a:xfrm>
          <a:prstGeom prst="rect">
            <a:avLst/>
          </a:prstGeom>
          <a:noFill/>
        </p:spPr>
        <p:txBody>
          <a:bodyPr wrap="square" rtlCol="0">
            <a:spAutoFit/>
          </a:bodyPr>
          <a:lstStyle/>
          <a:p>
            <a:pPr indent="-393700">
              <a:spcBef>
                <a:spcPts val="0"/>
              </a:spcBef>
              <a:buSzPts val="2600"/>
              <a:buFont typeface="Arial" panose="020B0604020202020204" pitchFamily="34" charset="0"/>
              <a:buChar char="•"/>
            </a:pPr>
            <a:r>
              <a:rPr lang="en-US" sz="2800" dirty="0">
                <a:solidFill>
                  <a:schemeClr val="bg1"/>
                </a:solidFill>
                <a:latin typeface="montserrat"/>
              </a:rPr>
              <a:t>Problem statement </a:t>
            </a:r>
          </a:p>
          <a:p>
            <a:pPr indent="-393700">
              <a:spcBef>
                <a:spcPts val="0"/>
              </a:spcBef>
              <a:buSzPts val="2600"/>
              <a:buFont typeface="Arial" panose="020B0604020202020204" pitchFamily="34" charset="0"/>
              <a:buChar char="•"/>
            </a:pPr>
            <a:r>
              <a:rPr lang="en-US" sz="2800" dirty="0">
                <a:solidFill>
                  <a:schemeClr val="bg1"/>
                </a:solidFill>
                <a:latin typeface="montserrat"/>
              </a:rPr>
              <a:t>Objective </a:t>
            </a:r>
          </a:p>
          <a:p>
            <a:pPr indent="-393700">
              <a:spcBef>
                <a:spcPts val="0"/>
              </a:spcBef>
              <a:buSzPts val="2600"/>
              <a:buFont typeface="Arial" panose="020B0604020202020204" pitchFamily="34" charset="0"/>
              <a:buChar char="•"/>
            </a:pPr>
            <a:r>
              <a:rPr lang="en-US" sz="2800" dirty="0">
                <a:solidFill>
                  <a:schemeClr val="bg1"/>
                </a:solidFill>
                <a:latin typeface="montserrat"/>
              </a:rPr>
              <a:t>Related works </a:t>
            </a:r>
          </a:p>
          <a:p>
            <a:pPr indent="-393700">
              <a:spcBef>
                <a:spcPts val="0"/>
              </a:spcBef>
              <a:buSzPts val="2600"/>
              <a:buFont typeface="Arial" panose="020B0604020202020204" pitchFamily="34" charset="0"/>
              <a:buChar char="•"/>
            </a:pPr>
            <a:r>
              <a:rPr lang="en-US" sz="2800" dirty="0">
                <a:solidFill>
                  <a:schemeClr val="bg1"/>
                </a:solidFill>
                <a:latin typeface="montserrat"/>
              </a:rPr>
              <a:t>Contributions</a:t>
            </a:r>
          </a:p>
          <a:p>
            <a:pPr indent="-393700">
              <a:spcBef>
                <a:spcPts val="0"/>
              </a:spcBef>
              <a:buSzPts val="2600"/>
              <a:buFont typeface="Arial" panose="020B0604020202020204" pitchFamily="34" charset="0"/>
              <a:buChar char="•"/>
            </a:pPr>
            <a:r>
              <a:rPr lang="en-US" sz="2800" dirty="0">
                <a:solidFill>
                  <a:schemeClr val="bg1"/>
                </a:solidFill>
                <a:latin typeface="montserrat"/>
              </a:rPr>
              <a:t>Dataset</a:t>
            </a:r>
          </a:p>
          <a:p>
            <a:pPr indent="-393700">
              <a:spcBef>
                <a:spcPts val="0"/>
              </a:spcBef>
              <a:buSzPts val="2600"/>
              <a:buFont typeface="Arial" panose="020B0604020202020204" pitchFamily="34" charset="0"/>
              <a:buChar char="•"/>
            </a:pPr>
            <a:r>
              <a:rPr lang="en-US" sz="2800" dirty="0">
                <a:solidFill>
                  <a:schemeClr val="bg1"/>
                </a:solidFill>
                <a:latin typeface="montserrat"/>
              </a:rPr>
              <a:t>Proposed Method</a:t>
            </a:r>
          </a:p>
          <a:p>
            <a:pPr indent="-393700">
              <a:spcBef>
                <a:spcPts val="0"/>
              </a:spcBef>
              <a:buSzPts val="2600"/>
              <a:buFont typeface="Arial" panose="020B0604020202020204" pitchFamily="34" charset="0"/>
              <a:buChar char="•"/>
            </a:pPr>
            <a:r>
              <a:rPr lang="en-US" sz="2800" dirty="0">
                <a:solidFill>
                  <a:schemeClr val="bg1"/>
                </a:solidFill>
                <a:latin typeface="montserrat"/>
              </a:rPr>
              <a:t>Combine Feature Selection</a:t>
            </a:r>
          </a:p>
          <a:p>
            <a:pPr indent="-393700">
              <a:spcBef>
                <a:spcPts val="0"/>
              </a:spcBef>
              <a:buSzPts val="2600"/>
              <a:buFont typeface="Arial" panose="020B0604020202020204" pitchFamily="34" charset="0"/>
              <a:buChar char="•"/>
            </a:pPr>
            <a:r>
              <a:rPr lang="en-US" sz="2800" dirty="0">
                <a:solidFill>
                  <a:schemeClr val="bg1"/>
                </a:solidFill>
                <a:latin typeface="montserrat"/>
              </a:rPr>
              <a:t>Result and Discussion</a:t>
            </a:r>
          </a:p>
          <a:p>
            <a:pPr indent="-393700">
              <a:spcBef>
                <a:spcPts val="0"/>
              </a:spcBef>
              <a:buSzPts val="2600"/>
              <a:buFont typeface="Arial" panose="020B0604020202020204" pitchFamily="34" charset="0"/>
              <a:buChar char="•"/>
            </a:pPr>
            <a:r>
              <a:rPr lang="en-US" sz="2800" dirty="0">
                <a:solidFill>
                  <a:schemeClr val="bg1"/>
                </a:solidFill>
                <a:latin typeface="montserrat"/>
              </a:rPr>
              <a:t>Web Application </a:t>
            </a:r>
          </a:p>
          <a:p>
            <a:pPr indent="-393700">
              <a:spcBef>
                <a:spcPts val="0"/>
              </a:spcBef>
              <a:buSzPts val="2600"/>
              <a:buFont typeface="Arial" panose="020B0604020202020204" pitchFamily="34" charset="0"/>
              <a:buChar char="•"/>
            </a:pPr>
            <a:r>
              <a:rPr lang="en-US" sz="2800" dirty="0">
                <a:solidFill>
                  <a:schemeClr val="bg1"/>
                </a:solidFill>
                <a:latin typeface="montserrat"/>
              </a:rPr>
              <a:t>Conclusion</a:t>
            </a:r>
          </a:p>
        </p:txBody>
      </p:sp>
    </p:spTree>
    <p:extLst>
      <p:ext uri="{BB962C8B-B14F-4D97-AF65-F5344CB8AC3E}">
        <p14:creationId xmlns:p14="http://schemas.microsoft.com/office/powerpoint/2010/main" val="2147097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07D8E4-874A-4E4C-A753-A74A5A2DAF90}"/>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30D2A215-931B-4128-A98D-2C67FF5F8409}"/>
              </a:ext>
            </a:extLst>
          </p:cNvPr>
          <p:cNvSpPr>
            <a:spLocks noGrp="1"/>
          </p:cNvSpPr>
          <p:nvPr>
            <p:ph type="sldNum" sz="quarter" idx="12"/>
          </p:nvPr>
        </p:nvSpPr>
        <p:spPr/>
        <p:txBody>
          <a:bodyPr/>
          <a:lstStyle/>
          <a:p>
            <a:fld id="{80B15A82-FEF0-4615-A943-C0A2C8B0D616}" type="slidenum">
              <a:rPr lang="en-US" smtClean="0"/>
              <a:t>30</a:t>
            </a:fld>
            <a:endParaRPr lang="en-US" dirty="0"/>
          </a:p>
        </p:txBody>
      </p:sp>
      <p:sp>
        <p:nvSpPr>
          <p:cNvPr id="4" name="Date Placeholder 1">
            <a:extLst>
              <a:ext uri="{FF2B5EF4-FFF2-40B4-BE49-F238E27FC236}">
                <a16:creationId xmlns:a16="http://schemas.microsoft.com/office/drawing/2014/main" id="{C76EC719-6705-4EFB-84CB-CBDE4CFC4BE4}"/>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1C6B3736-A32D-4222-9F46-A2E694B27A3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p:sp>
        <p:nvSpPr>
          <p:cNvPr id="6" name="Date Placeholder 1">
            <a:extLst>
              <a:ext uri="{FF2B5EF4-FFF2-40B4-BE49-F238E27FC236}">
                <a16:creationId xmlns:a16="http://schemas.microsoft.com/office/drawing/2014/main" id="{47DECF9C-D711-4155-9CDD-B8AEE6258FC4}"/>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14AF5AA1-04A1-4453-9B37-D717641FF49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p:sp>
        <p:nvSpPr>
          <p:cNvPr id="8" name="Date Placeholder 1">
            <a:extLst>
              <a:ext uri="{FF2B5EF4-FFF2-40B4-BE49-F238E27FC236}">
                <a16:creationId xmlns:a16="http://schemas.microsoft.com/office/drawing/2014/main" id="{BC026372-6143-4E26-88E4-7CBCBBD7DC4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018D89B6-2934-4433-A017-71976689F30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p:sp>
        <p:nvSpPr>
          <p:cNvPr id="10" name="Date Placeholder 1">
            <a:extLst>
              <a:ext uri="{FF2B5EF4-FFF2-40B4-BE49-F238E27FC236}">
                <a16:creationId xmlns:a16="http://schemas.microsoft.com/office/drawing/2014/main" id="{6ADED1CC-C0CB-4A07-80C6-54A19BA5DDA7}"/>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1" name="Slide Number Placeholder 2">
            <a:extLst>
              <a:ext uri="{FF2B5EF4-FFF2-40B4-BE49-F238E27FC236}">
                <a16:creationId xmlns:a16="http://schemas.microsoft.com/office/drawing/2014/main" id="{F8A57F92-A11A-4898-B7C9-0CCD75CF84A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p:sp>
        <p:nvSpPr>
          <p:cNvPr id="12" name="Date Placeholder 1">
            <a:extLst>
              <a:ext uri="{FF2B5EF4-FFF2-40B4-BE49-F238E27FC236}">
                <a16:creationId xmlns:a16="http://schemas.microsoft.com/office/drawing/2014/main" id="{507804CA-E5AA-4B6B-A663-7A0015211C9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3" name="Slide Number Placeholder 2">
            <a:extLst>
              <a:ext uri="{FF2B5EF4-FFF2-40B4-BE49-F238E27FC236}">
                <a16:creationId xmlns:a16="http://schemas.microsoft.com/office/drawing/2014/main" id="{7DD76692-73F1-45D5-A921-4092A6FBCC5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DEFEBC5-6BD6-44A4-B5FF-69976253598B}"/>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4" name="TextBox 13">
                <a:extLst>
                  <a:ext uri="{FF2B5EF4-FFF2-40B4-BE49-F238E27FC236}">
                    <a16:creationId xmlns:a16="http://schemas.microsoft.com/office/drawing/2014/main" id="{ADEFEBC5-6BD6-44A4-B5FF-69976253598B}"/>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15" name="Date Placeholder 1">
            <a:extLst>
              <a:ext uri="{FF2B5EF4-FFF2-40B4-BE49-F238E27FC236}">
                <a16:creationId xmlns:a16="http://schemas.microsoft.com/office/drawing/2014/main" id="{B96A1517-0776-4440-84D6-1376BEC20689}"/>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6" name="Slide Number Placeholder 2">
            <a:extLst>
              <a:ext uri="{FF2B5EF4-FFF2-40B4-BE49-F238E27FC236}">
                <a16:creationId xmlns:a16="http://schemas.microsoft.com/office/drawing/2014/main" id="{60AD3045-282E-40CB-89C0-70BF48AEE88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p:sp>
        <p:nvSpPr>
          <p:cNvPr id="17" name="Date Placeholder 1">
            <a:extLst>
              <a:ext uri="{FF2B5EF4-FFF2-40B4-BE49-F238E27FC236}">
                <a16:creationId xmlns:a16="http://schemas.microsoft.com/office/drawing/2014/main" id="{DB1359C4-64E4-46A0-BC03-19F038A8AD5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8" name="Slide Number Placeholder 2">
            <a:extLst>
              <a:ext uri="{FF2B5EF4-FFF2-40B4-BE49-F238E27FC236}">
                <a16:creationId xmlns:a16="http://schemas.microsoft.com/office/drawing/2014/main" id="{2B57DDD6-581D-49BF-9439-1E5BF4B6B14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p:sp>
        <p:nvSpPr>
          <p:cNvPr id="19" name="Date Placeholder 1">
            <a:extLst>
              <a:ext uri="{FF2B5EF4-FFF2-40B4-BE49-F238E27FC236}">
                <a16:creationId xmlns:a16="http://schemas.microsoft.com/office/drawing/2014/main" id="{0C57BA8E-7267-4353-9E74-48807E89990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20" name="Slide Number Placeholder 2">
            <a:extLst>
              <a:ext uri="{FF2B5EF4-FFF2-40B4-BE49-F238E27FC236}">
                <a16:creationId xmlns:a16="http://schemas.microsoft.com/office/drawing/2014/main" id="{BADCA880-B598-4DD6-B72C-D13B15E0D9C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30</a:t>
            </a:fld>
            <a:endParaRPr lang="en-US" dirty="0"/>
          </a:p>
        </p:txBody>
      </p:sp>
      <p:sp>
        <p:nvSpPr>
          <p:cNvPr id="21" name="Date Placeholder 1">
            <a:extLst>
              <a:ext uri="{FF2B5EF4-FFF2-40B4-BE49-F238E27FC236}">
                <a16:creationId xmlns:a16="http://schemas.microsoft.com/office/drawing/2014/main" id="{A3CFA66C-3CD4-4C30-8587-8981A296B3F9}"/>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22" name="Picture 21">
            <a:extLst>
              <a:ext uri="{FF2B5EF4-FFF2-40B4-BE49-F238E27FC236}">
                <a16:creationId xmlns:a16="http://schemas.microsoft.com/office/drawing/2014/main" id="{72F3BEC7-04B0-4898-AD01-1EA89DC1F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3" name="Picture 22">
            <a:extLst>
              <a:ext uri="{FF2B5EF4-FFF2-40B4-BE49-F238E27FC236}">
                <a16:creationId xmlns:a16="http://schemas.microsoft.com/office/drawing/2014/main" id="{6B87CA93-22F3-4150-8B13-99AFACA11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extBox 23">
            <a:extLst>
              <a:ext uri="{FF2B5EF4-FFF2-40B4-BE49-F238E27FC236}">
                <a16:creationId xmlns:a16="http://schemas.microsoft.com/office/drawing/2014/main" id="{B6DCEBB7-944A-4764-93C5-995213582145}"/>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References </a:t>
            </a:r>
          </a:p>
        </p:txBody>
      </p:sp>
      <p:sp>
        <p:nvSpPr>
          <p:cNvPr id="25" name="Date Placeholder 2">
            <a:extLst>
              <a:ext uri="{FF2B5EF4-FFF2-40B4-BE49-F238E27FC236}">
                <a16:creationId xmlns:a16="http://schemas.microsoft.com/office/drawing/2014/main" id="{F1B805A7-8152-456F-851E-D33ACBB5F0CA}"/>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6" name="Slide Number Placeholder 4">
            <a:extLst>
              <a:ext uri="{FF2B5EF4-FFF2-40B4-BE49-F238E27FC236}">
                <a16:creationId xmlns:a16="http://schemas.microsoft.com/office/drawing/2014/main" id="{7BCCFAFF-E32E-4C91-8393-BF64C44310C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30</a:t>
            </a:fld>
            <a:endParaRPr lang="en-US" sz="1600" b="1" dirty="0">
              <a:solidFill>
                <a:schemeClr val="bg1"/>
              </a:solidFill>
            </a:endParaRPr>
          </a:p>
        </p:txBody>
      </p:sp>
      <p:sp>
        <p:nvSpPr>
          <p:cNvPr id="27" name="TextBox 26">
            <a:extLst>
              <a:ext uri="{FF2B5EF4-FFF2-40B4-BE49-F238E27FC236}">
                <a16:creationId xmlns:a16="http://schemas.microsoft.com/office/drawing/2014/main" id="{87281F8C-600D-431B-88CD-7B760FB30339}"/>
              </a:ext>
            </a:extLst>
          </p:cNvPr>
          <p:cNvSpPr txBox="1"/>
          <p:nvPr/>
        </p:nvSpPr>
        <p:spPr>
          <a:xfrm>
            <a:off x="1371600" y="1469021"/>
            <a:ext cx="9726706" cy="5311711"/>
          </a:xfrm>
          <a:prstGeom prst="rect">
            <a:avLst/>
          </a:prstGeom>
          <a:noFill/>
        </p:spPr>
        <p:txBody>
          <a:bodyPr wrap="square" rtlCol="0">
            <a:spAutoFit/>
          </a:bodyPr>
          <a:lstStyle/>
          <a:p>
            <a:pPr marL="457200" marR="0" indent="-457200" algn="just">
              <a:lnSpc>
                <a:spcPct val="107000"/>
              </a:lnSpc>
              <a:spcBef>
                <a:spcPts val="0"/>
              </a:spcBef>
              <a:spcAft>
                <a:spcPts val="800"/>
              </a:spcAft>
            </a:pPr>
            <a:r>
              <a:rPr lang="en-US" sz="1400" dirty="0">
                <a:solidFill>
                  <a:schemeClr val="bg1"/>
                </a:solidFill>
                <a:latin typeface="montserrat"/>
              </a:rPr>
              <a:t>[6]	Kim, D.-H., &amp; Ye, S.-Y. (2021). Classification of chronic kidney disease in sonography using the GLCM and artificial neural network. Diagnostics, 11, 864</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https://doi.org/10.3390/diagnostics11050864</a:t>
            </a:r>
            <a:endPar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US" sz="1400" dirty="0">
                <a:solidFill>
                  <a:schemeClr val="bg1"/>
                </a:solidFill>
                <a:latin typeface="montserrat"/>
              </a:rPr>
              <a:t>[7]	Sara, S. A. B. V. J., &amp; Kalaiselvi, K. (2018). Ensemble swarm behaviour based feature selection and support vector machine classifier for chronic kidney disease prediction. International Journal of Engineering &amp; Technology, 7, 190–195.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 10.14419/ijet.v7i2.31.13438</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p>
          <a:p>
            <a:pPr marL="457200" marR="0" indent="-457200" algn="just">
              <a:lnSpc>
                <a:spcPct val="107000"/>
              </a:lnSpc>
              <a:spcBef>
                <a:spcPts val="0"/>
              </a:spcBef>
              <a:spcAft>
                <a:spcPts val="800"/>
              </a:spcAft>
            </a:pPr>
            <a:r>
              <a:rPr lang="en-US" sz="1400" dirty="0">
                <a:solidFill>
                  <a:schemeClr val="bg1"/>
                </a:solidFill>
                <a:latin typeface="montserrat"/>
              </a:rPr>
              <a:t>[8]	Rady, E.-H. A., &amp; Anwar, A. S. (2019). Prediction of kidney disease stages using data mining algorithms. Informatics in Medicine Unlocked, 15, Article 100178.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6" tooltip="Persistent link using digital object identifier">
                  <a:extLst>
                    <a:ext uri="{A12FA001-AC4F-418D-AE19-62706E023703}">
                      <ahyp:hlinkClr xmlns:ahyp="http://schemas.microsoft.com/office/drawing/2018/hyperlinkcolor" val="tx"/>
                    </a:ext>
                  </a:extLst>
                </a:hlinkClick>
              </a:rPr>
              <a:t>https://doi.org/10.1016/j.imu.2019.100178</a:t>
            </a:r>
            <a:endPar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US" sz="1400" dirty="0">
                <a:solidFill>
                  <a:schemeClr val="bg1"/>
                </a:solidFill>
                <a:latin typeface="montserrat"/>
              </a:rPr>
              <a:t>[9]	Polat H, Danaei Mehr H, Cetin A. Diagnosis of Chronic Kidney Disease Based on Support Vector Machine by Feature Selection Methods. J Med Syst. 2017 Apr;41(4):55.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10.1007/s10916-017-0703-x</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p>
          <a:p>
            <a:pPr marL="457200" marR="0" indent="-457200" algn="just">
              <a:lnSpc>
                <a:spcPct val="107000"/>
              </a:lnSpc>
              <a:spcBef>
                <a:spcPts val="0"/>
              </a:spcBef>
              <a:spcAft>
                <a:spcPts val="800"/>
              </a:spcAft>
            </a:pPr>
            <a:r>
              <a:rPr lang="en-US" sz="1400" dirty="0">
                <a:solidFill>
                  <a:schemeClr val="bg1"/>
                </a:solidFill>
                <a:latin typeface="montserrat"/>
              </a:rPr>
              <a:t>[10]	Ghosh, P.; Shamrat, F.J.M.; Shultana, S.; Afrin, S.; Anjum, A.A.; Khan, A.A. Optimization of prediction method of chronic kidney disease using machine learning algorithm. In Proceedings of the 2020 15th International Joint Symposium on Artificial Intelligence and Natural Language Processing (iSAI-NLP), Bangkok, Thailand, 18–20 November 2020; pp. 1–6.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Optimization of Prediction Method of Chronic Kidney Disease Using Machine Learning Algorithm | IEEE Conference Publication | IEEE Xplore</a:t>
            </a:r>
            <a:endPar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n-US" sz="1400" dirty="0">
                <a:solidFill>
                  <a:schemeClr val="bg1"/>
                </a:solidFill>
                <a:latin typeface="montserrat"/>
              </a:rPr>
              <a:t>[11]	Sokoliuk, A.; Kondratenko, G.; Sidenko, I.; Kondratenko, Y.; Khomchenko, A.; Atamanyuk, I. Machine learning algorithms for binary classification of liver disease. In Proceedings of the 2020 IEEE International Conference on Problems of Infocommunications. Science and Technology (PIC S&amp;T), Kharkiv, Ukraine, 6–9 October 2020; pp. 417–421.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p>
          <a:p>
            <a:pPr marL="457200" indent="-457200" algn="just">
              <a:lnSpc>
                <a:spcPct val="107000"/>
              </a:lnSpc>
              <a:spcAft>
                <a:spcPts val="800"/>
              </a:spcAft>
            </a:pPr>
            <a:r>
              <a:rPr lang="en-US" sz="1400" dirty="0">
                <a:solidFill>
                  <a:schemeClr val="bg1"/>
                </a:solidFill>
                <a:latin typeface="montserrat"/>
              </a:rPr>
              <a:t>[12]	Azam, M.S.; Rahman, A.; Iqbal, S.H.S.; Ahmed, M.T. Prediction of liver diseases by using few machine learning based approaches. Aust. J. Eng. Innov. Technol. 2020, 2, 85–90.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p>
          <a:p>
            <a:pPr marL="457200" indent="-457200" algn="just">
              <a:lnSpc>
                <a:spcPct val="107000"/>
              </a:lnSpc>
              <a:spcAft>
                <a:spcPts val="800"/>
              </a:spcAft>
            </a:pPr>
            <a:endParaRPr lang="en-US" sz="1400" dirty="0">
              <a:solidFill>
                <a:schemeClr val="bg1"/>
              </a:solidFill>
              <a:latin typeface="montserrat"/>
            </a:endParaRPr>
          </a:p>
        </p:txBody>
      </p:sp>
    </p:spTree>
    <p:extLst>
      <p:ext uri="{BB962C8B-B14F-4D97-AF65-F5344CB8AC3E}">
        <p14:creationId xmlns:p14="http://schemas.microsoft.com/office/powerpoint/2010/main" val="2194813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182F6-D823-4DBD-94E9-07289E6EC807}"/>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8C66C35C-0DB2-43BC-92C1-C88A0AF80C32}"/>
              </a:ext>
            </a:extLst>
          </p:cNvPr>
          <p:cNvSpPr>
            <a:spLocks noGrp="1"/>
          </p:cNvSpPr>
          <p:nvPr>
            <p:ph type="sldNum" sz="quarter" idx="12"/>
          </p:nvPr>
        </p:nvSpPr>
        <p:spPr/>
        <p:txBody>
          <a:bodyPr/>
          <a:lstStyle/>
          <a:p>
            <a:fld id="{80B15A82-FEF0-4615-A943-C0A2C8B0D616}" type="slidenum">
              <a:rPr lang="en-US" smtClean="0"/>
              <a:t>31</a:t>
            </a:fld>
            <a:endParaRPr lang="en-US" dirty="0"/>
          </a:p>
        </p:txBody>
      </p:sp>
      <p:sp>
        <p:nvSpPr>
          <p:cNvPr id="4" name="Date Placeholder 1">
            <a:extLst>
              <a:ext uri="{FF2B5EF4-FFF2-40B4-BE49-F238E27FC236}">
                <a16:creationId xmlns:a16="http://schemas.microsoft.com/office/drawing/2014/main" id="{A2C11FD4-6053-4C2C-AD93-FF55874D677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A53D37AC-BC96-44AD-8194-756D656B92B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6" name="Date Placeholder 1">
            <a:extLst>
              <a:ext uri="{FF2B5EF4-FFF2-40B4-BE49-F238E27FC236}">
                <a16:creationId xmlns:a16="http://schemas.microsoft.com/office/drawing/2014/main" id="{B14CD993-ACF4-4D2B-AB39-D60A2EEB7DA0}"/>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7" name="Slide Number Placeholder 2">
            <a:extLst>
              <a:ext uri="{FF2B5EF4-FFF2-40B4-BE49-F238E27FC236}">
                <a16:creationId xmlns:a16="http://schemas.microsoft.com/office/drawing/2014/main" id="{82D8C45F-C8E6-4BBB-8478-0D84F8B9AB4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8" name="Date Placeholder 1">
            <a:extLst>
              <a:ext uri="{FF2B5EF4-FFF2-40B4-BE49-F238E27FC236}">
                <a16:creationId xmlns:a16="http://schemas.microsoft.com/office/drawing/2014/main" id="{AFE7760E-D9B3-49FC-A31A-897F1E29762E}"/>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9" name="Slide Number Placeholder 2">
            <a:extLst>
              <a:ext uri="{FF2B5EF4-FFF2-40B4-BE49-F238E27FC236}">
                <a16:creationId xmlns:a16="http://schemas.microsoft.com/office/drawing/2014/main" id="{BB3B8D58-E810-46DE-BF30-1B405B98BA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10" name="Date Placeholder 1">
            <a:extLst>
              <a:ext uri="{FF2B5EF4-FFF2-40B4-BE49-F238E27FC236}">
                <a16:creationId xmlns:a16="http://schemas.microsoft.com/office/drawing/2014/main" id="{3E2756AB-53AA-4874-B822-253FC70EB0F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1" name="Slide Number Placeholder 2">
            <a:extLst>
              <a:ext uri="{FF2B5EF4-FFF2-40B4-BE49-F238E27FC236}">
                <a16:creationId xmlns:a16="http://schemas.microsoft.com/office/drawing/2014/main" id="{5BF85644-11F3-4843-BB8D-2E1576393C0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12" name="Date Placeholder 1">
            <a:extLst>
              <a:ext uri="{FF2B5EF4-FFF2-40B4-BE49-F238E27FC236}">
                <a16:creationId xmlns:a16="http://schemas.microsoft.com/office/drawing/2014/main" id="{6D65BB0F-19FC-4C9B-8D8A-8E01FF89E66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3" name="Slide Number Placeholder 2">
            <a:extLst>
              <a:ext uri="{FF2B5EF4-FFF2-40B4-BE49-F238E27FC236}">
                <a16:creationId xmlns:a16="http://schemas.microsoft.com/office/drawing/2014/main" id="{876D18D6-56A1-4FDA-900B-93639707F59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14" name="Date Placeholder 1">
            <a:extLst>
              <a:ext uri="{FF2B5EF4-FFF2-40B4-BE49-F238E27FC236}">
                <a16:creationId xmlns:a16="http://schemas.microsoft.com/office/drawing/2014/main" id="{262E233F-38A4-4E76-A6CF-A5F2FE731360}"/>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5" name="Slide Number Placeholder 2">
            <a:extLst>
              <a:ext uri="{FF2B5EF4-FFF2-40B4-BE49-F238E27FC236}">
                <a16:creationId xmlns:a16="http://schemas.microsoft.com/office/drawing/2014/main" id="{0423E6B9-BB9A-4D4D-959B-6E2560714C8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91217A2-4E55-4C95-8407-A4E1980CCBC4}"/>
                  </a:ext>
                </a:extLst>
              </p:cNvPr>
              <p:cNvSpPr txBox="1"/>
              <p:nvPr/>
            </p:nvSpPr>
            <p:spPr>
              <a:xfrm>
                <a:off x="3048000" y="1117727"/>
                <a:ext cx="6096000" cy="4622547"/>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chemeClr val="bg1"/>
                    </a:solidFill>
                    <a:latin typeface="montserrat"/>
                  </a:rPr>
                  <a:t>Four outputs in the confusion matrix assess how well each classifier performs on positive and negative classes independently. False-negative (FN), true negative (TN), false positive (FP), and true positive (TP) are these results.  The following formulas assist in determining the ML algorithms' accuracy, precision, recall F-1 score, and sensitivity.</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𝐴𝐶</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𝑅</m:t>
                      </m:r>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𝑇𝑃</m:t>
                          </m:r>
                        </m:num>
                        <m:den>
                          <m:r>
                            <a:rPr lang="en-US">
                              <a:solidFill>
                                <a:schemeClr val="bg1"/>
                              </a:solidFill>
                              <a:latin typeface="Cambria Math" panose="02040503050406030204" pitchFamily="18" charset="0"/>
                            </a:rPr>
                            <m:t>𝑇𝑁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𝑇𝑃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𝐹𝑁</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𝐹𝑃</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a:solidFill>
                            <a:schemeClr val="bg1"/>
                          </a:solidFill>
                          <a:latin typeface="Cambria Math" panose="02040503050406030204" pitchFamily="18" charset="0"/>
                        </a:rPr>
                        <m:t>𝐹</m:t>
                      </m:r>
                      <m:r>
                        <a:rPr lang="en-US">
                          <a:solidFill>
                            <a:schemeClr val="bg1"/>
                          </a:solidFill>
                          <a:latin typeface="Cambria Math" panose="02040503050406030204" pitchFamily="18" charset="0"/>
                        </a:rPr>
                        <m:t>1 </m:t>
                      </m:r>
                      <m:r>
                        <a:rPr lang="en-US">
                          <a:solidFill>
                            <a:schemeClr val="bg1"/>
                          </a:solidFill>
                          <a:latin typeface="Cambria Math" panose="02040503050406030204" pitchFamily="18" charset="0"/>
                        </a:rPr>
                        <m:t>𝑠𝑐𝑜𝑟𝑒</m:t>
                      </m:r>
                      <m:r>
                        <a:rPr lang="en-US">
                          <a:solidFill>
                            <a:schemeClr val="bg1"/>
                          </a:solidFill>
                          <a:latin typeface="Cambria Math" panose="02040503050406030204" pitchFamily="18" charset="0"/>
                        </a:rPr>
                        <m:t>=2 × </m:t>
                      </m:r>
                      <m:f>
                        <m:fPr>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num>
                        <m:den>
                          <m:r>
                            <a:rPr lang="en-US">
                              <a:solidFill>
                                <a:schemeClr val="bg1"/>
                              </a:solidFill>
                              <a:latin typeface="Cambria Math" panose="02040503050406030204" pitchFamily="18" charset="0"/>
                            </a:rPr>
                            <m:t>𝑃</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𝑅</m:t>
                          </m:r>
                        </m:den>
                      </m:f>
                      <m:r>
                        <a:rPr lang="en-US">
                          <a:solidFill>
                            <a:schemeClr val="bg1"/>
                          </a:solidFill>
                          <a:latin typeface="Cambria Math" panose="02040503050406030204" pitchFamily="18" charset="0"/>
                        </a:rPr>
                        <m:t> ×100%</m:t>
                      </m:r>
                    </m:oMath>
                  </m:oMathPara>
                </a14:m>
                <a:endParaRPr lang="en-US" dirty="0">
                  <a:solidFill>
                    <a:schemeClr val="bg1"/>
                  </a:solidFill>
                  <a:latin typeface="montserrat"/>
                </a:endParaRPr>
              </a:p>
            </p:txBody>
          </p:sp>
        </mc:Choice>
        <mc:Fallback xmlns="">
          <p:sp>
            <p:nvSpPr>
              <p:cNvPr id="16" name="TextBox 15">
                <a:extLst>
                  <a:ext uri="{FF2B5EF4-FFF2-40B4-BE49-F238E27FC236}">
                    <a16:creationId xmlns:a16="http://schemas.microsoft.com/office/drawing/2014/main" id="{B91217A2-4E55-4C95-8407-A4E1980CCBC4}"/>
                  </a:ext>
                </a:extLst>
              </p:cNvPr>
              <p:cNvSpPr txBox="1">
                <a:spLocks noRot="1" noChangeAspect="1" noMove="1" noResize="1" noEditPoints="1" noAdjustHandles="1" noChangeArrowheads="1" noChangeShapeType="1" noTextEdit="1"/>
              </p:cNvSpPr>
              <p:nvPr/>
            </p:nvSpPr>
            <p:spPr>
              <a:xfrm>
                <a:off x="3048000" y="1117727"/>
                <a:ext cx="6096000" cy="4622547"/>
              </a:xfrm>
              <a:prstGeom prst="rect">
                <a:avLst/>
              </a:prstGeom>
              <a:blipFill>
                <a:blip r:embed="rId2"/>
                <a:stretch>
                  <a:fillRect l="-800" t="-527" r="-800"/>
                </a:stretch>
              </a:blipFill>
            </p:spPr>
            <p:txBody>
              <a:bodyPr/>
              <a:lstStyle/>
              <a:p>
                <a:r>
                  <a:rPr lang="en-US">
                    <a:noFill/>
                  </a:rPr>
                  <a:t> </a:t>
                </a:r>
              </a:p>
            </p:txBody>
          </p:sp>
        </mc:Fallback>
      </mc:AlternateContent>
      <p:sp>
        <p:nvSpPr>
          <p:cNvPr id="17" name="Date Placeholder 1">
            <a:extLst>
              <a:ext uri="{FF2B5EF4-FFF2-40B4-BE49-F238E27FC236}">
                <a16:creationId xmlns:a16="http://schemas.microsoft.com/office/drawing/2014/main" id="{E708970A-7AD3-468E-B5F4-4FA43DF27C77}"/>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18" name="Slide Number Placeholder 2">
            <a:extLst>
              <a:ext uri="{FF2B5EF4-FFF2-40B4-BE49-F238E27FC236}">
                <a16:creationId xmlns:a16="http://schemas.microsoft.com/office/drawing/2014/main" id="{2FB314BD-516C-4045-A986-BB8942BC925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19" name="Date Placeholder 1">
            <a:extLst>
              <a:ext uri="{FF2B5EF4-FFF2-40B4-BE49-F238E27FC236}">
                <a16:creationId xmlns:a16="http://schemas.microsoft.com/office/drawing/2014/main" id="{A2EC3EFD-4F11-4BF2-A959-32C8568859D8}"/>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20" name="Slide Number Placeholder 2">
            <a:extLst>
              <a:ext uri="{FF2B5EF4-FFF2-40B4-BE49-F238E27FC236}">
                <a16:creationId xmlns:a16="http://schemas.microsoft.com/office/drawing/2014/main" id="{A3690002-14F8-475A-AD0E-70383B4C5EE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21" name="Date Placeholder 1">
            <a:extLst>
              <a:ext uri="{FF2B5EF4-FFF2-40B4-BE49-F238E27FC236}">
                <a16:creationId xmlns:a16="http://schemas.microsoft.com/office/drawing/2014/main" id="{20723179-A558-4284-82B6-5A0237D98B8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22" name="Slide Number Placeholder 2">
            <a:extLst>
              <a:ext uri="{FF2B5EF4-FFF2-40B4-BE49-F238E27FC236}">
                <a16:creationId xmlns:a16="http://schemas.microsoft.com/office/drawing/2014/main" id="{25F970EB-7FFE-4A5A-80AD-24D43ED310D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31</a:t>
            </a:fld>
            <a:endParaRPr lang="en-US" dirty="0"/>
          </a:p>
        </p:txBody>
      </p:sp>
      <p:sp>
        <p:nvSpPr>
          <p:cNvPr id="23" name="Date Placeholder 1">
            <a:extLst>
              <a:ext uri="{FF2B5EF4-FFF2-40B4-BE49-F238E27FC236}">
                <a16:creationId xmlns:a16="http://schemas.microsoft.com/office/drawing/2014/main" id="{91A98559-2680-4C63-BAD5-A7C9830BBACA}"/>
              </a:ext>
            </a:extLst>
          </p:cNvPr>
          <p:cNvSpPr txBox="1">
            <a:spLocks/>
          </p:cNvSpPr>
          <p:nvPr/>
        </p:nvSpPr>
        <p:spPr>
          <a:xfrm>
            <a:off x="0" y="616566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pic>
        <p:nvPicPr>
          <p:cNvPr id="24" name="Picture 23">
            <a:extLst>
              <a:ext uri="{FF2B5EF4-FFF2-40B4-BE49-F238E27FC236}">
                <a16:creationId xmlns:a16="http://schemas.microsoft.com/office/drawing/2014/main" id="{D56A413D-864C-4220-8A22-9D4C3C4D5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Picture 24">
            <a:extLst>
              <a:ext uri="{FF2B5EF4-FFF2-40B4-BE49-F238E27FC236}">
                <a16:creationId xmlns:a16="http://schemas.microsoft.com/office/drawing/2014/main" id="{776B10B6-6638-42E3-BA00-97D058E22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TextBox 25">
            <a:extLst>
              <a:ext uri="{FF2B5EF4-FFF2-40B4-BE49-F238E27FC236}">
                <a16:creationId xmlns:a16="http://schemas.microsoft.com/office/drawing/2014/main" id="{7E0FC939-CA00-4075-88FD-1967AED84816}"/>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References </a:t>
            </a:r>
          </a:p>
        </p:txBody>
      </p:sp>
      <p:sp>
        <p:nvSpPr>
          <p:cNvPr id="27" name="Date Placeholder 2">
            <a:extLst>
              <a:ext uri="{FF2B5EF4-FFF2-40B4-BE49-F238E27FC236}">
                <a16:creationId xmlns:a16="http://schemas.microsoft.com/office/drawing/2014/main" id="{29C1255F-5B30-4013-AE8F-11BB5860902A}"/>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99EC46-2A93-46AB-AF95-EC8EA75AE5D9}" type="datetime1">
              <a:rPr lang="en-US" sz="1600" b="1" smtClean="0">
                <a:solidFill>
                  <a:schemeClr val="bg1"/>
                </a:solidFill>
              </a:rPr>
              <a:pPr/>
              <a:t>2/19/2024</a:t>
            </a:fld>
            <a:endParaRPr lang="en-US" sz="1600" b="1" dirty="0">
              <a:solidFill>
                <a:schemeClr val="bg1"/>
              </a:solidFill>
            </a:endParaRPr>
          </a:p>
        </p:txBody>
      </p:sp>
      <p:sp>
        <p:nvSpPr>
          <p:cNvPr id="28" name="Slide Number Placeholder 4">
            <a:extLst>
              <a:ext uri="{FF2B5EF4-FFF2-40B4-BE49-F238E27FC236}">
                <a16:creationId xmlns:a16="http://schemas.microsoft.com/office/drawing/2014/main" id="{D8F424D3-FB63-4FAC-884A-4250690FFE4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31</a:t>
            </a:fld>
            <a:endParaRPr lang="en-US" sz="1600" b="1" dirty="0">
              <a:solidFill>
                <a:schemeClr val="bg1"/>
              </a:solidFill>
            </a:endParaRPr>
          </a:p>
        </p:txBody>
      </p:sp>
      <p:sp>
        <p:nvSpPr>
          <p:cNvPr id="29" name="TextBox 28">
            <a:extLst>
              <a:ext uri="{FF2B5EF4-FFF2-40B4-BE49-F238E27FC236}">
                <a16:creationId xmlns:a16="http://schemas.microsoft.com/office/drawing/2014/main" id="{F23DB6B8-7BBE-47C3-90CC-4F5775FD48E9}"/>
              </a:ext>
            </a:extLst>
          </p:cNvPr>
          <p:cNvSpPr txBox="1"/>
          <p:nvPr/>
        </p:nvSpPr>
        <p:spPr>
          <a:xfrm>
            <a:off x="1371600" y="1469021"/>
            <a:ext cx="9726706" cy="4554324"/>
          </a:xfrm>
          <a:prstGeom prst="rect">
            <a:avLst/>
          </a:prstGeom>
          <a:noFill/>
        </p:spPr>
        <p:txBody>
          <a:bodyPr wrap="square" rtlCol="0">
            <a:spAutoFit/>
          </a:bodyPr>
          <a:lstStyle/>
          <a:p>
            <a:pPr marL="457200" marR="0" indent="-457200" algn="just">
              <a:lnSpc>
                <a:spcPct val="107000"/>
              </a:lnSpc>
              <a:spcBef>
                <a:spcPts val="0"/>
              </a:spcBef>
              <a:spcAft>
                <a:spcPts val="800"/>
              </a:spcAft>
            </a:pPr>
            <a:r>
              <a:rPr lang="en-US" sz="1400" dirty="0">
                <a:solidFill>
                  <a:schemeClr val="bg1"/>
                </a:solidFill>
                <a:latin typeface="montserrat"/>
              </a:rPr>
              <a:t>[13]	Srivastava, A.; Kumar, V.V.; Mahesh, T.; Vivek, V. Automated Prediction of Liver Disease using Machine Learning (ML) Algorithms. In Proceedings of the 2022 Second International Conference on Advances in Electrical, Computing, Communication and Sustainable Technologies (ICAECT), Bhilai, India, 21–22 April 2022; pp. 1–4.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p>
          <a:p>
            <a:pPr marL="457200" indent="-457200" algn="just">
              <a:lnSpc>
                <a:spcPct val="107000"/>
              </a:lnSpc>
              <a:spcAft>
                <a:spcPts val="800"/>
              </a:spcAft>
            </a:pPr>
            <a:r>
              <a:rPr lang="en-US" sz="1400" dirty="0">
                <a:solidFill>
                  <a:schemeClr val="bg1"/>
                </a:solidFill>
                <a:latin typeface="montserrat"/>
              </a:rPr>
              <a:t>[14]	Choudhary, R.; Gopalakrishnan, T.; Ruby, D.; Gayathri, A.; Murthy, V.S.; Shekhar, R. An Efficient Model for Predicting Liver Disease Using Machine Learning. In Data Analytics in Bioinformatics: A Machine Learning Perspective; Wiley Online Library: Hoboken, NJ, USA, 2021; pp. 443–457.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n-US" sz="1400" dirty="0">
                <a:solidFill>
                  <a:schemeClr val="bg1"/>
                </a:solidFill>
                <a:latin typeface="montserrat"/>
              </a:rPr>
              <a:t>[15]	Geetha, C.; Arunachalam, A. Evaluation based Approaches for Liver Disease Prediction using Machine Learning Algorithms. In Proceedings of the 2021 International Conference on Computer Communication and Informatics (ICCCI), Coimbatore, India, 27–29 January 2021; pp. 1–4.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n-US" sz="1400" dirty="0">
                <a:solidFill>
                  <a:schemeClr val="bg1"/>
                </a:solidFill>
                <a:latin typeface="montserrat"/>
              </a:rPr>
              <a:t>[16]	Gajendran, G.; Varadharajan, R. Classification of Indian liver patient’s data set using MAMFFN. In Proceedings of the AIP Conference Proceedings, Coimbatore, India, 17–18 July 2020; Volume 2277, p. 120001.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n-US" sz="1400" dirty="0">
                <a:solidFill>
                  <a:schemeClr val="bg1"/>
                </a:solidFill>
                <a:latin typeface="montserrat"/>
              </a:rPr>
              <a:t>[17]	Elias Dritsas, Supervised Machine Learning Models for Liver Disease Risk Prediction, 13 January 2023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endParaRPr lang="en-US"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n-US" sz="1400" dirty="0">
                <a:solidFill>
                  <a:schemeClr val="bg1"/>
                </a:solidFill>
                <a:latin typeface="montserrat"/>
              </a:rPr>
              <a:t>[18]	Anon, Estimated Glomerular Filtration Rate (eGFR), National Kidney Foundation. (2015).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Estimated Glomerular Filtration Rate (eGFR) | National Kidney Foundation</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bg1"/>
                </a:solidFill>
                <a:latin typeface="montserrat"/>
              </a:rPr>
              <a:t>(accessed February 4, 2022).</a:t>
            </a:r>
          </a:p>
          <a:p>
            <a:pPr marL="457200" indent="-457200" algn="just">
              <a:lnSpc>
                <a:spcPct val="107000"/>
              </a:lnSpc>
              <a:spcAft>
                <a:spcPts val="800"/>
              </a:spcAft>
            </a:pPr>
            <a:r>
              <a:rPr lang="en-US" sz="1400" dirty="0">
                <a:solidFill>
                  <a:schemeClr val="bg1"/>
                </a:solidFill>
                <a:latin typeface="montserrat"/>
              </a:rPr>
              <a:t>[19]	Indian Liver Patient Records. Available online: (accessed on 14 November 2022). [</a:t>
            </a: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10" action="ppaction://hlinkfile">
                  <a:extLst>
                    <a:ext uri="{A12FA001-AC4F-418D-AE19-62706E023703}">
                      <ahyp:hlinkClr xmlns:ahyp="http://schemas.microsoft.com/office/drawing/2018/hyperlinkcolor" val="tx"/>
                    </a:ext>
                  </a:extLst>
                </a:hlinkClick>
              </a:rPr>
              <a:t>CrossRef</a:t>
            </a:r>
            <a:r>
              <a:rPr lang="en-US" sz="1400" dirty="0">
                <a:solidFill>
                  <a:schemeClr val="bg1"/>
                </a:solidFill>
                <a:latin typeface="montserrat"/>
              </a:rPr>
              <a:t>]</a:t>
            </a:r>
          </a:p>
          <a:p>
            <a:pPr marL="457200" indent="-457200" algn="just">
              <a:lnSpc>
                <a:spcPct val="107000"/>
              </a:lnSpc>
              <a:spcAft>
                <a:spcPts val="800"/>
              </a:spcAft>
            </a:pPr>
            <a:endParaRPr lang="en-US" sz="1400" dirty="0">
              <a:solidFill>
                <a:schemeClr val="bg1"/>
              </a:solidFill>
              <a:latin typeface="montserrat"/>
            </a:endParaRPr>
          </a:p>
        </p:txBody>
      </p:sp>
    </p:spTree>
    <p:extLst>
      <p:ext uri="{BB962C8B-B14F-4D97-AF65-F5344CB8AC3E}">
        <p14:creationId xmlns:p14="http://schemas.microsoft.com/office/powerpoint/2010/main" val="3908509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9710ED-BE13-48F7-B984-0AC36B199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1EBC129-AAE5-4E70-9EFD-A406BB3B1446}"/>
              </a:ext>
            </a:extLst>
          </p:cNvPr>
          <p:cNvSpPr txBox="1"/>
          <p:nvPr/>
        </p:nvSpPr>
        <p:spPr>
          <a:xfrm>
            <a:off x="0" y="2705725"/>
            <a:ext cx="12192000" cy="1446550"/>
          </a:xfrm>
          <a:prstGeom prst="rect">
            <a:avLst/>
          </a:prstGeom>
          <a:noFill/>
        </p:spPr>
        <p:txBody>
          <a:bodyPr wrap="square" rtlCol="0">
            <a:spAutoFit/>
          </a:bodyPr>
          <a:lstStyle/>
          <a:p>
            <a:pPr algn="ctr"/>
            <a:r>
              <a:rPr lang="en-US" sz="8800" b="1" dirty="0">
                <a:solidFill>
                  <a:schemeClr val="bg1"/>
                </a:solidFill>
                <a:effectLst>
                  <a:outerShdw blurRad="38100" dist="38100" dir="2700000" algn="tl">
                    <a:srgbClr val="000000">
                      <a:alpha val="43137"/>
                    </a:srgbClr>
                  </a:outerShdw>
                </a:effectLst>
                <a:latin typeface="montserrat"/>
              </a:rPr>
              <a:t>Thank You</a:t>
            </a:r>
          </a:p>
        </p:txBody>
      </p:sp>
      <p:sp>
        <p:nvSpPr>
          <p:cNvPr id="4" name="Date Placeholder 3">
            <a:extLst>
              <a:ext uri="{FF2B5EF4-FFF2-40B4-BE49-F238E27FC236}">
                <a16:creationId xmlns:a16="http://schemas.microsoft.com/office/drawing/2014/main" id="{EBF2F551-1FCF-471D-B8FC-4408B9424FDB}"/>
              </a:ext>
            </a:extLst>
          </p:cNvPr>
          <p:cNvSpPr>
            <a:spLocks noGrp="1"/>
          </p:cNvSpPr>
          <p:nvPr>
            <p:ph type="dt" sz="half" idx="10"/>
          </p:nvPr>
        </p:nvSpPr>
        <p:spPr/>
        <p:txBody>
          <a:bodyPr/>
          <a:lstStyle/>
          <a:p>
            <a:fld id="{262A138B-1972-431A-B6A4-865C72CE3B9A}" type="datetime1">
              <a:rPr lang="en-US" sz="1600" b="1" smtClean="0">
                <a:solidFill>
                  <a:schemeClr val="bg1"/>
                </a:solidFill>
              </a:rPr>
              <a:t>2/19/2024</a:t>
            </a:fld>
            <a:endParaRPr lang="en-US" sz="1600" b="1" dirty="0">
              <a:solidFill>
                <a:schemeClr val="bg1"/>
              </a:solidFill>
            </a:endParaRPr>
          </a:p>
        </p:txBody>
      </p:sp>
      <p:sp>
        <p:nvSpPr>
          <p:cNvPr id="5" name="Slide Number Placeholder 4">
            <a:extLst>
              <a:ext uri="{FF2B5EF4-FFF2-40B4-BE49-F238E27FC236}">
                <a16:creationId xmlns:a16="http://schemas.microsoft.com/office/drawing/2014/main" id="{FE637F3F-2843-4CDF-AABE-928FC1DA3373}"/>
              </a:ext>
            </a:extLst>
          </p:cNvPr>
          <p:cNvSpPr>
            <a:spLocks noGrp="1"/>
          </p:cNvSpPr>
          <p:nvPr>
            <p:ph type="sldNum" sz="quarter" idx="12"/>
          </p:nvPr>
        </p:nvSpPr>
        <p:spPr/>
        <p:txBody>
          <a:bodyPr/>
          <a:lstStyle/>
          <a:p>
            <a:fld id="{80B15A82-FEF0-4615-A943-C0A2C8B0D616}" type="slidenum">
              <a:rPr lang="en-US" sz="1600" b="1">
                <a:solidFill>
                  <a:schemeClr val="bg1"/>
                </a:solidFill>
              </a:rPr>
              <a:t>32</a:t>
            </a:fld>
            <a:endParaRPr lang="en-US" sz="1600" b="1" dirty="0">
              <a:solidFill>
                <a:schemeClr val="bg1"/>
              </a:solidFill>
            </a:endParaRPr>
          </a:p>
        </p:txBody>
      </p:sp>
    </p:spTree>
    <p:extLst>
      <p:ext uri="{BB962C8B-B14F-4D97-AF65-F5344CB8AC3E}">
        <p14:creationId xmlns:p14="http://schemas.microsoft.com/office/powerpoint/2010/main" val="171213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346490-DF6F-4E82-80E5-5B6823179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7DCFB6E-1B5C-41FB-A5E7-500F2D693E64}"/>
              </a:ext>
            </a:extLst>
          </p:cNvPr>
          <p:cNvSpPr txBox="1"/>
          <p:nvPr/>
        </p:nvSpPr>
        <p:spPr>
          <a:xfrm>
            <a:off x="0" y="246401"/>
            <a:ext cx="12192000" cy="769441"/>
          </a:xfrm>
          <a:prstGeom prst="rect">
            <a:avLst/>
          </a:prstGeom>
          <a:noFill/>
        </p:spPr>
        <p:txBody>
          <a:bodyPr wrap="square" rtlCol="0">
            <a:spAutoFit/>
          </a:bodyPr>
          <a:lstStyle/>
          <a:p>
            <a:pPr algn="ctr"/>
            <a:r>
              <a:rPr lang="en-US" sz="4400" b="1" dirty="0">
                <a:solidFill>
                  <a:schemeClr val="bg1"/>
                </a:solidFill>
                <a:latin typeface="montserrat"/>
              </a:rPr>
              <a:t>Problem Statement</a:t>
            </a:r>
          </a:p>
        </p:txBody>
      </p:sp>
      <p:sp>
        <p:nvSpPr>
          <p:cNvPr id="4" name="TextBox 3">
            <a:extLst>
              <a:ext uri="{FF2B5EF4-FFF2-40B4-BE49-F238E27FC236}">
                <a16:creationId xmlns:a16="http://schemas.microsoft.com/office/drawing/2014/main" id="{55A248E5-587B-4CC4-8165-85BDE0EE634E}"/>
              </a:ext>
            </a:extLst>
          </p:cNvPr>
          <p:cNvSpPr txBox="1"/>
          <p:nvPr/>
        </p:nvSpPr>
        <p:spPr>
          <a:xfrm>
            <a:off x="1398490" y="1624408"/>
            <a:ext cx="3729322" cy="3046988"/>
          </a:xfrm>
          <a:prstGeom prst="rect">
            <a:avLst/>
          </a:prstGeom>
          <a:noFill/>
        </p:spPr>
        <p:txBody>
          <a:bodyPr wrap="square" rtlCol="0">
            <a:spAutoFit/>
          </a:bodyPr>
          <a:lstStyle/>
          <a:p>
            <a:pPr algn="just"/>
            <a:endParaRPr lang="en-US" sz="24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p:txBody>
      </p:sp>
      <p:sp>
        <p:nvSpPr>
          <p:cNvPr id="5" name="Date Placeholder 4">
            <a:extLst>
              <a:ext uri="{FF2B5EF4-FFF2-40B4-BE49-F238E27FC236}">
                <a16:creationId xmlns:a16="http://schemas.microsoft.com/office/drawing/2014/main" id="{D8907348-77B4-4BC3-9325-55EB09475701}"/>
              </a:ext>
            </a:extLst>
          </p:cNvPr>
          <p:cNvSpPr>
            <a:spLocks noGrp="1"/>
          </p:cNvSpPr>
          <p:nvPr>
            <p:ph type="dt" sz="half" idx="10"/>
          </p:nvPr>
        </p:nvSpPr>
        <p:spPr/>
        <p:txBody>
          <a:bodyPr/>
          <a:lstStyle/>
          <a:p>
            <a:fld id="{2581C396-2DDE-474A-BAEB-D8A7518B5609}" type="datetime1">
              <a:rPr lang="en-US" sz="1600" b="1" smtClean="0">
                <a:solidFill>
                  <a:schemeClr val="bg1"/>
                </a:solidFill>
              </a:rPr>
              <a:t>2/19/2024</a:t>
            </a:fld>
            <a:endParaRPr lang="en-US" sz="1600" b="1" dirty="0">
              <a:solidFill>
                <a:schemeClr val="bg1"/>
              </a:solidFill>
            </a:endParaRPr>
          </a:p>
        </p:txBody>
      </p:sp>
      <p:sp>
        <p:nvSpPr>
          <p:cNvPr id="6" name="Slide Number Placeholder 5">
            <a:extLst>
              <a:ext uri="{FF2B5EF4-FFF2-40B4-BE49-F238E27FC236}">
                <a16:creationId xmlns:a16="http://schemas.microsoft.com/office/drawing/2014/main" id="{0FB90D46-67D2-44D9-9398-C177954A7298}"/>
              </a:ext>
            </a:extLst>
          </p:cNvPr>
          <p:cNvSpPr>
            <a:spLocks noGrp="1"/>
          </p:cNvSpPr>
          <p:nvPr>
            <p:ph type="sldNum" sz="quarter" idx="12"/>
          </p:nvPr>
        </p:nvSpPr>
        <p:spPr/>
        <p:txBody>
          <a:bodyPr/>
          <a:lstStyle/>
          <a:p>
            <a:fld id="{80B15A82-FEF0-4615-A943-C0A2C8B0D616}" type="slidenum">
              <a:rPr lang="en-US" sz="1600" b="1">
                <a:solidFill>
                  <a:schemeClr val="bg1"/>
                </a:solidFill>
              </a:rPr>
              <a:t>4</a:t>
            </a:fld>
            <a:endParaRPr lang="en-US" sz="1600" b="1" dirty="0">
              <a:solidFill>
                <a:schemeClr val="bg1"/>
              </a:solidFill>
            </a:endParaRPr>
          </a:p>
        </p:txBody>
      </p:sp>
      <p:sp>
        <p:nvSpPr>
          <p:cNvPr id="9" name="TextBox 8">
            <a:extLst>
              <a:ext uri="{FF2B5EF4-FFF2-40B4-BE49-F238E27FC236}">
                <a16:creationId xmlns:a16="http://schemas.microsoft.com/office/drawing/2014/main" id="{83D92BD9-7455-4901-9938-C93C6475C7B8}"/>
              </a:ext>
            </a:extLst>
          </p:cNvPr>
          <p:cNvSpPr txBox="1"/>
          <p:nvPr/>
        </p:nvSpPr>
        <p:spPr>
          <a:xfrm>
            <a:off x="1739367" y="1690688"/>
            <a:ext cx="5235174" cy="3108543"/>
          </a:xfrm>
          <a:prstGeom prst="rect">
            <a:avLst/>
          </a:prstGeom>
          <a:noFill/>
        </p:spPr>
        <p:txBody>
          <a:bodyPr wrap="square" rtlCol="0">
            <a:spAutoFit/>
          </a:bodyPr>
          <a:lstStyle/>
          <a:p>
            <a:pPr algn="just">
              <a:spcBef>
                <a:spcPts val="0"/>
              </a:spcBef>
              <a:buSzPts val="2600"/>
            </a:pPr>
            <a:r>
              <a:rPr lang="en-US" sz="2800" dirty="0">
                <a:solidFill>
                  <a:schemeClr val="bg1"/>
                </a:solidFill>
                <a:latin typeface="montserrat"/>
              </a:rPr>
              <a:t>Chronic Kidney Disease (CKD) is a progressive irreversible condition characterized by either a reduction in kidney function or kidney damage as a result of any cause that is present for more than three months.</a:t>
            </a:r>
          </a:p>
        </p:txBody>
      </p:sp>
      <p:pic>
        <p:nvPicPr>
          <p:cNvPr id="11" name="Picture 10">
            <a:extLst>
              <a:ext uri="{FF2B5EF4-FFF2-40B4-BE49-F238E27FC236}">
                <a16:creationId xmlns:a16="http://schemas.microsoft.com/office/drawing/2014/main" id="{66484CEE-C20E-4232-8FF1-3E5C8CCA2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90" y="1624408"/>
            <a:ext cx="4545556" cy="3146377"/>
          </a:xfrm>
          <a:prstGeom prst="rect">
            <a:avLst/>
          </a:prstGeom>
        </p:spPr>
      </p:pic>
      <p:sp>
        <p:nvSpPr>
          <p:cNvPr id="7" name="TextBox 6">
            <a:extLst>
              <a:ext uri="{FF2B5EF4-FFF2-40B4-BE49-F238E27FC236}">
                <a16:creationId xmlns:a16="http://schemas.microsoft.com/office/drawing/2014/main" id="{822172BF-9645-4AB9-AA05-724A87214735}"/>
              </a:ext>
            </a:extLst>
          </p:cNvPr>
          <p:cNvSpPr txBox="1"/>
          <p:nvPr/>
        </p:nvSpPr>
        <p:spPr>
          <a:xfrm>
            <a:off x="8270168" y="4856131"/>
            <a:ext cx="2133600" cy="523220"/>
          </a:xfrm>
          <a:prstGeom prst="rect">
            <a:avLst/>
          </a:prstGeom>
          <a:noFill/>
        </p:spPr>
        <p:txBody>
          <a:bodyPr wrap="square" rtlCol="0">
            <a:spAutoFit/>
          </a:bodyPr>
          <a:lstStyle/>
          <a:p>
            <a:r>
              <a:rPr lang="en-US" sz="2800" dirty="0">
                <a:solidFill>
                  <a:schemeClr val="bg1"/>
                </a:solidFill>
                <a:latin typeface="montserrat"/>
              </a:rPr>
              <a:t>Fig. 1. Kidney</a:t>
            </a:r>
          </a:p>
        </p:txBody>
      </p:sp>
    </p:spTree>
    <p:extLst>
      <p:ext uri="{BB962C8B-B14F-4D97-AF65-F5344CB8AC3E}">
        <p14:creationId xmlns:p14="http://schemas.microsoft.com/office/powerpoint/2010/main" val="72484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938FB-E7B7-4AB6-B82B-323022EB33EF}"/>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C851CB44-EAE1-40E0-828D-CFE2978C4EB1}"/>
              </a:ext>
            </a:extLst>
          </p:cNvPr>
          <p:cNvSpPr>
            <a:spLocks noGrp="1"/>
          </p:cNvSpPr>
          <p:nvPr>
            <p:ph type="sldNum" sz="quarter" idx="12"/>
          </p:nvPr>
        </p:nvSpPr>
        <p:spPr/>
        <p:txBody>
          <a:bodyPr/>
          <a:lstStyle/>
          <a:p>
            <a:fld id="{80B15A82-FEF0-4615-A943-C0A2C8B0D616}" type="slidenum">
              <a:rPr lang="en-US" smtClean="0"/>
              <a:t>5</a:t>
            </a:fld>
            <a:endParaRPr lang="en-US" dirty="0"/>
          </a:p>
        </p:txBody>
      </p:sp>
      <p:pic>
        <p:nvPicPr>
          <p:cNvPr id="4" name="Picture 3">
            <a:extLst>
              <a:ext uri="{FF2B5EF4-FFF2-40B4-BE49-F238E27FC236}">
                <a16:creationId xmlns:a16="http://schemas.microsoft.com/office/drawing/2014/main" id="{39F32439-3725-4672-B898-9B1DDE9C4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527E516-DCB8-412C-A4F7-40DD9AC83EDD}"/>
              </a:ext>
            </a:extLst>
          </p:cNvPr>
          <p:cNvSpPr txBox="1"/>
          <p:nvPr/>
        </p:nvSpPr>
        <p:spPr>
          <a:xfrm>
            <a:off x="0" y="246401"/>
            <a:ext cx="12192000" cy="769441"/>
          </a:xfrm>
          <a:prstGeom prst="rect">
            <a:avLst/>
          </a:prstGeom>
          <a:noFill/>
        </p:spPr>
        <p:txBody>
          <a:bodyPr wrap="square" rtlCol="0">
            <a:spAutoFit/>
          </a:bodyPr>
          <a:lstStyle/>
          <a:p>
            <a:pPr algn="ctr"/>
            <a:r>
              <a:rPr lang="en-US" sz="4400" b="1" dirty="0">
                <a:solidFill>
                  <a:schemeClr val="bg1"/>
                </a:solidFill>
                <a:latin typeface="montserrat"/>
              </a:rPr>
              <a:t>Problem Statement</a:t>
            </a:r>
          </a:p>
        </p:txBody>
      </p:sp>
      <p:sp>
        <p:nvSpPr>
          <p:cNvPr id="6" name="TextBox 5">
            <a:extLst>
              <a:ext uri="{FF2B5EF4-FFF2-40B4-BE49-F238E27FC236}">
                <a16:creationId xmlns:a16="http://schemas.microsoft.com/office/drawing/2014/main" id="{F58036FC-8D73-4457-BA85-33C995D9584F}"/>
              </a:ext>
            </a:extLst>
          </p:cNvPr>
          <p:cNvSpPr txBox="1"/>
          <p:nvPr/>
        </p:nvSpPr>
        <p:spPr>
          <a:xfrm>
            <a:off x="1398490" y="1624408"/>
            <a:ext cx="3729322" cy="3046988"/>
          </a:xfrm>
          <a:prstGeom prst="rect">
            <a:avLst/>
          </a:prstGeom>
          <a:noFill/>
        </p:spPr>
        <p:txBody>
          <a:bodyPr wrap="square" rtlCol="0">
            <a:spAutoFit/>
          </a:bodyPr>
          <a:lstStyle/>
          <a:p>
            <a:pPr algn="just"/>
            <a:endParaRPr lang="en-US" sz="24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a:p>
            <a:pPr algn="just"/>
            <a:endParaRPr lang="en-US" sz="2800" dirty="0">
              <a:solidFill>
                <a:schemeClr val="bg1"/>
              </a:solidFill>
              <a:latin typeface="montserrat"/>
            </a:endParaRPr>
          </a:p>
        </p:txBody>
      </p:sp>
      <p:sp>
        <p:nvSpPr>
          <p:cNvPr id="7" name="Date Placeholder 4">
            <a:extLst>
              <a:ext uri="{FF2B5EF4-FFF2-40B4-BE49-F238E27FC236}">
                <a16:creationId xmlns:a16="http://schemas.microsoft.com/office/drawing/2014/main" id="{4B791248-4E35-47F4-AF53-E3BC81458CAF}"/>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81C396-2DDE-474A-BAEB-D8A7518B5609}" type="datetime1">
              <a:rPr lang="en-US" sz="1600" b="1" smtClean="0">
                <a:solidFill>
                  <a:schemeClr val="bg1"/>
                </a:solidFill>
              </a:rPr>
              <a:pPr/>
              <a:t>2/19/2024</a:t>
            </a:fld>
            <a:endParaRPr lang="en-US" sz="1600" b="1" dirty="0">
              <a:solidFill>
                <a:schemeClr val="bg1"/>
              </a:solidFill>
            </a:endParaRPr>
          </a:p>
        </p:txBody>
      </p:sp>
      <p:sp>
        <p:nvSpPr>
          <p:cNvPr id="8" name="Slide Number Placeholder 5">
            <a:extLst>
              <a:ext uri="{FF2B5EF4-FFF2-40B4-BE49-F238E27FC236}">
                <a16:creationId xmlns:a16="http://schemas.microsoft.com/office/drawing/2014/main" id="{B590783D-DB32-4687-8EE6-0E5AFBDF872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5</a:t>
            </a:fld>
            <a:endParaRPr lang="en-US" sz="1600" b="1" dirty="0">
              <a:solidFill>
                <a:schemeClr val="bg1"/>
              </a:solidFill>
            </a:endParaRPr>
          </a:p>
        </p:txBody>
      </p:sp>
      <p:sp>
        <p:nvSpPr>
          <p:cNvPr id="9" name="TextBox 8">
            <a:extLst>
              <a:ext uri="{FF2B5EF4-FFF2-40B4-BE49-F238E27FC236}">
                <a16:creationId xmlns:a16="http://schemas.microsoft.com/office/drawing/2014/main" id="{A65AD56F-E312-4D02-94F4-00A6EECE89D0}"/>
              </a:ext>
            </a:extLst>
          </p:cNvPr>
          <p:cNvSpPr txBox="1"/>
          <p:nvPr/>
        </p:nvSpPr>
        <p:spPr>
          <a:xfrm>
            <a:off x="1739367" y="1690688"/>
            <a:ext cx="4876586" cy="3539430"/>
          </a:xfrm>
          <a:prstGeom prst="rect">
            <a:avLst/>
          </a:prstGeom>
          <a:noFill/>
        </p:spPr>
        <p:txBody>
          <a:bodyPr wrap="square" rtlCol="0">
            <a:spAutoFit/>
          </a:bodyPr>
          <a:lstStyle/>
          <a:p>
            <a:pPr algn="just">
              <a:spcBef>
                <a:spcPts val="0"/>
              </a:spcBef>
              <a:buSzPts val="2600"/>
            </a:pPr>
            <a:r>
              <a:rPr lang="en-US" sz="2800" b="0" i="0" dirty="0">
                <a:solidFill>
                  <a:srgbClr val="ECECEC"/>
                </a:solidFill>
                <a:effectLst/>
                <a:latin typeface="Söhne"/>
              </a:rPr>
              <a:t>Liver disease (LD) refers to a broad range of conditions affecting the liver, including inflammation, cirrhosis, and liver failure, often resulting from various factors such as infections, alcohol consumption, or metabolic disorders.</a:t>
            </a:r>
            <a:endParaRPr lang="en-US" sz="2800" dirty="0">
              <a:solidFill>
                <a:schemeClr val="bg1"/>
              </a:solidFill>
              <a:latin typeface="montserrat"/>
            </a:endParaRPr>
          </a:p>
        </p:txBody>
      </p:sp>
      <p:pic>
        <p:nvPicPr>
          <p:cNvPr id="12" name="Picture 11">
            <a:extLst>
              <a:ext uri="{FF2B5EF4-FFF2-40B4-BE49-F238E27FC236}">
                <a16:creationId xmlns:a16="http://schemas.microsoft.com/office/drawing/2014/main" id="{79E340BF-7198-4CA9-BE34-F7F0A2B25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90" y="1593630"/>
            <a:ext cx="4578474" cy="3108543"/>
          </a:xfrm>
          <a:prstGeom prst="rect">
            <a:avLst/>
          </a:prstGeom>
        </p:spPr>
      </p:pic>
      <p:sp>
        <p:nvSpPr>
          <p:cNvPr id="13" name="TextBox 12">
            <a:extLst>
              <a:ext uri="{FF2B5EF4-FFF2-40B4-BE49-F238E27FC236}">
                <a16:creationId xmlns:a16="http://schemas.microsoft.com/office/drawing/2014/main" id="{757DD17C-8EF0-4593-92AD-80DF618742C2}"/>
              </a:ext>
            </a:extLst>
          </p:cNvPr>
          <p:cNvSpPr txBox="1"/>
          <p:nvPr/>
        </p:nvSpPr>
        <p:spPr>
          <a:xfrm>
            <a:off x="8270168" y="4856131"/>
            <a:ext cx="2133600" cy="523220"/>
          </a:xfrm>
          <a:prstGeom prst="rect">
            <a:avLst/>
          </a:prstGeom>
          <a:noFill/>
        </p:spPr>
        <p:txBody>
          <a:bodyPr wrap="square" rtlCol="0">
            <a:spAutoFit/>
          </a:bodyPr>
          <a:lstStyle/>
          <a:p>
            <a:r>
              <a:rPr lang="en-US" sz="2800" dirty="0">
                <a:solidFill>
                  <a:schemeClr val="bg1"/>
                </a:solidFill>
                <a:latin typeface="montserrat"/>
              </a:rPr>
              <a:t>Fig. 2. Liver</a:t>
            </a:r>
          </a:p>
        </p:txBody>
      </p:sp>
    </p:spTree>
    <p:extLst>
      <p:ext uri="{BB962C8B-B14F-4D97-AF65-F5344CB8AC3E}">
        <p14:creationId xmlns:p14="http://schemas.microsoft.com/office/powerpoint/2010/main" val="252708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899C4C-83CB-4B86-8983-830EB8505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85AF054-C411-4240-AEC7-3B397C24788E}"/>
              </a:ext>
            </a:extLst>
          </p:cNvPr>
          <p:cNvSpPr txBox="1"/>
          <p:nvPr/>
        </p:nvSpPr>
        <p:spPr>
          <a:xfrm>
            <a:off x="0" y="197985"/>
            <a:ext cx="12191999" cy="769441"/>
          </a:xfrm>
          <a:prstGeom prst="rect">
            <a:avLst/>
          </a:prstGeom>
          <a:noFill/>
        </p:spPr>
        <p:txBody>
          <a:bodyPr wrap="square" rtlCol="0">
            <a:spAutoFit/>
          </a:bodyPr>
          <a:lstStyle/>
          <a:p>
            <a:pPr algn="ctr"/>
            <a:r>
              <a:rPr lang="en-US" sz="4400" b="1" dirty="0">
                <a:solidFill>
                  <a:schemeClr val="bg1"/>
                </a:solidFill>
                <a:latin typeface="montserrat"/>
              </a:rPr>
              <a:t>Objective</a:t>
            </a:r>
          </a:p>
        </p:txBody>
      </p:sp>
      <p:sp>
        <p:nvSpPr>
          <p:cNvPr id="4" name="TextBox 3">
            <a:extLst>
              <a:ext uri="{FF2B5EF4-FFF2-40B4-BE49-F238E27FC236}">
                <a16:creationId xmlns:a16="http://schemas.microsoft.com/office/drawing/2014/main" id="{1687B83B-8125-4389-BD39-52223C3CDDCE}"/>
              </a:ext>
            </a:extLst>
          </p:cNvPr>
          <p:cNvSpPr txBox="1"/>
          <p:nvPr/>
        </p:nvSpPr>
        <p:spPr>
          <a:xfrm>
            <a:off x="2209800" y="1778658"/>
            <a:ext cx="6669746"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bg1"/>
                </a:solidFill>
                <a:latin typeface="montserrat"/>
              </a:rPr>
              <a:t>Increase Awareness.</a:t>
            </a:r>
          </a:p>
          <a:p>
            <a:pPr marL="342900" indent="-342900" algn="just">
              <a:buFont typeface="Arial" panose="020B0604020202020204" pitchFamily="34" charset="0"/>
              <a:buChar char="•"/>
            </a:pPr>
            <a:r>
              <a:rPr lang="en-US" sz="2800" dirty="0">
                <a:solidFill>
                  <a:schemeClr val="bg1"/>
                </a:solidFill>
                <a:latin typeface="montserrat"/>
              </a:rPr>
              <a:t>Early Detection and Screening.</a:t>
            </a:r>
          </a:p>
          <a:p>
            <a:pPr marL="342900" indent="-342900" algn="just">
              <a:buFont typeface="Arial" panose="020B0604020202020204" pitchFamily="34" charset="0"/>
              <a:buChar char="•"/>
            </a:pPr>
            <a:r>
              <a:rPr lang="en-US" sz="2800" dirty="0">
                <a:solidFill>
                  <a:schemeClr val="bg1"/>
                </a:solidFill>
                <a:latin typeface="montserrat"/>
              </a:rPr>
              <a:t>Promote Healthy Lifestyle Practices.</a:t>
            </a:r>
          </a:p>
          <a:p>
            <a:pPr marL="342900" indent="-342900" algn="just">
              <a:buFont typeface="Arial" panose="020B0604020202020204" pitchFamily="34" charset="0"/>
              <a:buChar char="•"/>
            </a:pPr>
            <a:r>
              <a:rPr lang="en-US" sz="2800" dirty="0">
                <a:solidFill>
                  <a:schemeClr val="bg1"/>
                </a:solidFill>
                <a:latin typeface="montserrat"/>
              </a:rPr>
              <a:t>Improve Access to Healthcare.</a:t>
            </a:r>
          </a:p>
          <a:p>
            <a:pPr marL="342900" indent="-342900" algn="just">
              <a:buFont typeface="Arial" panose="020B0604020202020204" pitchFamily="34" charset="0"/>
              <a:buChar char="•"/>
            </a:pPr>
            <a:r>
              <a:rPr lang="en-US" sz="2800" dirty="0">
                <a:solidFill>
                  <a:schemeClr val="bg1"/>
                </a:solidFill>
                <a:latin typeface="montserrat"/>
              </a:rPr>
              <a:t>Enhance Patient Education.</a:t>
            </a:r>
          </a:p>
          <a:p>
            <a:pPr marL="342900" indent="-342900" algn="just">
              <a:buFont typeface="Arial" panose="020B0604020202020204" pitchFamily="34" charset="0"/>
              <a:buChar char="•"/>
            </a:pPr>
            <a:r>
              <a:rPr lang="en-US" sz="2800" dirty="0">
                <a:solidFill>
                  <a:schemeClr val="bg1"/>
                </a:solidFill>
                <a:latin typeface="montserrat"/>
              </a:rPr>
              <a:t>Collaborate with Healthcare Providers.</a:t>
            </a:r>
          </a:p>
        </p:txBody>
      </p:sp>
      <p:sp>
        <p:nvSpPr>
          <p:cNvPr id="5" name="Date Placeholder 4">
            <a:extLst>
              <a:ext uri="{FF2B5EF4-FFF2-40B4-BE49-F238E27FC236}">
                <a16:creationId xmlns:a16="http://schemas.microsoft.com/office/drawing/2014/main" id="{4FCDE4B6-F599-41AA-9E12-A2824A9D0A1E}"/>
              </a:ext>
            </a:extLst>
          </p:cNvPr>
          <p:cNvSpPr>
            <a:spLocks noGrp="1"/>
          </p:cNvSpPr>
          <p:nvPr>
            <p:ph type="dt" sz="half" idx="10"/>
          </p:nvPr>
        </p:nvSpPr>
        <p:spPr/>
        <p:txBody>
          <a:bodyPr/>
          <a:lstStyle/>
          <a:p>
            <a:fld id="{A6024FB2-857E-4B81-A85A-E683FC1A68F3}" type="datetime1">
              <a:rPr lang="en-US" sz="1600" b="1" smtClean="0">
                <a:solidFill>
                  <a:schemeClr val="bg1"/>
                </a:solidFill>
              </a:rPr>
              <a:t>2/19/2024</a:t>
            </a:fld>
            <a:endParaRPr lang="en-US" sz="1600" b="1" dirty="0">
              <a:solidFill>
                <a:schemeClr val="bg1"/>
              </a:solidFill>
            </a:endParaRPr>
          </a:p>
        </p:txBody>
      </p:sp>
      <p:sp>
        <p:nvSpPr>
          <p:cNvPr id="6" name="Slide Number Placeholder 5">
            <a:extLst>
              <a:ext uri="{FF2B5EF4-FFF2-40B4-BE49-F238E27FC236}">
                <a16:creationId xmlns:a16="http://schemas.microsoft.com/office/drawing/2014/main" id="{646ECF4B-0BBF-44C0-BF13-CE7781D71134}"/>
              </a:ext>
            </a:extLst>
          </p:cNvPr>
          <p:cNvSpPr>
            <a:spLocks noGrp="1"/>
          </p:cNvSpPr>
          <p:nvPr>
            <p:ph type="sldNum" sz="quarter" idx="12"/>
          </p:nvPr>
        </p:nvSpPr>
        <p:spPr/>
        <p:txBody>
          <a:bodyPr/>
          <a:lstStyle/>
          <a:p>
            <a:fld id="{80B15A82-FEF0-4615-A943-C0A2C8B0D616}" type="slidenum">
              <a:rPr lang="en-US" sz="1600" b="1">
                <a:solidFill>
                  <a:schemeClr val="bg1"/>
                </a:solidFill>
              </a:rPr>
              <a:t>6</a:t>
            </a:fld>
            <a:endParaRPr lang="en-US" sz="1600" b="1" dirty="0">
              <a:solidFill>
                <a:schemeClr val="bg1"/>
              </a:solidFill>
            </a:endParaRPr>
          </a:p>
        </p:txBody>
      </p:sp>
    </p:spTree>
    <p:extLst>
      <p:ext uri="{BB962C8B-B14F-4D97-AF65-F5344CB8AC3E}">
        <p14:creationId xmlns:p14="http://schemas.microsoft.com/office/powerpoint/2010/main" val="288169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543594-9FEC-4058-B32F-34314F4AA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62DB95A-C9B6-4094-BA90-0B9885A64E41}"/>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Related works (CKD)</a:t>
            </a:r>
          </a:p>
        </p:txBody>
      </p:sp>
      <p:sp>
        <p:nvSpPr>
          <p:cNvPr id="4" name="TextBox 3">
            <a:extLst>
              <a:ext uri="{FF2B5EF4-FFF2-40B4-BE49-F238E27FC236}">
                <a16:creationId xmlns:a16="http://schemas.microsoft.com/office/drawing/2014/main" id="{E0507D36-87D6-4B3E-A065-70CC39AEF574}"/>
              </a:ext>
            </a:extLst>
          </p:cNvPr>
          <p:cNvSpPr txBox="1"/>
          <p:nvPr/>
        </p:nvSpPr>
        <p:spPr>
          <a:xfrm>
            <a:off x="1402971" y="989162"/>
            <a:ext cx="9870147" cy="5622437"/>
          </a:xfrm>
          <a:prstGeom prst="rect">
            <a:avLst/>
          </a:prstGeom>
          <a:noFill/>
        </p:spPr>
        <p:txBody>
          <a:bodyPr wrap="square" rtlCol="0">
            <a:spAutoFit/>
          </a:bodyPr>
          <a:lstStyle/>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J. Qin et al.[</a:t>
            </a:r>
            <a:r>
              <a:rPr lang="en-US" sz="2400" dirty="0">
                <a:solidFill>
                  <a:schemeClr val="bg1"/>
                </a:solidFill>
                <a:latin typeface="montserrat"/>
                <a:hlinkClick r:id="rId4"/>
              </a:rPr>
              <a:t>1</a:t>
            </a:r>
            <a:r>
              <a:rPr lang="en-US" sz="2400" dirty="0">
                <a:solidFill>
                  <a:schemeClr val="bg1"/>
                </a:solidFill>
                <a:latin typeface="montserrat"/>
              </a:rPr>
              <a:t>] developed data assertion and a sample diagnostic. KNN is used for data assertion, 2020.</a:t>
            </a:r>
          </a:p>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Silveira et al.[</a:t>
            </a:r>
            <a:r>
              <a:rPr lang="en-US" sz="2400" dirty="0">
                <a:solidFill>
                  <a:schemeClr val="bg1"/>
                </a:solidFill>
                <a:latin typeface="montserrat"/>
                <a:hlinkClick r:id="rId5"/>
              </a:rPr>
              <a:t>2</a:t>
            </a:r>
            <a:r>
              <a:rPr lang="en-US" sz="2400" dirty="0">
                <a:solidFill>
                  <a:schemeClr val="bg1"/>
                </a:solidFill>
                <a:latin typeface="montserrat"/>
              </a:rPr>
              <a:t>] created a CKD prediction approach using a variety of resampling methods and ML algorithms. The synthetic minority oversampling technique (SMOTE), 2022.</a:t>
            </a:r>
          </a:p>
          <a:p>
            <a:pPr marL="457200" indent="-457200" algn="just">
              <a:lnSpc>
                <a:spcPct val="107000"/>
              </a:lnSpc>
              <a:spcAft>
                <a:spcPts val="800"/>
              </a:spcAft>
              <a:buFont typeface="Arial" panose="020B0604020202020204" pitchFamily="34" charset="0"/>
              <a:buChar char="•"/>
            </a:pPr>
            <a:r>
              <a:rPr lang="en-US" sz="2400" dirty="0">
                <a:solidFill>
                  <a:schemeClr val="bg1"/>
                </a:solidFill>
                <a:latin typeface="montserrat"/>
              </a:rPr>
              <a:t>Ebiaredoh-Mienye et al.[</a:t>
            </a:r>
            <a:r>
              <a:rPr lang="en-US" sz="2400" dirty="0">
                <a:solidFill>
                  <a:schemeClr val="bg1"/>
                </a:solidFill>
                <a:latin typeface="montserrat"/>
                <a:hlinkClick r:id="rId6"/>
              </a:rPr>
              <a:t>3</a:t>
            </a:r>
            <a:r>
              <a:rPr lang="en-US" sz="2400" dirty="0">
                <a:solidFill>
                  <a:schemeClr val="bg1"/>
                </a:solidFill>
                <a:latin typeface="montserrat"/>
              </a:rPr>
              <a:t>] approach for improved medical diagnosis utilizing an enhanced sparse autoencoder (SAE) network with a soft max layer, 2020.</a:t>
            </a:r>
          </a:p>
          <a:p>
            <a:pPr marL="457200" indent="-457200" algn="just">
              <a:lnSpc>
                <a:spcPct val="107000"/>
              </a:lnSpc>
              <a:spcAft>
                <a:spcPts val="800"/>
              </a:spcAft>
              <a:buFont typeface="Arial" panose="020B0604020202020204" pitchFamily="34" charset="0"/>
              <a:buChar char="•"/>
            </a:pPr>
            <a:r>
              <a:rPr lang="en-US" sz="2400" dirty="0">
                <a:solidFill>
                  <a:schemeClr val="bg1"/>
                </a:solidFill>
                <a:latin typeface="montserrat"/>
              </a:rPr>
              <a:t>Yashfi, S.Y. et al.[</a:t>
            </a:r>
            <a:r>
              <a:rPr lang="en-US" sz="2400" dirty="0">
                <a:solidFill>
                  <a:schemeClr val="bg1"/>
                </a:solidFill>
                <a:latin typeface="montserrat"/>
                <a:hlinkClick r:id="rId7"/>
              </a:rPr>
              <a:t>4</a:t>
            </a:r>
            <a:r>
              <a:rPr lang="en-US" sz="2400" dirty="0">
                <a:solidFill>
                  <a:schemeClr val="bg1"/>
                </a:solidFill>
                <a:latin typeface="montserrat"/>
              </a:rPr>
              <a:t>] proposed a technique for CKD risk prediction using data on 455 patients from the UCI Machine Learning repositor and the real time dataset from Khulna city medical college, 2020. </a:t>
            </a:r>
          </a:p>
          <a:p>
            <a:pPr marL="457200" indent="-457200" algn="just">
              <a:lnSpc>
                <a:spcPct val="107000"/>
              </a:lnSpc>
              <a:spcAft>
                <a:spcPts val="800"/>
              </a:spcAft>
              <a:buFont typeface="Arial" panose="020B0604020202020204" pitchFamily="34" charset="0"/>
              <a:buChar char="•"/>
            </a:pPr>
            <a:r>
              <a:rPr lang="en-US" sz="2400" dirty="0">
                <a:solidFill>
                  <a:schemeClr val="bg1"/>
                </a:solidFill>
                <a:latin typeface="montserrat"/>
              </a:rPr>
              <a:t>Almansour et al.[</a:t>
            </a:r>
            <a:r>
              <a:rPr lang="en-US" sz="2400" dirty="0">
                <a:solidFill>
                  <a:schemeClr val="bg1"/>
                </a:solidFill>
                <a:latin typeface="montserrat"/>
                <a:hlinkClick r:id="rId8"/>
              </a:rPr>
              <a:t>5</a:t>
            </a:r>
            <a:r>
              <a:rPr lang="en-US" sz="2400" dirty="0">
                <a:solidFill>
                  <a:schemeClr val="bg1"/>
                </a:solidFill>
                <a:latin typeface="montserrat"/>
              </a:rPr>
              <a:t>] were proposed to diagnose CKD at an early stage using ANN, 2019.</a:t>
            </a:r>
          </a:p>
        </p:txBody>
      </p:sp>
      <p:sp>
        <p:nvSpPr>
          <p:cNvPr id="5" name="Date Placeholder 4">
            <a:extLst>
              <a:ext uri="{FF2B5EF4-FFF2-40B4-BE49-F238E27FC236}">
                <a16:creationId xmlns:a16="http://schemas.microsoft.com/office/drawing/2014/main" id="{561FBB2F-8DDD-4AC5-934E-13DA0635C8C9}"/>
              </a:ext>
            </a:extLst>
          </p:cNvPr>
          <p:cNvSpPr>
            <a:spLocks noGrp="1"/>
          </p:cNvSpPr>
          <p:nvPr>
            <p:ph type="dt" sz="half" idx="10"/>
          </p:nvPr>
        </p:nvSpPr>
        <p:spPr/>
        <p:txBody>
          <a:bodyPr/>
          <a:lstStyle/>
          <a:p>
            <a:fld id="{ABFE4325-60B3-4CDD-9B20-05C147881CA5}" type="datetime1">
              <a:rPr lang="en-US" sz="1600" b="1" smtClean="0">
                <a:solidFill>
                  <a:schemeClr val="bg1"/>
                </a:solidFill>
              </a:rPr>
              <a:t>2/19/2024</a:t>
            </a:fld>
            <a:endParaRPr lang="en-US" sz="1600" b="1" dirty="0">
              <a:solidFill>
                <a:schemeClr val="bg1"/>
              </a:solidFill>
            </a:endParaRPr>
          </a:p>
        </p:txBody>
      </p:sp>
      <p:sp>
        <p:nvSpPr>
          <p:cNvPr id="6" name="Slide Number Placeholder 5">
            <a:extLst>
              <a:ext uri="{FF2B5EF4-FFF2-40B4-BE49-F238E27FC236}">
                <a16:creationId xmlns:a16="http://schemas.microsoft.com/office/drawing/2014/main" id="{22E4BF01-ED65-4DBB-BBED-D726EE2A39E0}"/>
              </a:ext>
            </a:extLst>
          </p:cNvPr>
          <p:cNvSpPr>
            <a:spLocks noGrp="1"/>
          </p:cNvSpPr>
          <p:nvPr>
            <p:ph type="sldNum" sz="quarter" idx="12"/>
          </p:nvPr>
        </p:nvSpPr>
        <p:spPr/>
        <p:txBody>
          <a:bodyPr/>
          <a:lstStyle/>
          <a:p>
            <a:fld id="{80B15A82-FEF0-4615-A943-C0A2C8B0D616}" type="slidenum">
              <a:rPr lang="en-US" sz="1600" b="1">
                <a:solidFill>
                  <a:schemeClr val="bg1"/>
                </a:solidFill>
              </a:rPr>
              <a:t>7</a:t>
            </a:fld>
            <a:endParaRPr lang="en-US" sz="1600" b="1" dirty="0">
              <a:solidFill>
                <a:schemeClr val="bg1"/>
              </a:solidFill>
            </a:endParaRPr>
          </a:p>
        </p:txBody>
      </p:sp>
    </p:spTree>
    <p:extLst>
      <p:ext uri="{BB962C8B-B14F-4D97-AF65-F5344CB8AC3E}">
        <p14:creationId xmlns:p14="http://schemas.microsoft.com/office/powerpoint/2010/main" val="24603723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F36F5-434E-4CBD-AF96-14F04CB4E752}"/>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D65F5E10-40E7-4618-A7D7-9D10D34A0321}"/>
              </a:ext>
            </a:extLst>
          </p:cNvPr>
          <p:cNvSpPr>
            <a:spLocks noGrp="1"/>
          </p:cNvSpPr>
          <p:nvPr>
            <p:ph type="sldNum" sz="quarter" idx="12"/>
          </p:nvPr>
        </p:nvSpPr>
        <p:spPr/>
        <p:txBody>
          <a:bodyPr/>
          <a:lstStyle/>
          <a:p>
            <a:fld id="{80B15A82-FEF0-4615-A943-C0A2C8B0D616}" type="slidenum">
              <a:rPr lang="en-US" smtClean="0"/>
              <a:t>8</a:t>
            </a:fld>
            <a:endParaRPr lang="en-US" dirty="0"/>
          </a:p>
        </p:txBody>
      </p:sp>
      <p:pic>
        <p:nvPicPr>
          <p:cNvPr id="9" name="Picture 8">
            <a:extLst>
              <a:ext uri="{FF2B5EF4-FFF2-40B4-BE49-F238E27FC236}">
                <a16:creationId xmlns:a16="http://schemas.microsoft.com/office/drawing/2014/main" id="{74AEBC43-B963-4935-AF23-4A1D8F00D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CAA36170-BF5D-4355-AFCD-C5650E68D11A}"/>
              </a:ext>
            </a:extLst>
          </p:cNvPr>
          <p:cNvSpPr txBox="1"/>
          <p:nvPr/>
        </p:nvSpPr>
        <p:spPr>
          <a:xfrm>
            <a:off x="1" y="246401"/>
            <a:ext cx="12192000" cy="769441"/>
          </a:xfrm>
          <a:prstGeom prst="rect">
            <a:avLst/>
          </a:prstGeom>
          <a:noFill/>
        </p:spPr>
        <p:txBody>
          <a:bodyPr wrap="square" rtlCol="0">
            <a:spAutoFit/>
          </a:bodyPr>
          <a:lstStyle/>
          <a:p>
            <a:pPr algn="ctr"/>
            <a:r>
              <a:rPr lang="en-US" sz="4400" b="1" dirty="0">
                <a:solidFill>
                  <a:schemeClr val="bg1"/>
                </a:solidFill>
                <a:latin typeface="montserrat"/>
              </a:rPr>
              <a:t>Related works (CKD)</a:t>
            </a:r>
          </a:p>
        </p:txBody>
      </p:sp>
      <p:sp>
        <p:nvSpPr>
          <p:cNvPr id="11" name="TextBox 10">
            <a:extLst>
              <a:ext uri="{FF2B5EF4-FFF2-40B4-BE49-F238E27FC236}">
                <a16:creationId xmlns:a16="http://schemas.microsoft.com/office/drawing/2014/main" id="{C108B529-4C2B-4754-8796-4B22E2745090}"/>
              </a:ext>
            </a:extLst>
          </p:cNvPr>
          <p:cNvSpPr txBox="1"/>
          <p:nvPr/>
        </p:nvSpPr>
        <p:spPr>
          <a:xfrm>
            <a:off x="1402972" y="989162"/>
            <a:ext cx="9870147" cy="5622437"/>
          </a:xfrm>
          <a:prstGeom prst="rect">
            <a:avLst/>
          </a:prstGeom>
          <a:noFill/>
        </p:spPr>
        <p:txBody>
          <a:bodyPr wrap="square" rtlCol="0">
            <a:spAutoFit/>
          </a:bodyPr>
          <a:lstStyle/>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Kim et al. [</a:t>
            </a:r>
            <a:r>
              <a:rPr lang="en-US" sz="2400" u="sng" dirty="0">
                <a:solidFill>
                  <a:srgbClr val="0000FF"/>
                </a:solidFill>
                <a:effectLst/>
                <a:latin typeface="Times New Roman" panose="02020603050405020304" pitchFamily="18" charset="0"/>
                <a:ea typeface="Times New Roman" panose="02020603050405020304" pitchFamily="18" charset="0"/>
                <a:hlinkClick r:id="rId3"/>
              </a:rPr>
              <a:t>6</a:t>
            </a:r>
            <a:r>
              <a:rPr lang="en-US" sz="2400" dirty="0">
                <a:solidFill>
                  <a:schemeClr val="bg1"/>
                </a:solidFill>
                <a:latin typeface="montserrat"/>
              </a:rPr>
              <a:t>] have proposed a genetic algorithm (GA) based on Neural Networks (NN) for the diagnosis of CKD, 2021.</a:t>
            </a:r>
          </a:p>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Sara et al. [</a:t>
            </a:r>
            <a:r>
              <a:rPr lang="en-US" sz="2400" dirty="0">
                <a:solidFill>
                  <a:schemeClr val="bg1"/>
                </a:solidFill>
                <a:latin typeface="montserrat"/>
                <a:hlinkClick r:id="rId4"/>
              </a:rPr>
              <a:t>7</a:t>
            </a:r>
            <a:r>
              <a:rPr lang="en-US" sz="2400" dirty="0">
                <a:solidFill>
                  <a:schemeClr val="bg1"/>
                </a:solidFill>
                <a:latin typeface="montserrat"/>
              </a:rPr>
              <a:t>] employed two techniques, such as Hybrid Wrapper and Filter-Based FS (HWFFS) and Feature Selection (FS), to significantly select the features associated with CKD and reduce the dimensionality of the dataset, 2018.</a:t>
            </a:r>
          </a:p>
          <a:p>
            <a:pPr marL="457200" indent="-457200" algn="just">
              <a:lnSpc>
                <a:spcPct val="107000"/>
              </a:lnSpc>
              <a:spcAft>
                <a:spcPts val="800"/>
              </a:spcAft>
              <a:buFont typeface="Arial" panose="020B0604020202020204" pitchFamily="34" charset="0"/>
              <a:buChar char="•"/>
            </a:pPr>
            <a:r>
              <a:rPr lang="en-US" sz="2400" dirty="0">
                <a:solidFill>
                  <a:schemeClr val="bg1"/>
                </a:solidFill>
                <a:latin typeface="montserrat"/>
              </a:rPr>
              <a:t>Rady et al. [</a:t>
            </a:r>
            <a:r>
              <a:rPr lang="en-US" sz="2400" dirty="0">
                <a:solidFill>
                  <a:schemeClr val="bg1"/>
                </a:solidFill>
                <a:latin typeface="montserrat"/>
                <a:hlinkClick r:id="rId5"/>
              </a:rPr>
              <a:t>8</a:t>
            </a:r>
            <a:r>
              <a:rPr lang="en-US" sz="2400" dirty="0">
                <a:solidFill>
                  <a:schemeClr val="bg1"/>
                </a:solidFill>
                <a:latin typeface="montserrat"/>
              </a:rPr>
              <a:t>] proposed a technique for diagnosis a dataset for CKD using PNN, MPL, 2019.</a:t>
            </a:r>
          </a:p>
          <a:p>
            <a:pPr marL="457200" indent="-457200" algn="just">
              <a:lnSpc>
                <a:spcPct val="107000"/>
              </a:lnSpc>
              <a:spcAft>
                <a:spcPts val="800"/>
              </a:spcAft>
              <a:buFont typeface="Arial" panose="020B0604020202020204" pitchFamily="34" charset="0"/>
              <a:buChar char="•"/>
            </a:pPr>
            <a:r>
              <a:rPr lang="en-US" sz="2400" dirty="0">
                <a:solidFill>
                  <a:schemeClr val="bg1"/>
                </a:solidFill>
                <a:latin typeface="montserrat"/>
              </a:rPr>
              <a:t>Polat et al. [</a:t>
            </a:r>
            <a:r>
              <a:rPr lang="en-US" sz="2400" dirty="0">
                <a:solidFill>
                  <a:schemeClr val="bg1"/>
                </a:solidFill>
                <a:latin typeface="montserrat"/>
                <a:hlinkClick r:id="rId6" action="ppaction://hlinkfile"/>
              </a:rPr>
              <a:t>9</a:t>
            </a:r>
            <a:r>
              <a:rPr lang="en-US" sz="2400" dirty="0">
                <a:solidFill>
                  <a:schemeClr val="bg1"/>
                </a:solidFill>
                <a:latin typeface="montserrat"/>
              </a:rPr>
              <a:t>] employed the SVM approach to predict CKD with a two-approach wrapper and filter, 2017.</a:t>
            </a:r>
          </a:p>
          <a:p>
            <a:pPr marL="457200" indent="-457200" algn="just">
              <a:lnSpc>
                <a:spcPct val="107000"/>
              </a:lnSpc>
              <a:spcAft>
                <a:spcPts val="800"/>
              </a:spcAft>
              <a:buFont typeface="Arial" panose="020B0604020202020204" pitchFamily="34" charset="0"/>
              <a:buChar char="•"/>
            </a:pPr>
            <a:r>
              <a:rPr lang="en-US" sz="2400" dirty="0">
                <a:solidFill>
                  <a:schemeClr val="bg1"/>
                </a:solidFill>
                <a:latin typeface="montserrat"/>
              </a:rPr>
              <a:t>P. Ghosh et al. [</a:t>
            </a:r>
            <a:r>
              <a:rPr lang="en-US" sz="2400" dirty="0">
                <a:solidFill>
                  <a:schemeClr val="bg1"/>
                </a:solidFill>
                <a:latin typeface="montserrat"/>
                <a:hlinkClick r:id="rId7"/>
              </a:rPr>
              <a:t>10</a:t>
            </a:r>
            <a:r>
              <a:rPr lang="en-US" sz="2400" dirty="0">
                <a:solidFill>
                  <a:schemeClr val="bg1"/>
                </a:solidFill>
                <a:latin typeface="montserrat"/>
              </a:rPr>
              <a:t>] used a reliable dataset and the assessment process of a ML system could identify this illness considerably more quickly with Linear Discriminant Analysis (LDA), 2020.</a:t>
            </a:r>
          </a:p>
        </p:txBody>
      </p:sp>
      <p:sp>
        <p:nvSpPr>
          <p:cNvPr id="12" name="Date Placeholder 4">
            <a:extLst>
              <a:ext uri="{FF2B5EF4-FFF2-40B4-BE49-F238E27FC236}">
                <a16:creationId xmlns:a16="http://schemas.microsoft.com/office/drawing/2014/main" id="{E8074381-3512-49F7-9E43-47A502B1DEA3}"/>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FE4325-60B3-4CDD-9B20-05C147881CA5}" type="datetime1">
              <a:rPr lang="en-US" sz="1600" b="1" smtClean="0">
                <a:solidFill>
                  <a:schemeClr val="bg1"/>
                </a:solidFill>
              </a:rPr>
              <a:pPr/>
              <a:t>2/19/2024</a:t>
            </a:fld>
            <a:endParaRPr lang="en-US" sz="1600" b="1" dirty="0">
              <a:solidFill>
                <a:schemeClr val="bg1"/>
              </a:solidFill>
            </a:endParaRPr>
          </a:p>
        </p:txBody>
      </p:sp>
      <p:sp>
        <p:nvSpPr>
          <p:cNvPr id="13" name="Slide Number Placeholder 5">
            <a:extLst>
              <a:ext uri="{FF2B5EF4-FFF2-40B4-BE49-F238E27FC236}">
                <a16:creationId xmlns:a16="http://schemas.microsoft.com/office/drawing/2014/main" id="{CB726498-130C-421B-ABE1-164CA188089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8</a:t>
            </a:fld>
            <a:endParaRPr lang="en-US" sz="1600" b="1" dirty="0">
              <a:solidFill>
                <a:schemeClr val="bg1"/>
              </a:solidFill>
            </a:endParaRPr>
          </a:p>
        </p:txBody>
      </p:sp>
    </p:spTree>
    <p:extLst>
      <p:ext uri="{BB962C8B-B14F-4D97-AF65-F5344CB8AC3E}">
        <p14:creationId xmlns:p14="http://schemas.microsoft.com/office/powerpoint/2010/main" val="405982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DA3EC1-B37B-49AF-9561-3C6447E1FBCB}"/>
              </a:ext>
            </a:extLst>
          </p:cNvPr>
          <p:cNvSpPr>
            <a:spLocks noGrp="1"/>
          </p:cNvSpPr>
          <p:nvPr>
            <p:ph type="dt" sz="half" idx="10"/>
          </p:nvPr>
        </p:nvSpPr>
        <p:spPr/>
        <p:txBody>
          <a:bodyPr/>
          <a:lstStyle/>
          <a:p>
            <a:fld id="{5BE73F06-4AD0-45D7-8DEC-9CCC5840D2E6}" type="datetime1">
              <a:rPr lang="en-US" smtClean="0"/>
              <a:t>2/19/2024</a:t>
            </a:fld>
            <a:endParaRPr lang="en-US" dirty="0"/>
          </a:p>
        </p:txBody>
      </p:sp>
      <p:sp>
        <p:nvSpPr>
          <p:cNvPr id="3" name="Slide Number Placeholder 2">
            <a:extLst>
              <a:ext uri="{FF2B5EF4-FFF2-40B4-BE49-F238E27FC236}">
                <a16:creationId xmlns:a16="http://schemas.microsoft.com/office/drawing/2014/main" id="{34571ABC-7A3A-425C-B199-53D9EF1DA9FD}"/>
              </a:ext>
            </a:extLst>
          </p:cNvPr>
          <p:cNvSpPr>
            <a:spLocks noGrp="1"/>
          </p:cNvSpPr>
          <p:nvPr>
            <p:ph type="sldNum" sz="quarter" idx="12"/>
          </p:nvPr>
        </p:nvSpPr>
        <p:spPr/>
        <p:txBody>
          <a:bodyPr/>
          <a:lstStyle/>
          <a:p>
            <a:fld id="{80B15A82-FEF0-4615-A943-C0A2C8B0D616}" type="slidenum">
              <a:rPr lang="en-US" smtClean="0"/>
              <a:t>9</a:t>
            </a:fld>
            <a:endParaRPr lang="en-US" dirty="0"/>
          </a:p>
        </p:txBody>
      </p:sp>
      <p:sp>
        <p:nvSpPr>
          <p:cNvPr id="4" name="Date Placeholder 1">
            <a:extLst>
              <a:ext uri="{FF2B5EF4-FFF2-40B4-BE49-F238E27FC236}">
                <a16:creationId xmlns:a16="http://schemas.microsoft.com/office/drawing/2014/main" id="{F7206F23-F4B5-4E28-8DAE-EED9D85093FC}"/>
              </a:ext>
            </a:extLst>
          </p:cNvPr>
          <p:cNvSpPr txBox="1">
            <a:spLocks/>
          </p:cNvSpPr>
          <p:nvPr/>
        </p:nvSpPr>
        <p:spPr>
          <a:xfrm>
            <a:off x="838199"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E73F06-4AD0-45D7-8DEC-9CCC5840D2E6}" type="datetime1">
              <a:rPr lang="en-US" smtClean="0"/>
              <a:pPr/>
              <a:t>2/19/2024</a:t>
            </a:fld>
            <a:endParaRPr lang="en-US" dirty="0"/>
          </a:p>
        </p:txBody>
      </p:sp>
      <p:sp>
        <p:nvSpPr>
          <p:cNvPr id="5" name="Slide Number Placeholder 2">
            <a:extLst>
              <a:ext uri="{FF2B5EF4-FFF2-40B4-BE49-F238E27FC236}">
                <a16:creationId xmlns:a16="http://schemas.microsoft.com/office/drawing/2014/main" id="{D3AE98DB-0E54-4079-98CA-403055EF4FCA}"/>
              </a:ext>
            </a:extLst>
          </p:cNvPr>
          <p:cNvSpPr txBox="1">
            <a:spLocks/>
          </p:cNvSpPr>
          <p:nvPr/>
        </p:nvSpPr>
        <p:spPr>
          <a:xfrm>
            <a:off x="8610599"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mtClean="0"/>
              <a:pPr/>
              <a:t>9</a:t>
            </a:fld>
            <a:endParaRPr lang="en-US" dirty="0"/>
          </a:p>
        </p:txBody>
      </p:sp>
      <p:pic>
        <p:nvPicPr>
          <p:cNvPr id="6" name="Picture 5">
            <a:extLst>
              <a:ext uri="{FF2B5EF4-FFF2-40B4-BE49-F238E27FC236}">
                <a16:creationId xmlns:a16="http://schemas.microsoft.com/office/drawing/2014/main" id="{0CBB5599-C902-4F6E-9DCB-DDF678975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7" name="TextBox 6">
            <a:extLst>
              <a:ext uri="{FF2B5EF4-FFF2-40B4-BE49-F238E27FC236}">
                <a16:creationId xmlns:a16="http://schemas.microsoft.com/office/drawing/2014/main" id="{35ECC0A5-C3D3-4EBA-8737-9452CEB88808}"/>
              </a:ext>
            </a:extLst>
          </p:cNvPr>
          <p:cNvSpPr txBox="1"/>
          <p:nvPr/>
        </p:nvSpPr>
        <p:spPr>
          <a:xfrm>
            <a:off x="0" y="246401"/>
            <a:ext cx="12192000" cy="769441"/>
          </a:xfrm>
          <a:prstGeom prst="rect">
            <a:avLst/>
          </a:prstGeom>
          <a:noFill/>
        </p:spPr>
        <p:txBody>
          <a:bodyPr wrap="square" rtlCol="0">
            <a:spAutoFit/>
          </a:bodyPr>
          <a:lstStyle/>
          <a:p>
            <a:pPr algn="ctr"/>
            <a:r>
              <a:rPr lang="en-US" sz="4400" b="1" dirty="0">
                <a:solidFill>
                  <a:schemeClr val="bg1"/>
                </a:solidFill>
                <a:latin typeface="montserrat"/>
              </a:rPr>
              <a:t>Related works (LD)</a:t>
            </a:r>
          </a:p>
        </p:txBody>
      </p:sp>
      <p:sp>
        <p:nvSpPr>
          <p:cNvPr id="8" name="TextBox 7">
            <a:extLst>
              <a:ext uri="{FF2B5EF4-FFF2-40B4-BE49-F238E27FC236}">
                <a16:creationId xmlns:a16="http://schemas.microsoft.com/office/drawing/2014/main" id="{5107518A-4EC3-4495-B86E-E856448A12E5}"/>
              </a:ext>
            </a:extLst>
          </p:cNvPr>
          <p:cNvSpPr txBox="1"/>
          <p:nvPr/>
        </p:nvSpPr>
        <p:spPr>
          <a:xfrm>
            <a:off x="1402971" y="989162"/>
            <a:ext cx="9870147" cy="5329857"/>
          </a:xfrm>
          <a:prstGeom prst="rect">
            <a:avLst/>
          </a:prstGeom>
          <a:noFill/>
        </p:spPr>
        <p:txBody>
          <a:bodyPr wrap="square" rtlCol="0">
            <a:spAutoFit/>
          </a:bodyPr>
          <a:lstStyle/>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A. Sokoliuk et al.  [</a:t>
            </a:r>
            <a:r>
              <a:rPr lang="en-US" sz="2400" dirty="0">
                <a:solidFill>
                  <a:schemeClr val="bg1"/>
                </a:solidFill>
                <a:latin typeface="montserrat"/>
                <a:hlinkClick r:id="rId3"/>
              </a:rPr>
              <a:t>11</a:t>
            </a:r>
            <a:r>
              <a:rPr lang="en-US" sz="2400" dirty="0">
                <a:solidFill>
                  <a:schemeClr val="bg1"/>
                </a:solidFill>
                <a:latin typeface="montserrat"/>
              </a:rPr>
              <a:t>] identified the Gradient Tree Boosting classifier as the most effective on a balanced dataset, 2020.</a:t>
            </a:r>
          </a:p>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M. Azam et al. [</a:t>
            </a:r>
            <a:r>
              <a:rPr lang="en-US" sz="2400" dirty="0">
                <a:solidFill>
                  <a:schemeClr val="bg1"/>
                </a:solidFill>
                <a:latin typeface="montserrat"/>
                <a:hlinkClick r:id="rId4"/>
              </a:rPr>
              <a:t>12</a:t>
            </a:r>
            <a:r>
              <a:rPr lang="en-US" sz="2400" dirty="0">
                <a:solidFill>
                  <a:schemeClr val="bg1"/>
                </a:solidFill>
                <a:latin typeface="montserrat"/>
              </a:rPr>
              <a:t>] explored the performance of KNN with feature selection techniques (KNNWFST), 2020.</a:t>
            </a:r>
          </a:p>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A. Srivastava et al. [</a:t>
            </a:r>
            <a:r>
              <a:rPr lang="en-US" sz="2400" dirty="0">
                <a:solidFill>
                  <a:schemeClr val="bg1"/>
                </a:solidFill>
                <a:latin typeface="montserrat"/>
                <a:hlinkClick r:id="rId5"/>
              </a:rPr>
              <a:t>13</a:t>
            </a:r>
            <a:r>
              <a:rPr lang="en-US" sz="2400" dirty="0">
                <a:solidFill>
                  <a:schemeClr val="bg1"/>
                </a:solidFill>
                <a:latin typeface="montserrat"/>
              </a:rPr>
              <a:t>] and R. Choudhary et al. [</a:t>
            </a:r>
            <a:r>
              <a:rPr lang="en-US" sz="2400" dirty="0">
                <a:solidFill>
                  <a:schemeClr val="bg1"/>
                </a:solidFill>
                <a:latin typeface="montserrat"/>
                <a:hlinkClick r:id="rId6"/>
              </a:rPr>
              <a:t>14</a:t>
            </a:r>
            <a:r>
              <a:rPr lang="en-US" sz="2400" dirty="0">
                <a:solidFill>
                  <a:schemeClr val="bg1"/>
                </a:solidFill>
                <a:latin typeface="montserrat"/>
              </a:rPr>
              <a:t>] both advocated for the Logistic Regression (LR) model, 2021-2022.</a:t>
            </a:r>
          </a:p>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C. Geetha et al. [</a:t>
            </a:r>
            <a:r>
              <a:rPr lang="en-US" sz="2400" dirty="0">
                <a:solidFill>
                  <a:schemeClr val="bg1"/>
                </a:solidFill>
                <a:latin typeface="montserrat"/>
                <a:hlinkClick r:id="rId7"/>
              </a:rPr>
              <a:t>15</a:t>
            </a:r>
            <a:r>
              <a:rPr lang="en-US" sz="2400" dirty="0">
                <a:solidFill>
                  <a:schemeClr val="bg1"/>
                </a:solidFill>
                <a:latin typeface="montserrat"/>
              </a:rPr>
              <a:t>] highlighted that the Support Vector Machine (SVM), 2021. </a:t>
            </a:r>
          </a:p>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G. Gajendran et al. [</a:t>
            </a:r>
            <a:r>
              <a:rPr lang="en-US" sz="2400" dirty="0">
                <a:solidFill>
                  <a:schemeClr val="bg1"/>
                </a:solidFill>
                <a:latin typeface="montserrat"/>
                <a:hlinkClick r:id="rId8"/>
              </a:rPr>
              <a:t>16</a:t>
            </a:r>
            <a:r>
              <a:rPr lang="en-US" sz="2400" dirty="0">
                <a:solidFill>
                  <a:schemeClr val="bg1"/>
                </a:solidFill>
                <a:latin typeface="montserrat"/>
              </a:rPr>
              <a:t>] proposed a hybrid ML model named Mathematical Approach on Multilayer Feedforward Neural Network with Backpropagation (MAMFFN), 2020.</a:t>
            </a:r>
          </a:p>
          <a:p>
            <a:pPr marL="457200" marR="0" indent="-457200" algn="just">
              <a:lnSpc>
                <a:spcPct val="107000"/>
              </a:lnSpc>
              <a:spcBef>
                <a:spcPts val="0"/>
              </a:spcBef>
              <a:spcAft>
                <a:spcPts val="800"/>
              </a:spcAft>
              <a:buFont typeface="Arial" panose="020B0604020202020204" pitchFamily="34" charset="0"/>
              <a:buChar char="•"/>
            </a:pPr>
            <a:r>
              <a:rPr lang="en-US" sz="2400" dirty="0">
                <a:solidFill>
                  <a:schemeClr val="bg1"/>
                </a:solidFill>
                <a:latin typeface="montserrat"/>
              </a:rPr>
              <a:t>E. Dritsas et al. [</a:t>
            </a:r>
            <a:r>
              <a:rPr lang="en-US" sz="2400" dirty="0">
                <a:solidFill>
                  <a:schemeClr val="bg1"/>
                </a:solidFill>
                <a:latin typeface="montserrat"/>
                <a:hlinkClick r:id="rId9"/>
              </a:rPr>
              <a:t>17</a:t>
            </a:r>
            <a:r>
              <a:rPr lang="en-US" sz="2400" dirty="0">
                <a:solidFill>
                  <a:schemeClr val="bg1"/>
                </a:solidFill>
                <a:latin typeface="montserrat"/>
              </a:rPr>
              <a:t>] introduced a voting classifier in their project, 2023.</a:t>
            </a:r>
          </a:p>
        </p:txBody>
      </p:sp>
      <p:sp>
        <p:nvSpPr>
          <p:cNvPr id="9" name="Date Placeholder 4">
            <a:extLst>
              <a:ext uri="{FF2B5EF4-FFF2-40B4-BE49-F238E27FC236}">
                <a16:creationId xmlns:a16="http://schemas.microsoft.com/office/drawing/2014/main" id="{05AA69AB-3082-4ECA-B516-03343EDA2656}"/>
              </a:ext>
            </a:extLst>
          </p:cNvPr>
          <p:cNvSpPr txBox="1">
            <a:spLocks/>
          </p:cNvSpPr>
          <p:nvPr/>
        </p:nvSpPr>
        <p:spPr>
          <a:xfrm>
            <a:off x="838199"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FE4325-60B3-4CDD-9B20-05C147881CA5}" type="datetime1">
              <a:rPr lang="en-US" sz="1600" b="1" smtClean="0">
                <a:solidFill>
                  <a:schemeClr val="bg1"/>
                </a:solidFill>
              </a:rPr>
              <a:pPr/>
              <a:t>2/19/2024</a:t>
            </a:fld>
            <a:endParaRPr lang="en-US" sz="1600" b="1" dirty="0">
              <a:solidFill>
                <a:schemeClr val="bg1"/>
              </a:solidFill>
            </a:endParaRPr>
          </a:p>
        </p:txBody>
      </p:sp>
      <p:sp>
        <p:nvSpPr>
          <p:cNvPr id="10" name="Slide Number Placeholder 5">
            <a:extLst>
              <a:ext uri="{FF2B5EF4-FFF2-40B4-BE49-F238E27FC236}">
                <a16:creationId xmlns:a16="http://schemas.microsoft.com/office/drawing/2014/main" id="{BE7D53DD-1365-4074-9BE2-0686647F35B9}"/>
              </a:ext>
            </a:extLst>
          </p:cNvPr>
          <p:cNvSpPr txBox="1">
            <a:spLocks/>
          </p:cNvSpPr>
          <p:nvPr/>
        </p:nvSpPr>
        <p:spPr>
          <a:xfrm>
            <a:off x="8610599"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B15A82-FEF0-4615-A943-C0A2C8B0D616}" type="slidenum">
              <a:rPr lang="en-US" sz="1600" b="1" smtClean="0">
                <a:solidFill>
                  <a:schemeClr val="bg1"/>
                </a:solidFill>
              </a:rPr>
              <a:pPr/>
              <a:t>9</a:t>
            </a:fld>
            <a:endParaRPr lang="en-US" sz="1600" b="1" dirty="0">
              <a:solidFill>
                <a:schemeClr val="bg1"/>
              </a:solidFill>
            </a:endParaRPr>
          </a:p>
        </p:txBody>
      </p:sp>
    </p:spTree>
    <p:extLst>
      <p:ext uri="{BB962C8B-B14F-4D97-AF65-F5344CB8AC3E}">
        <p14:creationId xmlns:p14="http://schemas.microsoft.com/office/powerpoint/2010/main" val="2288232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1400</TotalTime>
  <Words>4511</Words>
  <Application>Microsoft Office PowerPoint</Application>
  <PresentationFormat>Widescreen</PresentationFormat>
  <Paragraphs>743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montserrat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Abid Bin Ahosan</dc:creator>
  <cp:lastModifiedBy>Abid Bin Ahosan</cp:lastModifiedBy>
  <cp:revision>130</cp:revision>
  <dcterms:created xsi:type="dcterms:W3CDTF">2023-08-02T11:22:09Z</dcterms:created>
  <dcterms:modified xsi:type="dcterms:W3CDTF">2024-02-19T07:22:10Z</dcterms:modified>
</cp:coreProperties>
</file>