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62" r:id="rId2"/>
    <p:sldId id="261" r:id="rId3"/>
    <p:sldId id="264" r:id="rId4"/>
    <p:sldId id="265" r:id="rId5"/>
    <p:sldId id="266" r:id="rId6"/>
    <p:sldId id="267" r:id="rId7"/>
    <p:sldId id="258" r:id="rId8"/>
    <p:sldId id="259" r:id="rId9"/>
    <p:sldId id="263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C4112ACB-F900-457F-BFCF-7AFE3E0F446C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3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9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05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21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62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46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05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50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8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6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9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1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5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7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8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8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4112ACB-F900-457F-BFCF-7AFE3E0F446C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5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9F5FB0-541C-493C-B0B3-01990AB05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920957"/>
            <a:ext cx="8825658" cy="1016086"/>
          </a:xfrm>
        </p:spPr>
        <p:txBody>
          <a:bodyPr/>
          <a:lstStyle/>
          <a:p>
            <a:pPr algn="ctr"/>
            <a:r>
              <a:rPr lang="he-IL" dirty="0"/>
              <a:t>פרויקט אפיון חווית משתמש</a:t>
            </a:r>
            <a:endParaRPr lang="en-US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C6E3EEC-0434-4DA1-B60B-FA2AAA383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8606" y="4419161"/>
            <a:ext cx="9057101" cy="1293482"/>
          </a:xfrm>
        </p:spPr>
        <p:txBody>
          <a:bodyPr>
            <a:noAutofit/>
          </a:bodyPr>
          <a:lstStyle/>
          <a:p>
            <a:pPr algn="r" rtl="1"/>
            <a:r>
              <a:rPr lang="he-IL" dirty="0"/>
              <a:t>מגישים:</a:t>
            </a:r>
            <a:r>
              <a:rPr lang="en-US" dirty="0"/>
              <a:t> </a:t>
            </a:r>
            <a:r>
              <a:rPr lang="he-IL" dirty="0"/>
              <a:t>דין </a:t>
            </a:r>
            <a:r>
              <a:rPr lang="he-IL" dirty="0" err="1"/>
              <a:t>זליגמן</a:t>
            </a:r>
            <a:r>
              <a:rPr lang="he-IL" dirty="0"/>
              <a:t>, יונתן בן אברהם וגולן קויתי.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מרצה הקורס: יהודה </a:t>
            </a:r>
            <a:r>
              <a:rPr lang="he-IL" dirty="0" err="1"/>
              <a:t>רוזיליו</a:t>
            </a:r>
            <a:r>
              <a:rPr lang="he-I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33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2CFF58-DDF3-4D79-8E24-D3415F37C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747" y="2998289"/>
            <a:ext cx="4774505" cy="861421"/>
          </a:xfrm>
        </p:spPr>
        <p:txBody>
          <a:bodyPr/>
          <a:lstStyle/>
          <a:p>
            <a:pPr algn="ctr"/>
            <a:r>
              <a:rPr lang="he-IL" dirty="0"/>
              <a:t>האבולוציה של האתר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770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A500EE-F6C5-4C79-92F1-D2FDEE81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pPr algn="ctr"/>
            <a:r>
              <a:rPr lang="he-IL"/>
              <a:t>מסך התחברות</a:t>
            </a:r>
            <a:endParaRPr lang="he-IL" dirty="0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2F642565-7D83-416E-A7D1-4FA3B48B83E1}"/>
              </a:ext>
            </a:extLst>
          </p:cNvPr>
          <p:cNvSpPr txBox="1"/>
          <p:nvPr/>
        </p:nvSpPr>
        <p:spPr>
          <a:xfrm>
            <a:off x="7540282" y="2610683"/>
            <a:ext cx="4487594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שינינו את שדה "שם משתמש" ושדה "סיסמה" כך שיהיו מעוצבים יותר.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הוספנו סמלים מתאימים בצד כל שדה כך שיהיה ברור למשתמש מה עליו להכניס בשדה אותו הוא ממלא – </a:t>
            </a:r>
            <a:r>
              <a:rPr lang="he-IL" b="1" dirty="0"/>
              <a:t>זיהוי ולא זיכרון.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1C6E892A-A569-467D-8D80-26AAEC4C1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0683"/>
            <a:ext cx="7540282" cy="424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85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A500EE-F6C5-4C79-92F1-D2FDEE81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pPr algn="ctr"/>
            <a:r>
              <a:rPr lang="he-IL"/>
              <a:t>מסך התחברות</a:t>
            </a:r>
            <a:endParaRPr lang="he-IL" dirty="0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2F642565-7D83-416E-A7D1-4FA3B48B83E1}"/>
              </a:ext>
            </a:extLst>
          </p:cNvPr>
          <p:cNvSpPr txBox="1"/>
          <p:nvPr/>
        </p:nvSpPr>
        <p:spPr>
          <a:xfrm>
            <a:off x="7982504" y="2610683"/>
            <a:ext cx="4045371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בעת לחיצת המשתמש על אחת השדות, יהיה חיווי של השדה שיראה למשתמש כי הוא ממלא את השדה – </a:t>
            </a:r>
            <a:r>
              <a:rPr lang="he-IL" b="1" dirty="0"/>
              <a:t>חיווי מצב המערכת.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נאפשר למשתמש בעת לחיצת הכפתור "</a:t>
            </a:r>
            <a:r>
              <a:rPr lang="en-US" dirty="0"/>
              <a:t>TAB</a:t>
            </a:r>
            <a:r>
              <a:rPr lang="he-IL" dirty="0"/>
              <a:t>" לעבור לשדה הבא אוטומטית, ובעת לחיצת הכפתור "</a:t>
            </a:r>
            <a:r>
              <a:rPr lang="en-US" dirty="0"/>
              <a:t>ENTER</a:t>
            </a:r>
            <a:r>
              <a:rPr lang="he-IL" dirty="0"/>
              <a:t>" לבצע התחברות מבלי ללחוץ על כפתור ההתחברות – </a:t>
            </a:r>
            <a:r>
              <a:rPr lang="he-IL" b="1" dirty="0"/>
              <a:t>גמישות ויעילות שימוש.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8C804448-1091-444C-BE73-7D69E8980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0000"/>
            <a:ext cx="7981200" cy="424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62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A500EE-F6C5-4C79-92F1-D2FDEE81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pPr algn="ctr"/>
            <a:r>
              <a:rPr lang="he-IL"/>
              <a:t>מסך התחברות</a:t>
            </a:r>
            <a:endParaRPr lang="he-IL" dirty="0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2F642565-7D83-416E-A7D1-4FA3B48B83E1}"/>
              </a:ext>
            </a:extLst>
          </p:cNvPr>
          <p:cNvSpPr txBox="1"/>
          <p:nvPr/>
        </p:nvSpPr>
        <p:spPr>
          <a:xfrm>
            <a:off x="7540282" y="2739271"/>
            <a:ext cx="448759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הוספנו כפתור למשתמש לצד שדה ה"סיסמה" המאפשר לו לראות את הסיסמה שהזין – </a:t>
            </a:r>
            <a:r>
              <a:rPr lang="he-IL" b="1" dirty="0"/>
              <a:t>מניעת טעויות.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44DD3646-170F-4B07-8F52-2001FE2F6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1899"/>
            <a:ext cx="7489909" cy="419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31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A500EE-F6C5-4C79-92F1-D2FDEE81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pPr algn="ctr"/>
            <a:r>
              <a:rPr lang="he-IL"/>
              <a:t>מסך התחברות</a:t>
            </a:r>
            <a:endParaRPr lang="he-IL" dirty="0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2F642565-7D83-416E-A7D1-4FA3B48B83E1}"/>
              </a:ext>
            </a:extLst>
          </p:cNvPr>
          <p:cNvSpPr txBox="1"/>
          <p:nvPr/>
        </p:nvSpPr>
        <p:spPr>
          <a:xfrm>
            <a:off x="7540282" y="2739271"/>
            <a:ext cx="448759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הוספנו כפתור למשתמש לצד שדה ה"סיסמה" המאפשר לו לראות את הסיסמה שהזין – </a:t>
            </a:r>
            <a:r>
              <a:rPr lang="he-IL" b="1" dirty="0"/>
              <a:t>מניעת טעויות.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4326547-AECF-4F4E-AC85-6BD44FEF3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3995"/>
            <a:ext cx="7491600" cy="415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82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A500EE-F6C5-4C79-92F1-D2FDEE81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pPr algn="ctr"/>
            <a:r>
              <a:rPr lang="he-IL"/>
              <a:t>מסך התחברות</a:t>
            </a:r>
            <a:endParaRPr lang="he-IL" dirty="0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2F642565-7D83-416E-A7D1-4FA3B48B83E1}"/>
              </a:ext>
            </a:extLst>
          </p:cNvPr>
          <p:cNvSpPr txBox="1"/>
          <p:nvPr/>
        </p:nvSpPr>
        <p:spPr>
          <a:xfrm>
            <a:off x="7540282" y="2739271"/>
            <a:ext cx="4487594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הזזנו את כפתור ההתחברות לצד שמאל.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שינינו את כפתור ההרשמה כך שיראה כמו קישור למסך הרשמה. – </a:t>
            </a:r>
            <a:r>
              <a:rPr lang="he-IL" b="1" dirty="0"/>
              <a:t>התאמה בין המערכת לעולם האמיתי (שימוש בשפה אנושית + מזמינות).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AFF2BC89-6CFF-4440-A217-BA3D6ED40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4585"/>
            <a:ext cx="7376157" cy="413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78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A500EE-F6C5-4C79-92F1-D2FDEE81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pPr algn="ctr"/>
            <a:r>
              <a:rPr lang="he-IL"/>
              <a:t>מסך התחברות</a:t>
            </a:r>
            <a:endParaRPr lang="he-IL" dirty="0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2F642565-7D83-416E-A7D1-4FA3B48B83E1}"/>
              </a:ext>
            </a:extLst>
          </p:cNvPr>
          <p:cNvSpPr txBox="1"/>
          <p:nvPr/>
        </p:nvSpPr>
        <p:spPr>
          <a:xfrm>
            <a:off x="7540282" y="2739271"/>
            <a:ext cx="448759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הוספנו אפשרות לזכור את המשתמש לפעמים הבאות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C4AC84E8-C33D-4B9A-9010-89F637AB8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9271"/>
            <a:ext cx="7403394" cy="41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80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A500EE-F6C5-4C79-92F1-D2FDEE81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pPr algn="ctr"/>
            <a:r>
              <a:rPr lang="he-IL"/>
              <a:t>מסך התחברות</a:t>
            </a:r>
            <a:endParaRPr lang="he-IL" dirty="0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2F642565-7D83-416E-A7D1-4FA3B48B83E1}"/>
              </a:ext>
            </a:extLst>
          </p:cNvPr>
          <p:cNvSpPr txBox="1"/>
          <p:nvPr/>
        </p:nvSpPr>
        <p:spPr>
          <a:xfrm>
            <a:off x="7540282" y="2739271"/>
            <a:ext cx="448759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הוספנו אפשרות לזכור את המשתמש לפעמים הבאות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713B69A8-3AD9-4073-B2B7-E8BD26F62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9271"/>
            <a:ext cx="7399606" cy="41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44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A500EE-F6C5-4C79-92F1-D2FDEE81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pPr algn="ctr"/>
            <a:r>
              <a:rPr lang="he-IL"/>
              <a:t>מסך התחברות</a:t>
            </a:r>
            <a:endParaRPr lang="he-IL" dirty="0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2F642565-7D83-416E-A7D1-4FA3B48B83E1}"/>
              </a:ext>
            </a:extLst>
          </p:cNvPr>
          <p:cNvSpPr txBox="1"/>
          <p:nvPr/>
        </p:nvSpPr>
        <p:spPr>
          <a:xfrm>
            <a:off x="7540282" y="2739271"/>
            <a:ext cx="448759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בעת הכנסת אחד מהשדות ערך שגוי ולחיצה על התחברות, נוסיף שגיאה מתאימה למשתמש המסבירה מה קרה – </a:t>
            </a:r>
            <a:r>
              <a:rPr lang="he-IL" b="1" dirty="0"/>
              <a:t>התאוששות משגיאות.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FFFAB130-62FE-4E0C-9148-B93FEA07D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609458"/>
            <a:ext cx="7540282" cy="424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57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A500EE-F6C5-4C79-92F1-D2FDEE81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pPr algn="ctr"/>
            <a:r>
              <a:rPr lang="he-IL"/>
              <a:t>מסך התחברות</a:t>
            </a:r>
            <a:endParaRPr lang="he-IL" dirty="0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2F642565-7D83-416E-A7D1-4FA3B48B83E1}"/>
              </a:ext>
            </a:extLst>
          </p:cNvPr>
          <p:cNvSpPr txBox="1"/>
          <p:nvPr/>
        </p:nvSpPr>
        <p:spPr>
          <a:xfrm>
            <a:off x="7540282" y="2739271"/>
            <a:ext cx="448759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הוספנו אפשרות של "שכחתי סיסמה" על מנת לאפשר למשתמש לשחזר סיסמה.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D9F8231E-B136-4E40-8A95-5E995A9C4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6431"/>
            <a:ext cx="7652825" cy="425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022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2CFF58-DDF3-4D79-8E24-D3415F37C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747" y="2998289"/>
            <a:ext cx="4774505" cy="861421"/>
          </a:xfrm>
        </p:spPr>
        <p:txBody>
          <a:bodyPr/>
          <a:lstStyle/>
          <a:p>
            <a:pPr algn="ctr"/>
            <a:r>
              <a:rPr lang="he-IL" dirty="0"/>
              <a:t>בעיות באתר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82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E777293-170B-4164-A212-000191C5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/>
              <a:t>מסך </a:t>
            </a:r>
            <a:r>
              <a:rPr lang="he-IL" dirty="0"/>
              <a:t>הרשמה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49C1F48E-4344-478F-B955-03346A467B7E}"/>
              </a:ext>
            </a:extLst>
          </p:cNvPr>
          <p:cNvSpPr txBox="1"/>
          <p:nvPr/>
        </p:nvSpPr>
        <p:spPr>
          <a:xfrm>
            <a:off x="7919696" y="2477527"/>
            <a:ext cx="4121834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שינינו את עיצוב השדות כך שיראו יותר מעודכנים.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הוספנו סמלים מתאימים בצד כל שדה כך שיהיה ברור למשתמש מה עליו להכניס בשדה אותו הוא ממלא – </a:t>
            </a:r>
            <a:r>
              <a:rPr lang="he-IL" b="1" dirty="0"/>
              <a:t>זיהוי ולא זיכרון.</a:t>
            </a: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הוספנו תיאור לבחירת המין כדי שיהיה ברור יותר למשתמש מה עליו לבחור, בנוסף סימנו את המין "זכר" כברירת מחדל – </a:t>
            </a:r>
            <a:r>
              <a:rPr lang="he-IL" b="1" dirty="0"/>
              <a:t>מניעת טעויות.</a:t>
            </a: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הוספנו את אותה התנהגות של השדות כמו במסך ההתחברות (הדגשת השדה כאשר המשתמש מפוקס עליו + קיצורי מקשים) - </a:t>
            </a:r>
            <a:r>
              <a:rPr lang="he-IL" b="1" dirty="0"/>
              <a:t>חיווי מצב המערכת + גמישות ויעילות שימוש.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EDBDBFCF-CC0C-44D5-822E-F5193ADFC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7527"/>
            <a:ext cx="7795603" cy="438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46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E777293-170B-4164-A212-000191C5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/>
              <a:t>מסך </a:t>
            </a:r>
            <a:r>
              <a:rPr lang="he-IL" dirty="0"/>
              <a:t>הרשמה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49C1F48E-4344-478F-B955-03346A467B7E}"/>
              </a:ext>
            </a:extLst>
          </p:cNvPr>
          <p:cNvSpPr txBox="1"/>
          <p:nvPr/>
        </p:nvSpPr>
        <p:spPr>
          <a:xfrm>
            <a:off x="7919696" y="2477527"/>
            <a:ext cx="412183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הוספנו הדגשה עבור כל שדה חובה והסבר בתחתית העמוד המסביר מהי ההדגשה – </a:t>
            </a:r>
            <a:r>
              <a:rPr lang="he-IL" b="1" dirty="0"/>
              <a:t>מניעת טעויות.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F7A459F8-8EB4-4454-BC2E-F42597AF3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393328"/>
            <a:ext cx="7919696" cy="446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71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E777293-170B-4164-A212-000191C5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/>
              <a:t>מסך </a:t>
            </a:r>
            <a:r>
              <a:rPr lang="he-IL" dirty="0"/>
              <a:t>הרשמה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49C1F48E-4344-478F-B955-03346A467B7E}"/>
              </a:ext>
            </a:extLst>
          </p:cNvPr>
          <p:cNvSpPr txBox="1"/>
          <p:nvPr/>
        </p:nvSpPr>
        <p:spPr>
          <a:xfrm>
            <a:off x="7919696" y="2477527"/>
            <a:ext cx="4121834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שינינו את מיקום כפתור "הירשם", וגם שינינו את עיצובו.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הוספנו כפתור "חזור" לחזרה למסך ההתחברות – </a:t>
            </a:r>
            <a:r>
              <a:rPr lang="he-IL" b="1" dirty="0"/>
              <a:t>שליטה וחופש של המשתמש.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38430044-946A-4A50-94AE-6A5D66B2D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477527"/>
            <a:ext cx="7820968" cy="438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47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99D9D6-695C-49F2-8675-24C34760E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בעיות כלליות</a:t>
            </a:r>
            <a:endParaRPr lang="en-US" dirty="0"/>
          </a:p>
        </p:txBody>
      </p:sp>
      <p:grpSp>
        <p:nvGrpSpPr>
          <p:cNvPr id="11" name="Group 19">
            <a:extLst>
              <a:ext uri="{FF2B5EF4-FFF2-40B4-BE49-F238E27FC236}">
                <a16:creationId xmlns:a16="http://schemas.microsoft.com/office/drawing/2014/main" id="{24EE15FA-E512-4767-B0D0-A61EBC902143}"/>
              </a:ext>
            </a:extLst>
          </p:cNvPr>
          <p:cNvGrpSpPr/>
          <p:nvPr/>
        </p:nvGrpSpPr>
        <p:grpSpPr>
          <a:xfrm>
            <a:off x="565977" y="2761447"/>
            <a:ext cx="4667160" cy="3262861"/>
            <a:chOff x="0" y="0"/>
            <a:chExt cx="9144000" cy="5143500"/>
          </a:xfrm>
        </p:grpSpPr>
        <p:sp>
          <p:nvSpPr>
            <p:cNvPr id="12" name="Google Shape;91;p15">
              <a:extLst>
                <a:ext uri="{FF2B5EF4-FFF2-40B4-BE49-F238E27FC236}">
                  <a16:creationId xmlns:a16="http://schemas.microsoft.com/office/drawing/2014/main" id="{75DE48C9-D857-4C78-A340-3A6FBDBAC8D0}"/>
                </a:ext>
              </a:extLst>
            </p:cNvPr>
            <p:cNvSpPr/>
            <p:nvPr/>
          </p:nvSpPr>
          <p:spPr>
            <a:xfrm>
              <a:off x="0" y="0"/>
              <a:ext cx="9144000" cy="583200"/>
            </a:xfrm>
            <a:prstGeom prst="rect">
              <a:avLst/>
            </a:prstGeom>
            <a:solidFill>
              <a:srgbClr val="B4D0E7"/>
            </a:solidFill>
            <a:ln w="9525" cap="flat" cmpd="sng">
              <a:solidFill>
                <a:srgbClr val="B4D0E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3" name="Google Shape;92;p15">
              <a:extLst>
                <a:ext uri="{FF2B5EF4-FFF2-40B4-BE49-F238E27FC236}">
                  <a16:creationId xmlns:a16="http://schemas.microsoft.com/office/drawing/2014/main" id="{999C71CB-6A80-4ECD-AA4A-1545CDA8B2EB}"/>
                </a:ext>
              </a:extLst>
            </p:cNvPr>
            <p:cNvSpPr txBox="1"/>
            <p:nvPr/>
          </p:nvSpPr>
          <p:spPr>
            <a:xfrm>
              <a:off x="7759591" y="120750"/>
              <a:ext cx="1330159" cy="3417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 sz="800" dirty="0">
                  <a:solidFill>
                    <a:srgbClr val="FFFFFF"/>
                  </a:solidFill>
                </a:rPr>
                <a:t>WeMeet</a:t>
              </a:r>
              <a:endParaRPr sz="800" dirty="0">
                <a:solidFill>
                  <a:srgbClr val="FFFFFF"/>
                </a:solidFill>
              </a:endParaRPr>
            </a:p>
          </p:txBody>
        </p:sp>
        <p:sp>
          <p:nvSpPr>
            <p:cNvPr id="14" name="Google Shape;93;p15">
              <a:extLst>
                <a:ext uri="{FF2B5EF4-FFF2-40B4-BE49-F238E27FC236}">
                  <a16:creationId xmlns:a16="http://schemas.microsoft.com/office/drawing/2014/main" id="{7B6CF6D1-B2A4-4E0C-AD54-7678FF38E4DD}"/>
                </a:ext>
              </a:extLst>
            </p:cNvPr>
            <p:cNvSpPr txBox="1"/>
            <p:nvPr/>
          </p:nvSpPr>
          <p:spPr>
            <a:xfrm>
              <a:off x="6118031" y="114491"/>
              <a:ext cx="1475997" cy="327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 sz="800" dirty="0">
                  <a:solidFill>
                    <a:srgbClr val="FFFFFF"/>
                  </a:solidFill>
                </a:rPr>
                <a:t>אזור אישי</a:t>
              </a:r>
              <a:endParaRPr sz="800" dirty="0">
                <a:solidFill>
                  <a:srgbClr val="FFFFFF"/>
                </a:solidFill>
              </a:endParaRPr>
            </a:p>
          </p:txBody>
        </p:sp>
        <p:sp>
          <p:nvSpPr>
            <p:cNvPr id="15" name="Google Shape;94;p15">
              <a:extLst>
                <a:ext uri="{FF2B5EF4-FFF2-40B4-BE49-F238E27FC236}">
                  <a16:creationId xmlns:a16="http://schemas.microsoft.com/office/drawing/2014/main" id="{685C037F-571F-44B0-8918-42BDD99E3A8A}"/>
                </a:ext>
              </a:extLst>
            </p:cNvPr>
            <p:cNvSpPr txBox="1"/>
            <p:nvPr/>
          </p:nvSpPr>
          <p:spPr>
            <a:xfrm>
              <a:off x="4451518" y="127650"/>
              <a:ext cx="1475999" cy="327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 sz="800" dirty="0">
                  <a:solidFill>
                    <a:srgbClr val="FFFFFF"/>
                  </a:solidFill>
                </a:rPr>
                <a:t>פגישה חדשה</a:t>
              </a:r>
              <a:endParaRPr sz="800" dirty="0">
                <a:solidFill>
                  <a:srgbClr val="FFFFFF"/>
                </a:solidFill>
              </a:endParaRPr>
            </a:p>
          </p:txBody>
        </p:sp>
        <p:sp>
          <p:nvSpPr>
            <p:cNvPr id="16" name="Google Shape;95;p15">
              <a:extLst>
                <a:ext uri="{FF2B5EF4-FFF2-40B4-BE49-F238E27FC236}">
                  <a16:creationId xmlns:a16="http://schemas.microsoft.com/office/drawing/2014/main" id="{FE69FCE3-ADD3-49EC-8C72-A0FC5885A5E4}"/>
                </a:ext>
              </a:extLst>
            </p:cNvPr>
            <p:cNvSpPr txBox="1"/>
            <p:nvPr/>
          </p:nvSpPr>
          <p:spPr>
            <a:xfrm>
              <a:off x="314375" y="127650"/>
              <a:ext cx="8628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 sz="800">
                  <a:solidFill>
                    <a:srgbClr val="FFFFFF"/>
                  </a:solidFill>
                </a:rPr>
                <a:t>התנתק</a:t>
              </a:r>
              <a:endParaRPr sz="800">
                <a:solidFill>
                  <a:srgbClr val="FFFFFF"/>
                </a:solidFill>
              </a:endParaRPr>
            </a:p>
          </p:txBody>
        </p:sp>
        <p:pic>
          <p:nvPicPr>
            <p:cNvPr id="17" name="Google Shape;96;p15">
              <a:extLst>
                <a:ext uri="{FF2B5EF4-FFF2-40B4-BE49-F238E27FC236}">
                  <a16:creationId xmlns:a16="http://schemas.microsoft.com/office/drawing/2014/main" id="{1E9A0179-27D0-4D29-A24F-C0EBFA2CC138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069008"/>
              <a:ext cx="9143999" cy="407449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" name="תמונה 17">
            <a:extLst>
              <a:ext uri="{FF2B5EF4-FFF2-40B4-BE49-F238E27FC236}">
                <a16:creationId xmlns:a16="http://schemas.microsoft.com/office/drawing/2014/main" id="{05C7FC45-B70C-4A30-A487-E15C7CD30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702" y="2761447"/>
            <a:ext cx="5906023" cy="333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5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2A96FA-B4FE-4351-857B-1D4C8D1B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בעיות כלליות</a:t>
            </a:r>
            <a:endParaRPr lang="en-US" dirty="0"/>
          </a:p>
        </p:txBody>
      </p:sp>
      <p:sp>
        <p:nvSpPr>
          <p:cNvPr id="4" name="TextBox 26">
            <a:extLst>
              <a:ext uri="{FF2B5EF4-FFF2-40B4-BE49-F238E27FC236}">
                <a16:creationId xmlns:a16="http://schemas.microsoft.com/office/drawing/2014/main" id="{BE063305-7885-45A4-8B6E-A96B39D54367}"/>
              </a:ext>
            </a:extLst>
          </p:cNvPr>
          <p:cNvSpPr txBox="1"/>
          <p:nvPr/>
        </p:nvSpPr>
        <p:spPr>
          <a:xfrm>
            <a:off x="3714161" y="2325950"/>
            <a:ext cx="8022119" cy="2632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בחירת צבעים לקויה, צבעים לא מזמינים.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תפריט ניווט לא ברור – מערב ניווט לדפים וכמו כן מערב פעולה של הוספת פגישה שלא אמורה להיות חלק מהתפריט.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אין אחידות בין המסכים, לדוגמא:</a:t>
            </a:r>
            <a:r>
              <a:rPr lang="en-US" sz="1600" dirty="0"/>
              <a:t> </a:t>
            </a:r>
            <a:r>
              <a:rPr lang="he-IL" sz="1600" dirty="0"/>
              <a:t>כפתורי הוספה</a:t>
            </a:r>
            <a:r>
              <a:rPr lang="en-US" sz="1600" dirty="0"/>
              <a:t>/</a:t>
            </a:r>
            <a:r>
              <a:rPr lang="he-IL" sz="1600" dirty="0"/>
              <a:t>ביטול שונים בכמה מסכים.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חוסר ניצול של המסך – יש הרבה רווחים מיותרים.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אין חיווי למשתמש באיזה דף הוא נמצא בכל רגע.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203090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A500EE-F6C5-4C79-92F1-D2FDEE817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מסך התחברות</a:t>
            </a:r>
          </a:p>
        </p:txBody>
      </p: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4FD9B8E5-98A3-4C79-8EC6-1523FF6B0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44" y="2813539"/>
            <a:ext cx="6851533" cy="3844516"/>
          </a:xfrm>
          <a:prstGeom prst="rect">
            <a:avLst/>
          </a:prstGeom>
        </p:spPr>
      </p:pic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2F642565-7D83-416E-A7D1-4FA3B48B83E1}"/>
              </a:ext>
            </a:extLst>
          </p:cNvPr>
          <p:cNvSpPr txBox="1"/>
          <p:nvPr/>
        </p:nvSpPr>
        <p:spPr>
          <a:xfrm>
            <a:off x="7540282" y="2610683"/>
            <a:ext cx="4487594" cy="36933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כפתור ההתחברות וההרשמה דומים ויכולים לגרום לבלבול בזמן ההתחברות.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אין אפשרות לשחזור סיסמת המשתמש – </a:t>
            </a:r>
            <a:r>
              <a:rPr lang="he-IL" b="1" dirty="0"/>
              <a:t>שליטת משתמש וחופש פעולה.</a:t>
            </a: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אין חיווי המראה למשתמש היכן הוא ממלא את פרטיו – </a:t>
            </a:r>
            <a:r>
              <a:rPr lang="he-IL" b="1" dirty="0"/>
              <a:t>חיווי מצב המערכת.</a:t>
            </a: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אין סמלים\אייקונים שמאפיינים את שדות הקלט – </a:t>
            </a:r>
            <a:r>
              <a:rPr lang="he-IL" b="1" dirty="0"/>
              <a:t>זיהוי ולא זיכרון.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על המשתמש ללחוץ על כל שדה קלט עם העכבר על מנת להכניס את הפרטים – </a:t>
            </a:r>
            <a:r>
              <a:rPr lang="he-IL" b="1" dirty="0"/>
              <a:t>גמישות ויעילות שימוש.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אין אפשרות "זכור אותי" – </a:t>
            </a:r>
            <a:r>
              <a:rPr lang="he-IL" b="1" dirty="0"/>
              <a:t>גמישות ויעילות שימוש.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76447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E777293-170B-4164-A212-000191C5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/>
              <a:t>מסך </a:t>
            </a:r>
            <a:r>
              <a:rPr lang="he-IL" dirty="0"/>
              <a:t>הרשמה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2B8550E2-EBB3-4A16-B677-A16EF0998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77" y="2477527"/>
            <a:ext cx="7434189" cy="4212128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49C1F48E-4344-478F-B955-03346A467B7E}"/>
              </a:ext>
            </a:extLst>
          </p:cNvPr>
          <p:cNvSpPr txBox="1"/>
          <p:nvPr/>
        </p:nvSpPr>
        <p:spPr>
          <a:xfrm>
            <a:off x="7919696" y="2477527"/>
            <a:ext cx="4121834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אין כפתור חזרה למסך ההתחברות – </a:t>
            </a:r>
            <a:r>
              <a:rPr lang="he-IL" b="1" dirty="0"/>
              <a:t>שליטת משתמש וחופש פעולה.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אין שדה לאימות סיסמה בשנית – </a:t>
            </a:r>
            <a:r>
              <a:rPr lang="he-IL" b="1" dirty="0"/>
              <a:t>מניעת טעויות.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אין חיווי למשתמש לגביי מה הדרישות לסיסמה תקינה – </a:t>
            </a:r>
            <a:r>
              <a:rPr lang="he-IL" b="1" dirty="0"/>
              <a:t>עזרה ומסמכים.</a:t>
            </a: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אין ולידציה בעת מילוי האימייל (לפני לחיצת כפתור "הירשם") או תבנית של אימייל המונעות טעויות – </a:t>
            </a:r>
            <a:r>
              <a:rPr lang="he-IL" b="1" dirty="0"/>
              <a:t>מניעת טעויות.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אין סימון ברירת מחדל של מין –</a:t>
            </a:r>
            <a:r>
              <a:rPr lang="he-IL" b="1" dirty="0"/>
              <a:t> מניעת טעויות.</a:t>
            </a:r>
          </a:p>
        </p:txBody>
      </p:sp>
    </p:spTree>
    <p:extLst>
      <p:ext uri="{BB962C8B-B14F-4D97-AF65-F5344CB8AC3E}">
        <p14:creationId xmlns:p14="http://schemas.microsoft.com/office/powerpoint/2010/main" val="2598648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75ACD-C303-46DD-8FB4-27FC6A409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4800" dirty="0"/>
              <a:t>מסך הבית</a:t>
            </a:r>
            <a:endParaRPr lang="en-US" sz="48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8F2FAD-9CD3-4083-9C05-368B72ADF35F}"/>
              </a:ext>
            </a:extLst>
          </p:cNvPr>
          <p:cNvGrpSpPr/>
          <p:nvPr/>
        </p:nvGrpSpPr>
        <p:grpSpPr>
          <a:xfrm>
            <a:off x="603682" y="2587752"/>
            <a:ext cx="5492317" cy="3470148"/>
            <a:chOff x="0" y="0"/>
            <a:chExt cx="9144000" cy="5143500"/>
          </a:xfrm>
        </p:grpSpPr>
        <p:sp>
          <p:nvSpPr>
            <p:cNvPr id="21" name="Google Shape;91;p15">
              <a:extLst>
                <a:ext uri="{FF2B5EF4-FFF2-40B4-BE49-F238E27FC236}">
                  <a16:creationId xmlns:a16="http://schemas.microsoft.com/office/drawing/2014/main" id="{1CEB6900-4A31-4DF7-A826-F18350A49799}"/>
                </a:ext>
              </a:extLst>
            </p:cNvPr>
            <p:cNvSpPr/>
            <p:nvPr/>
          </p:nvSpPr>
          <p:spPr>
            <a:xfrm>
              <a:off x="0" y="0"/>
              <a:ext cx="9144000" cy="583200"/>
            </a:xfrm>
            <a:prstGeom prst="rect">
              <a:avLst/>
            </a:prstGeom>
            <a:solidFill>
              <a:srgbClr val="B4D0E7"/>
            </a:solidFill>
            <a:ln w="9525" cap="flat" cmpd="sng">
              <a:solidFill>
                <a:srgbClr val="B4D0E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22" name="Google Shape;92;p15">
              <a:extLst>
                <a:ext uri="{FF2B5EF4-FFF2-40B4-BE49-F238E27FC236}">
                  <a16:creationId xmlns:a16="http://schemas.microsoft.com/office/drawing/2014/main" id="{62A16A85-9B0A-44DC-9E4C-8AA74E32CCE6}"/>
                </a:ext>
              </a:extLst>
            </p:cNvPr>
            <p:cNvSpPr txBox="1"/>
            <p:nvPr/>
          </p:nvSpPr>
          <p:spPr>
            <a:xfrm>
              <a:off x="7759591" y="120750"/>
              <a:ext cx="1330159" cy="3417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 sz="800" dirty="0">
                  <a:solidFill>
                    <a:srgbClr val="FFFFFF"/>
                  </a:solidFill>
                </a:rPr>
                <a:t>WeMeet</a:t>
              </a:r>
              <a:endParaRPr sz="800" dirty="0">
                <a:solidFill>
                  <a:srgbClr val="FFFFFF"/>
                </a:solidFill>
              </a:endParaRPr>
            </a:p>
          </p:txBody>
        </p:sp>
        <p:sp>
          <p:nvSpPr>
            <p:cNvPr id="23" name="Google Shape;93;p15">
              <a:extLst>
                <a:ext uri="{FF2B5EF4-FFF2-40B4-BE49-F238E27FC236}">
                  <a16:creationId xmlns:a16="http://schemas.microsoft.com/office/drawing/2014/main" id="{FC8DC434-D63C-4F84-8050-621C7164CDF7}"/>
                </a:ext>
              </a:extLst>
            </p:cNvPr>
            <p:cNvSpPr txBox="1"/>
            <p:nvPr/>
          </p:nvSpPr>
          <p:spPr>
            <a:xfrm>
              <a:off x="6514030" y="114491"/>
              <a:ext cx="10800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 sz="800" dirty="0">
                  <a:solidFill>
                    <a:srgbClr val="FFFFFF"/>
                  </a:solidFill>
                </a:rPr>
                <a:t>אזור אישי</a:t>
              </a:r>
              <a:endParaRPr sz="800" dirty="0">
                <a:solidFill>
                  <a:srgbClr val="FFFFFF"/>
                </a:solidFill>
              </a:endParaRPr>
            </a:p>
          </p:txBody>
        </p:sp>
        <p:sp>
          <p:nvSpPr>
            <p:cNvPr id="24" name="Google Shape;94;p15">
              <a:extLst>
                <a:ext uri="{FF2B5EF4-FFF2-40B4-BE49-F238E27FC236}">
                  <a16:creationId xmlns:a16="http://schemas.microsoft.com/office/drawing/2014/main" id="{755C1065-94C8-49E0-A38C-37668A678C16}"/>
                </a:ext>
              </a:extLst>
            </p:cNvPr>
            <p:cNvSpPr txBox="1"/>
            <p:nvPr/>
          </p:nvSpPr>
          <p:spPr>
            <a:xfrm>
              <a:off x="4842907" y="127650"/>
              <a:ext cx="14760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 sz="800" dirty="0">
                  <a:solidFill>
                    <a:srgbClr val="FFFFFF"/>
                  </a:solidFill>
                </a:rPr>
                <a:t>פגישה חדשה</a:t>
              </a:r>
              <a:endParaRPr sz="800" dirty="0">
                <a:solidFill>
                  <a:srgbClr val="FFFFFF"/>
                </a:solidFill>
              </a:endParaRPr>
            </a:p>
          </p:txBody>
        </p:sp>
        <p:sp>
          <p:nvSpPr>
            <p:cNvPr id="25" name="Google Shape;95;p15">
              <a:extLst>
                <a:ext uri="{FF2B5EF4-FFF2-40B4-BE49-F238E27FC236}">
                  <a16:creationId xmlns:a16="http://schemas.microsoft.com/office/drawing/2014/main" id="{823D2CA7-AFF5-4DF6-915A-A9FDA4D3BB2B}"/>
                </a:ext>
              </a:extLst>
            </p:cNvPr>
            <p:cNvSpPr txBox="1"/>
            <p:nvPr/>
          </p:nvSpPr>
          <p:spPr>
            <a:xfrm>
              <a:off x="314375" y="127650"/>
              <a:ext cx="8628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 sz="800">
                  <a:solidFill>
                    <a:srgbClr val="FFFFFF"/>
                  </a:solidFill>
                </a:rPr>
                <a:t>התנתק</a:t>
              </a:r>
              <a:endParaRPr sz="800">
                <a:solidFill>
                  <a:srgbClr val="FFFFFF"/>
                </a:solidFill>
              </a:endParaRPr>
            </a:p>
          </p:txBody>
        </p:sp>
        <p:pic>
          <p:nvPicPr>
            <p:cNvPr id="26" name="Google Shape;96;p15">
              <a:extLst>
                <a:ext uri="{FF2B5EF4-FFF2-40B4-BE49-F238E27FC236}">
                  <a16:creationId xmlns:a16="http://schemas.microsoft.com/office/drawing/2014/main" id="{A1478F72-1340-4F9B-B43B-F0E74452AA54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069008"/>
              <a:ext cx="9143999" cy="407449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93931D8-69E6-451B-8BCE-EC76158083DE}"/>
              </a:ext>
            </a:extLst>
          </p:cNvPr>
          <p:cNvSpPr txBox="1"/>
          <p:nvPr/>
        </p:nvSpPr>
        <p:spPr>
          <a:xfrm>
            <a:off x="6542843" y="2325950"/>
            <a:ext cx="5193437" cy="4477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אין כפתור לביטול פעולה לאחר שעשינו אותה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אין אופציה להיכנס ליום יחיד ולראות את הלו"ז בו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הכפתורים לא נראים לחיצים (לא נראים כמו כפתורים)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יש שטח מת מיותר בין התפריט בחלק העליון של המסך לבין לוח השנה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אין חלוקה לשעות בתוך כל אחד מהריבועים שמתארים יום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הבולט שמופיעה לפני כל פגישה ביומן מיותר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כפתור הוספת אילוץ לא ברור מה עושה נראה כמו הוספת פגישה (להחליף את האייקון\להוסיף טקסט)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כפתור פגישה חדשה לא ברור וממוקם בתפריט. להחליף באייקון ולהעביר ליד כפתור הוספת אילוץ.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FEEF8B2-6ABC-4F2B-ACB6-8DCC442EC4A4}"/>
              </a:ext>
            </a:extLst>
          </p:cNvPr>
          <p:cNvCxnSpPr>
            <a:cxnSpLocks/>
          </p:cNvCxnSpPr>
          <p:nvPr/>
        </p:nvCxnSpPr>
        <p:spPr>
          <a:xfrm flipH="1" flipV="1">
            <a:off x="5299970" y="4128119"/>
            <a:ext cx="2645545" cy="665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927A58-DC1B-4F33-A8F2-074571A215EE}"/>
              </a:ext>
            </a:extLst>
          </p:cNvPr>
          <p:cNvCxnSpPr>
            <a:cxnSpLocks/>
          </p:cNvCxnSpPr>
          <p:nvPr/>
        </p:nvCxnSpPr>
        <p:spPr>
          <a:xfrm flipH="1">
            <a:off x="949913" y="5246703"/>
            <a:ext cx="5965792" cy="60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602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82C2682-39BF-47B1-8F7B-4D2EA129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4800" dirty="0"/>
              <a:t>מסך אזור אישי</a:t>
            </a:r>
            <a:endParaRPr lang="en-US" sz="48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19B0208-01EF-4FED-A80F-57F1D51C5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58" y="3082566"/>
            <a:ext cx="6281229" cy="3549190"/>
          </a:xfrm>
          <a:prstGeom prst="rect">
            <a:avLst/>
          </a:prstGeom>
        </p:spPr>
      </p:pic>
      <p:sp>
        <p:nvSpPr>
          <p:cNvPr id="6" name="TextBox 26">
            <a:extLst>
              <a:ext uri="{FF2B5EF4-FFF2-40B4-BE49-F238E27FC236}">
                <a16:creationId xmlns:a16="http://schemas.microsoft.com/office/drawing/2014/main" id="{3CBAE400-770D-4FCF-BE70-088A0C9FE0C3}"/>
              </a:ext>
            </a:extLst>
          </p:cNvPr>
          <p:cNvSpPr txBox="1"/>
          <p:nvPr/>
        </p:nvSpPr>
        <p:spPr>
          <a:xfrm>
            <a:off x="6552269" y="1948878"/>
            <a:ext cx="5193437" cy="484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b="1" u="sng" dirty="0"/>
              <a:t>בעיות כלליות:</a:t>
            </a: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אין אינדיקציה באיזה עמוד נמצאים.</a:t>
            </a: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גודל המשבצות – המשבצת של "פגישות ממתינות לאישור"</a:t>
            </a:r>
            <a:r>
              <a:rPr lang="en-US" sz="1600" dirty="0"/>
              <a:t> </a:t>
            </a:r>
            <a:r>
              <a:rPr lang="he-IL" sz="1600" dirty="0"/>
              <a:t>גדולה משאר המשבצות, למרות שהמשבצת של "הפגישות שלי" מכילה מידע חשוב ומרכזי לא פחות.</a:t>
            </a: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מיקום המשבצות</a:t>
            </a:r>
            <a:r>
              <a:rPr lang="en-US" sz="1600" dirty="0"/>
              <a:t>/</a:t>
            </a:r>
            <a:r>
              <a:rPr lang="he-IL" sz="1600" dirty="0"/>
              <a:t>אופן הצגתן – יש הרבה שטח מת.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b="1" u="sng" dirty="0"/>
              <a:t>משבצת "פגישות ממתינות לאישור":</a:t>
            </a: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כפתורים – כפתור ביטול ואישור מצד ימין לטקסט לעומת כתפור צפייה שמצד שמאל – אין אחידות. בנוסף, אין אחידות בין הכפתורים וזה לא נראה טוב.</a:t>
            </a: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מרווח בין השורות גדול מידי, מוביל לניצול לא יעיל של המסך.</a:t>
            </a:r>
          </a:p>
        </p:txBody>
      </p:sp>
    </p:spTree>
    <p:extLst>
      <p:ext uri="{BB962C8B-B14F-4D97-AF65-F5344CB8AC3E}">
        <p14:creationId xmlns:p14="http://schemas.microsoft.com/office/powerpoint/2010/main" val="1064481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1">
            <a:extLst>
              <a:ext uri="{FF2B5EF4-FFF2-40B4-BE49-F238E27FC236}">
                <a16:creationId xmlns:a16="http://schemas.microsoft.com/office/drawing/2014/main" id="{9B962287-43E8-4133-B301-D86D7552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pPr algn="ctr"/>
            <a:r>
              <a:rPr lang="he-IL" sz="4800" dirty="0"/>
              <a:t>מסך אזור אישי</a:t>
            </a:r>
            <a:endParaRPr lang="en-US" sz="4800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37758A73-53D1-47FA-91F4-024F372F1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40" y="3091993"/>
            <a:ext cx="6281229" cy="3549190"/>
          </a:xfrm>
          <a:prstGeom prst="rect">
            <a:avLst/>
          </a:prstGeom>
        </p:spPr>
      </p:pic>
      <p:sp>
        <p:nvSpPr>
          <p:cNvPr id="9" name="TextBox 26">
            <a:extLst>
              <a:ext uri="{FF2B5EF4-FFF2-40B4-BE49-F238E27FC236}">
                <a16:creationId xmlns:a16="http://schemas.microsoft.com/office/drawing/2014/main" id="{8A7C8333-F565-4281-8F01-EA3E703B3E02}"/>
              </a:ext>
            </a:extLst>
          </p:cNvPr>
          <p:cNvSpPr txBox="1"/>
          <p:nvPr/>
        </p:nvSpPr>
        <p:spPr>
          <a:xfrm>
            <a:off x="6552269" y="1948878"/>
            <a:ext cx="5193437" cy="3739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 rtl="1">
              <a:lnSpc>
                <a:spcPct val="150000"/>
              </a:lnSpc>
            </a:pPr>
            <a:endParaRPr lang="he-IL" sz="1600" dirty="0"/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b="1" u="sng" dirty="0"/>
              <a:t>משבצת "המיקומים שלי":</a:t>
            </a: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כפתור מחיקה – אייקון לא טוב, לא מעומד כמו כפתור הצגת פרטים.</a:t>
            </a: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כפתור הוספת מיקום – ממוקם לא טוב, לא נוח לעין </a:t>
            </a:r>
            <a:br>
              <a:rPr lang="en-US" sz="1600" dirty="0"/>
            </a:br>
            <a:r>
              <a:rPr lang="he-IL" sz="1600" dirty="0"/>
              <a:t>ולא שומר על עיצוב אחיד של כפתורי הוספה במערכת.</a:t>
            </a: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e-IL" sz="1600" dirty="0"/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b="1" u="sng" dirty="0"/>
              <a:t>משבצת "הפגישות שלי":</a:t>
            </a: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/>
              <a:t>אין משמעות לסדר הפגישות.</a:t>
            </a:r>
          </a:p>
          <a:p>
            <a:pPr lvl="1" algn="r" rtl="1">
              <a:lnSpc>
                <a:spcPct val="150000"/>
              </a:lnSpc>
            </a:pP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1209778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333</TotalTime>
  <Words>833</Words>
  <Application>Microsoft Office PowerPoint</Application>
  <PresentationFormat>מסך רחב</PresentationFormat>
  <Paragraphs>90</Paragraphs>
  <Slides>22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Ion Boardroom</vt:lpstr>
      <vt:lpstr>פרויקט אפיון חווית משתמש</vt:lpstr>
      <vt:lpstr>בעיות באתר</vt:lpstr>
      <vt:lpstr>בעיות כלליות</vt:lpstr>
      <vt:lpstr>בעיות כלליות</vt:lpstr>
      <vt:lpstr>מסך התחברות</vt:lpstr>
      <vt:lpstr>מסך הרשמה</vt:lpstr>
      <vt:lpstr>מסך הבית</vt:lpstr>
      <vt:lpstr>מסך אזור אישי</vt:lpstr>
      <vt:lpstr>מסך אזור אישי</vt:lpstr>
      <vt:lpstr>האבולוציה של האתר</vt:lpstr>
      <vt:lpstr>מסך התחברות</vt:lpstr>
      <vt:lpstr>מסך התחברות</vt:lpstr>
      <vt:lpstr>מסך התחברות</vt:lpstr>
      <vt:lpstr>מסך התחברות</vt:lpstr>
      <vt:lpstr>מסך התחברות</vt:lpstr>
      <vt:lpstr>מסך התחברות</vt:lpstr>
      <vt:lpstr>מסך התחברות</vt:lpstr>
      <vt:lpstr>מסך התחברות</vt:lpstr>
      <vt:lpstr>מסך התחברות</vt:lpstr>
      <vt:lpstr>מסך הרשמה</vt:lpstr>
      <vt:lpstr>מסך הרשמה</vt:lpstr>
      <vt:lpstr>מסך הרשמה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 bav</dc:creator>
  <cp:lastModifiedBy>Zeligman</cp:lastModifiedBy>
  <cp:revision>74</cp:revision>
  <dcterms:created xsi:type="dcterms:W3CDTF">2019-08-03T13:42:42Z</dcterms:created>
  <dcterms:modified xsi:type="dcterms:W3CDTF">2019-08-20T18:53:35Z</dcterms:modified>
</cp:coreProperties>
</file>