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6"/>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0" r:id="rId19"/>
    <p:sldId id="291" r:id="rId20"/>
    <p:sldId id="332" r:id="rId21"/>
    <p:sldId id="333" r:id="rId22"/>
    <p:sldId id="269" r:id="rId23"/>
    <p:sldId id="270" r:id="rId24"/>
    <p:sldId id="271" r:id="rId25"/>
    <p:sldId id="272" r:id="rId26"/>
    <p:sldId id="273" r:id="rId27"/>
    <p:sldId id="274" r:id="rId28"/>
    <p:sldId id="275" r:id="rId29"/>
    <p:sldId id="276" r:id="rId30"/>
    <p:sldId id="277" r:id="rId31"/>
    <p:sldId id="317" r:id="rId32"/>
    <p:sldId id="318" r:id="rId33"/>
    <p:sldId id="278" r:id="rId34"/>
    <p:sldId id="279" r:id="rId35"/>
    <p:sldId id="280" r:id="rId36"/>
    <p:sldId id="320" r:id="rId37"/>
    <p:sldId id="321" r:id="rId38"/>
    <p:sldId id="322" r:id="rId39"/>
    <p:sldId id="319" r:id="rId40"/>
    <p:sldId id="329" r:id="rId41"/>
    <p:sldId id="331" r:id="rId42"/>
    <p:sldId id="330" r:id="rId43"/>
    <p:sldId id="282" r:id="rId44"/>
    <p:sldId id="283" r:id="rId45"/>
    <p:sldId id="284" r:id="rId46"/>
    <p:sldId id="285" r:id="rId47"/>
    <p:sldId id="286" r:id="rId48"/>
    <p:sldId id="287" r:id="rId49"/>
    <p:sldId id="288" r:id="rId50"/>
    <p:sldId id="289" r:id="rId51"/>
    <p:sldId id="334" r:id="rId52"/>
    <p:sldId id="297" r:id="rId53"/>
    <p:sldId id="299" r:id="rId54"/>
    <p:sldId id="310" r:id="rId55"/>
    <p:sldId id="300" r:id="rId56"/>
    <p:sldId id="301" r:id="rId57"/>
    <p:sldId id="302" r:id="rId58"/>
    <p:sldId id="303" r:id="rId59"/>
    <p:sldId id="305" r:id="rId60"/>
    <p:sldId id="304" r:id="rId61"/>
    <p:sldId id="306" r:id="rId62"/>
    <p:sldId id="296" r:id="rId63"/>
    <p:sldId id="295" r:id="rId64"/>
    <p:sldId id="311" r:id="rId65"/>
    <p:sldId id="313" r:id="rId66"/>
    <p:sldId id="314" r:id="rId67"/>
    <p:sldId id="315" r:id="rId68"/>
    <p:sldId id="323" r:id="rId69"/>
    <p:sldId id="324" r:id="rId70"/>
    <p:sldId id="316" r:id="rId71"/>
    <p:sldId id="325" r:id="rId72"/>
    <p:sldId id="326" r:id="rId73"/>
    <p:sldId id="327" r:id="rId74"/>
    <p:sldId id="32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11</a:t>
            </a:fld>
            <a:endParaRPr lang="en-US"/>
          </a:p>
        </p:txBody>
      </p:sp>
    </p:spTree>
    <p:extLst>
      <p:ext uri="{BB962C8B-B14F-4D97-AF65-F5344CB8AC3E}">
        <p14:creationId xmlns:p14="http://schemas.microsoft.com/office/powerpoint/2010/main" val="272384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58</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8/29/2019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8/29/2019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6.jpeg"/></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6.jpe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כפתור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3"/>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אוטלוק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בלפטופ בבית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משתמשת בסמארטפון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מחיקה והוספה זהים בכל המערכת, והצבעים אחידים.</a:t>
            </a:r>
            <a:endParaRPr lang="he-IL" b="1" dirty="0"/>
          </a:p>
          <a:p>
            <a:pPr algn="r" rtl="1">
              <a:lnSpc>
                <a:spcPct val="150000"/>
              </a:lnSpc>
            </a:pPr>
            <a:endParaRPr lang="he-IL" dirty="0"/>
          </a:p>
        </p:txBody>
      </p:sp>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2"/>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3"/>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4"/>
          <a:stretch>
            <a:fillRect/>
          </a:stretch>
        </p:blipFill>
        <p:spPr>
          <a:xfrm>
            <a:off x="0" y="4654639"/>
            <a:ext cx="5328638" cy="2168165"/>
          </a:xfrm>
          <a:prstGeom prst="rect">
            <a:avLst/>
          </a:prstGeom>
        </p:spPr>
      </p:pic>
      <p:pic>
        <p:nvPicPr>
          <p:cNvPr id="2" name="תמונה 1">
            <a:extLst>
              <a:ext uri="{FF2B5EF4-FFF2-40B4-BE49-F238E27FC236}">
                <a16:creationId xmlns:a16="http://schemas.microsoft.com/office/drawing/2014/main" id="{D395FE74-DCC1-4592-97DF-16363074D5E3}"/>
              </a:ext>
            </a:extLst>
          </p:cNvPr>
          <p:cNvPicPr>
            <a:picLocks noChangeAspect="1"/>
          </p:cNvPicPr>
          <p:nvPr/>
        </p:nvPicPr>
        <p:blipFill>
          <a:blip r:embed="rId5"/>
          <a:stretch>
            <a:fillRect/>
          </a:stretch>
        </p:blipFill>
        <p:spPr>
          <a:xfrm>
            <a:off x="223537" y="2378836"/>
            <a:ext cx="3311516" cy="1681231"/>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אפ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FB5F6C58-9344-4D75-9670-BF7DB564D4CB}"/>
              </a:ext>
            </a:extLst>
          </p:cNvPr>
          <p:cNvSpPr/>
          <p:nvPr/>
        </p:nvSpPr>
        <p:spPr>
          <a:xfrm>
            <a:off x="5725212" y="2454218"/>
            <a:ext cx="6096000" cy="2118529"/>
          </a:xfrm>
          <a:prstGeom prst="rect">
            <a:avLst/>
          </a:prstGeom>
        </p:spPr>
        <p:txBody>
          <a:bodyPr>
            <a:spAutoFit/>
          </a:bodyPr>
          <a:lstStyle/>
          <a:p>
            <a:pPr marL="285750" indent="-285750" algn="r" rtl="1">
              <a:lnSpc>
                <a:spcPct val="150000"/>
              </a:lnSpc>
              <a:buFont typeface="Arial" panose="020B0604020202020204" pitchFamily="34" charset="0"/>
              <a:buChar char="•"/>
            </a:pPr>
            <a:r>
              <a:rPr lang="he-IL" dirty="0"/>
              <a:t>שינינו את צבעי המערכת מצבע דומיננטי של אפור לכחול.</a:t>
            </a:r>
          </a:p>
          <a:p>
            <a:pPr algn="r" rtl="1">
              <a:lnSpc>
                <a:spcPct val="150000"/>
              </a:lnSpc>
            </a:pPr>
            <a:r>
              <a:rPr lang="he-IL" dirty="0"/>
              <a:t>קיבלנו את ההחלטה הזו מכיוון שכחול הוא צבע אשר מרגיע את המשתמש, וזה חשוב מכיוון שלפעמים לקבוע פגישות יכול להלחיץ את המשתמש. בנוסף זה מזכיר למשתמש פלטפורמות דומות כמו </a:t>
            </a:r>
            <a:r>
              <a:rPr lang="en-US" dirty="0"/>
              <a:t>outlook </a:t>
            </a:r>
            <a:r>
              <a:rPr lang="he-IL" dirty="0"/>
              <a:t> והיומן של גוגל.</a:t>
            </a:r>
          </a:p>
        </p:txBody>
      </p:sp>
      <p:sp>
        <p:nvSpPr>
          <p:cNvPr id="5" name="כותרת 1">
            <a:extLst>
              <a:ext uri="{FF2B5EF4-FFF2-40B4-BE49-F238E27FC236}">
                <a16:creationId xmlns:a16="http://schemas.microsoft.com/office/drawing/2014/main" id="{84E2F176-4985-4E0B-84E9-BC7CE79F6FA4}"/>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pic>
        <p:nvPicPr>
          <p:cNvPr id="11" name="תמונה 10">
            <a:extLst>
              <a:ext uri="{FF2B5EF4-FFF2-40B4-BE49-F238E27FC236}">
                <a16:creationId xmlns:a16="http://schemas.microsoft.com/office/drawing/2014/main" id="{5E471A97-719D-4C3E-93ED-C98C2062C186}"/>
              </a:ext>
            </a:extLst>
          </p:cNvPr>
          <p:cNvPicPr>
            <a:picLocks noChangeAspect="1"/>
          </p:cNvPicPr>
          <p:nvPr/>
        </p:nvPicPr>
        <p:blipFill>
          <a:blip r:embed="rId2"/>
          <a:stretch>
            <a:fillRect/>
          </a:stretch>
        </p:blipFill>
        <p:spPr>
          <a:xfrm>
            <a:off x="264147" y="5772248"/>
            <a:ext cx="6667500" cy="781050"/>
          </a:xfrm>
          <a:prstGeom prst="rect">
            <a:avLst/>
          </a:prstGeom>
        </p:spPr>
      </p:pic>
      <p:pic>
        <p:nvPicPr>
          <p:cNvPr id="12" name="תמונה 11">
            <a:extLst>
              <a:ext uri="{FF2B5EF4-FFF2-40B4-BE49-F238E27FC236}">
                <a16:creationId xmlns:a16="http://schemas.microsoft.com/office/drawing/2014/main" id="{F729D991-D7F4-428F-A7B2-45AED9E92164}"/>
              </a:ext>
            </a:extLst>
          </p:cNvPr>
          <p:cNvPicPr>
            <a:picLocks noChangeAspect="1"/>
          </p:cNvPicPr>
          <p:nvPr/>
        </p:nvPicPr>
        <p:blipFill>
          <a:blip r:embed="rId3"/>
          <a:stretch>
            <a:fillRect/>
          </a:stretch>
        </p:blipFill>
        <p:spPr>
          <a:xfrm>
            <a:off x="264147" y="3421192"/>
            <a:ext cx="3921747" cy="2281634"/>
          </a:xfrm>
          <a:prstGeom prst="rect">
            <a:avLst/>
          </a:prstGeom>
        </p:spPr>
      </p:pic>
    </p:spTree>
    <p:extLst>
      <p:ext uri="{BB962C8B-B14F-4D97-AF65-F5344CB8AC3E}">
        <p14:creationId xmlns:p14="http://schemas.microsoft.com/office/powerpoint/2010/main" val="2273388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9D1A5C0F-BE43-40E5-A2D7-2B4D88AB665D}"/>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9" name="TextBox 26">
            <a:extLst>
              <a:ext uri="{FF2B5EF4-FFF2-40B4-BE49-F238E27FC236}">
                <a16:creationId xmlns:a16="http://schemas.microsoft.com/office/drawing/2014/main" id="{BD70A18D-49D8-4AA8-91A4-50A07EEC273C}"/>
              </a:ext>
            </a:extLst>
          </p:cNvPr>
          <p:cNvSpPr txBox="1"/>
          <p:nvPr/>
        </p:nvSpPr>
        <p:spPr>
          <a:xfrm>
            <a:off x="6096000" y="2514490"/>
            <a:ext cx="5640280"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הורדנו מתפריט הניווט את האופציה להוסיף פגישה חדשה ושינינו את צבע הטקסט על התפריט של המסך שכרגע המשתמש נמצא בו כדי לתת חיווי למשתמש.</a:t>
            </a:r>
          </a:p>
        </p:txBody>
      </p:sp>
      <p:pic>
        <p:nvPicPr>
          <p:cNvPr id="10" name="תמונה 9">
            <a:extLst>
              <a:ext uri="{FF2B5EF4-FFF2-40B4-BE49-F238E27FC236}">
                <a16:creationId xmlns:a16="http://schemas.microsoft.com/office/drawing/2014/main" id="{1478AC29-C10C-47BF-8E4D-905B5F736AAC}"/>
              </a:ext>
            </a:extLst>
          </p:cNvPr>
          <p:cNvPicPr>
            <a:picLocks noChangeAspect="1"/>
          </p:cNvPicPr>
          <p:nvPr/>
        </p:nvPicPr>
        <p:blipFill>
          <a:blip r:embed="rId2"/>
          <a:stretch>
            <a:fillRect/>
          </a:stretch>
        </p:blipFill>
        <p:spPr>
          <a:xfrm>
            <a:off x="490292" y="4023526"/>
            <a:ext cx="6686550" cy="790575"/>
          </a:xfrm>
          <a:prstGeom prst="rect">
            <a:avLst/>
          </a:prstGeom>
        </p:spPr>
      </p:pic>
    </p:spTree>
    <p:extLst>
      <p:ext uri="{BB962C8B-B14F-4D97-AF65-F5344CB8AC3E}">
        <p14:creationId xmlns:p14="http://schemas.microsoft.com/office/powerpoint/2010/main" val="243379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19" name="TextBox 26">
            <a:extLst>
              <a:ext uri="{FF2B5EF4-FFF2-40B4-BE49-F238E27FC236}">
                <a16:creationId xmlns:a16="http://schemas.microsoft.com/office/drawing/2014/main" id="{1A6390B9-519A-4FF1-86C8-43E135109FBF}"/>
              </a:ext>
            </a:extLst>
          </p:cNvPr>
          <p:cNvSpPr txBox="1"/>
          <p:nvPr/>
        </p:nvSpPr>
        <p:spPr>
          <a:xfrm>
            <a:off x="6096000" y="2514490"/>
            <a:ext cx="5640280" cy="226267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 </a:t>
            </a:r>
            <a:endParaRPr lang="en-US" sz="1600" b="1" dirty="0"/>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p:txBody>
      </p:sp>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3" name="תמונה 2">
            <a:extLst>
              <a:ext uri="{FF2B5EF4-FFF2-40B4-BE49-F238E27FC236}">
                <a16:creationId xmlns:a16="http://schemas.microsoft.com/office/drawing/2014/main" id="{95B648AD-613D-490F-9F20-CD73D874D9C9}"/>
              </a:ext>
            </a:extLst>
          </p:cNvPr>
          <p:cNvPicPr>
            <a:picLocks noChangeAspect="1"/>
          </p:cNvPicPr>
          <p:nvPr/>
        </p:nvPicPr>
        <p:blipFill>
          <a:blip r:embed="rId2"/>
          <a:stretch>
            <a:fillRect/>
          </a:stretch>
        </p:blipFill>
        <p:spPr>
          <a:xfrm>
            <a:off x="47625" y="2947481"/>
            <a:ext cx="6900087" cy="3900994"/>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pic>
        <p:nvPicPr>
          <p:cNvPr id="6" name="תמונה 5">
            <a:extLst>
              <a:ext uri="{FF2B5EF4-FFF2-40B4-BE49-F238E27FC236}">
                <a16:creationId xmlns:a16="http://schemas.microsoft.com/office/drawing/2014/main" id="{09B17D26-A9D9-4990-960D-D89405674265}"/>
              </a:ext>
            </a:extLst>
          </p:cNvPr>
          <p:cNvPicPr>
            <a:picLocks noChangeAspect="1"/>
          </p:cNvPicPr>
          <p:nvPr/>
        </p:nvPicPr>
        <p:blipFill>
          <a:blip r:embed="rId2"/>
          <a:stretch>
            <a:fillRect/>
          </a:stretch>
        </p:blipFill>
        <p:spPr>
          <a:xfrm>
            <a:off x="455720" y="3270494"/>
            <a:ext cx="5906023" cy="3337181"/>
          </a:xfrm>
          <a:prstGeom prst="rect">
            <a:avLst/>
          </a:prstGeom>
        </p:spPr>
      </p:pic>
      <p:sp>
        <p:nvSpPr>
          <p:cNvPr id="7" name="TextBox 26">
            <a:extLst>
              <a:ext uri="{FF2B5EF4-FFF2-40B4-BE49-F238E27FC236}">
                <a16:creationId xmlns:a16="http://schemas.microsoft.com/office/drawing/2014/main" id="{AB941E00-B366-448E-B193-25791E09E9FB}"/>
              </a:ext>
            </a:extLst>
          </p:cNvPr>
          <p:cNvSpPr txBox="1"/>
          <p:nvPr/>
        </p:nvSpPr>
        <p:spPr>
          <a:xfrm>
            <a:off x="6938128" y="2325950"/>
            <a:ext cx="4798152" cy="226267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1462310" y="2477527"/>
            <a:ext cx="9267379"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3" name="תמונה 2">
            <a:extLst>
              <a:ext uri="{FF2B5EF4-FFF2-40B4-BE49-F238E27FC236}">
                <a16:creationId xmlns:a16="http://schemas.microsoft.com/office/drawing/2014/main" id="{F74805F7-6C4A-4A1C-A406-9BDF74A7EE20}"/>
              </a:ext>
            </a:extLst>
          </p:cNvPr>
          <p:cNvPicPr>
            <a:picLocks noChangeAspect="1"/>
          </p:cNvPicPr>
          <p:nvPr/>
        </p:nvPicPr>
        <p:blipFill>
          <a:blip r:embed="rId2"/>
          <a:stretch>
            <a:fillRect/>
          </a:stretch>
        </p:blipFill>
        <p:spPr>
          <a:xfrm>
            <a:off x="3346188" y="2846858"/>
            <a:ext cx="4778254" cy="4023793"/>
          </a:xfrm>
          <a:prstGeom prst="rect">
            <a:avLst/>
          </a:prstGeom>
        </p:spPr>
      </p:pic>
    </p:spTree>
    <p:extLst>
      <p:ext uri="{BB962C8B-B14F-4D97-AF65-F5344CB8AC3E}">
        <p14:creationId xmlns:p14="http://schemas.microsoft.com/office/powerpoint/2010/main" val="2560866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450166" y="2477527"/>
            <a:ext cx="11591364"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3" name="תמונה 2">
            <a:extLst>
              <a:ext uri="{FF2B5EF4-FFF2-40B4-BE49-F238E27FC236}">
                <a16:creationId xmlns:a16="http://schemas.microsoft.com/office/drawing/2014/main" id="{9C4C959D-044E-406B-A4A7-F12197FD45EA}"/>
              </a:ext>
            </a:extLst>
          </p:cNvPr>
          <p:cNvPicPr>
            <a:picLocks noChangeAspect="1"/>
          </p:cNvPicPr>
          <p:nvPr/>
        </p:nvPicPr>
        <p:blipFill>
          <a:blip r:embed="rId2"/>
          <a:stretch>
            <a:fillRect/>
          </a:stretch>
        </p:blipFill>
        <p:spPr>
          <a:xfrm>
            <a:off x="3924888" y="2846859"/>
            <a:ext cx="4038672" cy="3988314"/>
          </a:xfrm>
          <a:prstGeom prst="rect">
            <a:avLst/>
          </a:prstGeom>
        </p:spPr>
      </p:pic>
    </p:spTree>
    <p:extLst>
      <p:ext uri="{BB962C8B-B14F-4D97-AF65-F5344CB8AC3E}">
        <p14:creationId xmlns:p14="http://schemas.microsoft.com/office/powerpoint/2010/main" val="3541591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1150286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sp>
        <p:nvSpPr>
          <p:cNvPr id="2" name="Rectangle 1">
            <a:extLst>
              <a:ext uri="{FF2B5EF4-FFF2-40B4-BE49-F238E27FC236}">
                <a16:creationId xmlns:a16="http://schemas.microsoft.com/office/drawing/2014/main" id="{348E9B25-F603-4D7F-BAC1-078D0FBBE8EC}"/>
              </a:ext>
            </a:extLst>
          </p:cNvPr>
          <p:cNvSpPr/>
          <p:nvPr/>
        </p:nvSpPr>
        <p:spPr>
          <a:xfrm>
            <a:off x="503853" y="4441370"/>
            <a:ext cx="270588" cy="1418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a:extLst>
              <a:ext uri="{FF2B5EF4-FFF2-40B4-BE49-F238E27FC236}">
                <a16:creationId xmlns:a16="http://schemas.microsoft.com/office/drawing/2014/main" id="{C73E8048-669C-448B-B0D6-FAEFEBB4573C}"/>
              </a:ext>
            </a:extLst>
          </p:cNvPr>
          <p:cNvPicPr>
            <a:picLocks noChangeAspect="1"/>
          </p:cNvPicPr>
          <p:nvPr/>
        </p:nvPicPr>
        <p:blipFill>
          <a:blip r:embed="rId2"/>
          <a:stretch>
            <a:fillRect/>
          </a:stretch>
        </p:blipFill>
        <p:spPr>
          <a:xfrm>
            <a:off x="238322" y="3578871"/>
            <a:ext cx="6191250" cy="3143250"/>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0425CB4-62F3-4379-A347-F747295A845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62AC7325-30E3-45F8-A724-82A5017CF5D0}"/>
              </a:ext>
            </a:extLst>
          </p:cNvPr>
          <p:cNvSpPr txBox="1"/>
          <p:nvPr/>
        </p:nvSpPr>
        <p:spPr>
          <a:xfrm>
            <a:off x="7685975" y="2534088"/>
            <a:ext cx="4121834" cy="2862322"/>
          </a:xfrm>
          <a:prstGeom prst="rect">
            <a:avLst/>
          </a:prstGeom>
          <a:noFill/>
        </p:spPr>
        <p:txBody>
          <a:bodyPr wrap="square" rtlCol="1">
            <a:spAutoFit/>
          </a:bodyPr>
          <a:lstStyle/>
          <a:p>
            <a:pPr algn="r" rtl="1"/>
            <a:endParaRPr lang="he-IL" dirty="0"/>
          </a:p>
          <a:p>
            <a:pPr marL="285750" indent="-285750" algn="r" rtl="1">
              <a:buFont typeface="Arial" panose="020B0604020202020204" pitchFamily="34" charset="0"/>
              <a:buChar char="•"/>
            </a:pPr>
            <a:r>
              <a:rPr lang="he-IL" dirty="0"/>
              <a:t>בסופו של דבר, התאמנו את המסך לצבעים החדשים של המערכת ונתנו משקל שונה לכל משבצת לפי חשיבות המידע בה.</a:t>
            </a:r>
            <a:br>
              <a:rPr lang="en-US" dirty="0"/>
            </a:br>
            <a:r>
              <a:rPr lang="he-IL" dirty="0"/>
              <a:t>הדגשנו את הכותרות והוספנו אינדיקציה למספר הפריטים שיש בכל משבצת על פי סדר המשבצות.</a:t>
            </a:r>
          </a:p>
          <a:p>
            <a:pPr marL="285750" indent="-285750" algn="r" rtl="1">
              <a:buFont typeface="Arial" panose="020B0604020202020204" pitchFamily="34" charset="0"/>
              <a:buChar char="•"/>
            </a:pPr>
            <a:r>
              <a:rPr lang="he-IL" dirty="0"/>
              <a:t>הוספנו כותרת המבכרת את משתמש המערכת.</a:t>
            </a:r>
          </a:p>
        </p:txBody>
      </p:sp>
      <p:pic>
        <p:nvPicPr>
          <p:cNvPr id="8" name="תמונה 7">
            <a:extLst>
              <a:ext uri="{FF2B5EF4-FFF2-40B4-BE49-F238E27FC236}">
                <a16:creationId xmlns:a16="http://schemas.microsoft.com/office/drawing/2014/main" id="{22C6623D-BB34-44B9-96A5-FE4616E16E6C}"/>
              </a:ext>
            </a:extLst>
          </p:cNvPr>
          <p:cNvPicPr>
            <a:picLocks noChangeAspect="1"/>
          </p:cNvPicPr>
          <p:nvPr/>
        </p:nvPicPr>
        <p:blipFill>
          <a:blip r:embed="rId2"/>
          <a:stretch>
            <a:fillRect/>
          </a:stretch>
        </p:blipFill>
        <p:spPr>
          <a:xfrm>
            <a:off x="0" y="3132306"/>
            <a:ext cx="6623456" cy="3725694"/>
          </a:xfrm>
          <a:prstGeom prst="rect">
            <a:avLst/>
          </a:prstGeom>
        </p:spPr>
      </p:pic>
    </p:spTree>
    <p:extLst>
      <p:ext uri="{BB962C8B-B14F-4D97-AF65-F5344CB8AC3E}">
        <p14:creationId xmlns:p14="http://schemas.microsoft.com/office/powerpoint/2010/main" val="420241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במעבר ע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ניתוח משימות - קביעת פגישה</a:t>
            </a:r>
            <a:endParaRPr lang="en-US" sz="4800" dirty="0"/>
          </a:p>
        </p:txBody>
      </p:sp>
      <p:sp>
        <p:nvSpPr>
          <p:cNvPr id="3" name="TextBox 2">
            <a:extLst>
              <a:ext uri="{FF2B5EF4-FFF2-40B4-BE49-F238E27FC236}">
                <a16:creationId xmlns:a16="http://schemas.microsoft.com/office/drawing/2014/main" id="{6123026F-0A95-427B-BDFE-31E4D167EC0A}"/>
              </a:ext>
            </a:extLst>
          </p:cNvPr>
          <p:cNvSpPr txBox="1"/>
          <p:nvPr/>
        </p:nvSpPr>
        <p:spPr>
          <a:xfrm>
            <a:off x="9078682"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2" name="TextBox 11">
            <a:extLst>
              <a:ext uri="{FF2B5EF4-FFF2-40B4-BE49-F238E27FC236}">
                <a16:creationId xmlns:a16="http://schemas.microsoft.com/office/drawing/2014/main" id="{591D1850-4846-4A2C-9902-DB3292076FF2}"/>
              </a:ext>
            </a:extLst>
          </p:cNvPr>
          <p:cNvSpPr txBox="1"/>
          <p:nvPr/>
        </p:nvSpPr>
        <p:spPr>
          <a:xfrm>
            <a:off x="6204853"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3" name="TextBox 12">
            <a:extLst>
              <a:ext uri="{FF2B5EF4-FFF2-40B4-BE49-F238E27FC236}">
                <a16:creationId xmlns:a16="http://schemas.microsoft.com/office/drawing/2014/main" id="{BF039B42-18DA-44F9-A26B-939EEF18FA1C}"/>
              </a:ext>
            </a:extLst>
          </p:cNvPr>
          <p:cNvSpPr txBox="1"/>
          <p:nvPr/>
        </p:nvSpPr>
        <p:spPr>
          <a:xfrm>
            <a:off x="3331025" y="2463273"/>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
        <p:nvSpPr>
          <p:cNvPr id="14" name="TextBox 13">
            <a:extLst>
              <a:ext uri="{FF2B5EF4-FFF2-40B4-BE49-F238E27FC236}">
                <a16:creationId xmlns:a16="http://schemas.microsoft.com/office/drawing/2014/main" id="{9B28B6E9-FB22-4871-93E4-D43B857ECD11}"/>
              </a:ext>
            </a:extLst>
          </p:cNvPr>
          <p:cNvSpPr txBox="1"/>
          <p:nvPr/>
        </p:nvSpPr>
        <p:spPr>
          <a:xfrm>
            <a:off x="457197" y="2463274"/>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קביעת פגישה על ידי המערכת</a:t>
            </a:r>
          </a:p>
          <a:p>
            <a:pPr algn="r" rtl="1">
              <a:lnSpc>
                <a:spcPct val="150000"/>
              </a:lnSpc>
            </a:pPr>
            <a:endParaRPr lang="he-IL" sz="900" dirty="0"/>
          </a:p>
          <a:p>
            <a:pPr algn="r" rtl="1">
              <a:lnSpc>
                <a:spcPct val="150000"/>
              </a:lnSpc>
            </a:pPr>
            <a:r>
              <a:rPr lang="he-IL" sz="1600" dirty="0"/>
              <a:t>1. המערכת קובעת את הפגישה על בסיס אילוצי הנמענים ומזמנת אותם.</a:t>
            </a:r>
          </a:p>
        </p:txBody>
      </p:sp>
      <p:sp>
        <p:nvSpPr>
          <p:cNvPr id="15" name="TextBox 14">
            <a:extLst>
              <a:ext uri="{FF2B5EF4-FFF2-40B4-BE49-F238E27FC236}">
                <a16:creationId xmlns:a16="http://schemas.microsoft.com/office/drawing/2014/main" id="{5386D645-38A3-4F20-8343-E0E27EE71668}"/>
              </a:ext>
            </a:extLst>
          </p:cNvPr>
          <p:cNvSpPr txBox="1"/>
          <p:nvPr/>
        </p:nvSpPr>
        <p:spPr>
          <a:xfrm>
            <a:off x="9078682"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6" name="TextBox 15">
            <a:extLst>
              <a:ext uri="{FF2B5EF4-FFF2-40B4-BE49-F238E27FC236}">
                <a16:creationId xmlns:a16="http://schemas.microsoft.com/office/drawing/2014/main" id="{59337C64-4B8B-4114-9607-5A71706BE6F3}"/>
              </a:ext>
            </a:extLst>
          </p:cNvPr>
          <p:cNvSpPr txBox="1"/>
          <p:nvPr/>
        </p:nvSpPr>
        <p:spPr>
          <a:xfrm>
            <a:off x="6204853"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שם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7" name="TextBox 16">
            <a:extLst>
              <a:ext uri="{FF2B5EF4-FFF2-40B4-BE49-F238E27FC236}">
                <a16:creationId xmlns:a16="http://schemas.microsoft.com/office/drawing/2014/main" id="{99630680-7FD6-423B-AB9F-4D4F619BF5EF}"/>
              </a:ext>
            </a:extLst>
          </p:cNvPr>
          <p:cNvSpPr txBox="1"/>
          <p:nvPr/>
        </p:nvSpPr>
        <p:spPr>
          <a:xfrm>
            <a:off x="3331025" y="2463272"/>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טווח תאריכים</a:t>
            </a:r>
          </a:p>
          <a:p>
            <a:pPr algn="r" rtl="1">
              <a:lnSpc>
                <a:spcPct val="150000"/>
              </a:lnSpc>
            </a:pPr>
            <a:endParaRPr lang="he-IL" sz="800" dirty="0"/>
          </a:p>
          <a:p>
            <a:pPr algn="r" rtl="1">
              <a:lnSpc>
                <a:spcPct val="150000"/>
              </a:lnSpc>
            </a:pPr>
            <a:r>
              <a:rPr lang="he-IL" sz="1600" dirty="0"/>
              <a:t>1. בחירת טווח תאריכים שבהם המשתמש מעוניין שתתקיים הפגישה.</a:t>
            </a:r>
          </a:p>
        </p:txBody>
      </p:sp>
    </p:spTree>
    <p:extLst>
      <p:ext uri="{BB962C8B-B14F-4D97-AF65-F5344CB8AC3E}">
        <p14:creationId xmlns:p14="http://schemas.microsoft.com/office/powerpoint/2010/main" val="2169778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תסריט שמושיות - קביעת פגישה</a:t>
            </a:r>
            <a:endParaRPr lang="en-US" sz="4800" dirty="0"/>
          </a:p>
        </p:txBody>
      </p:sp>
      <p:grpSp>
        <p:nvGrpSpPr>
          <p:cNvPr id="11" name="Group 10">
            <a:extLst>
              <a:ext uri="{FF2B5EF4-FFF2-40B4-BE49-F238E27FC236}">
                <a16:creationId xmlns:a16="http://schemas.microsoft.com/office/drawing/2014/main" id="{EFEFCB8A-6928-4B67-9A92-AB4F8157EB26}"/>
              </a:ext>
            </a:extLst>
          </p:cNvPr>
          <p:cNvGrpSpPr/>
          <p:nvPr/>
        </p:nvGrpSpPr>
        <p:grpSpPr>
          <a:xfrm>
            <a:off x="9769142" y="2453950"/>
            <a:ext cx="2034074" cy="998376"/>
            <a:chOff x="653142" y="2696546"/>
            <a:chExt cx="2034074" cy="998376"/>
          </a:xfrm>
        </p:grpSpPr>
        <p:sp>
          <p:nvSpPr>
            <p:cNvPr id="6" name="Rectangle 5">
              <a:extLst>
                <a:ext uri="{FF2B5EF4-FFF2-40B4-BE49-F238E27FC236}">
                  <a16:creationId xmlns:a16="http://schemas.microsoft.com/office/drawing/2014/main" id="{4D513282-2E45-4126-87EC-C48703BD113D}"/>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200" dirty="0"/>
                <a:t>לחיצה על הוספת פגישה</a:t>
              </a:r>
              <a:endParaRPr lang="en-US" sz="1200" dirty="0"/>
            </a:p>
          </p:txBody>
        </p:sp>
        <p:cxnSp>
          <p:nvCxnSpPr>
            <p:cNvPr id="8" name="Straight Connector 7">
              <a:extLst>
                <a:ext uri="{FF2B5EF4-FFF2-40B4-BE49-F238E27FC236}">
                  <a16:creationId xmlns:a16="http://schemas.microsoft.com/office/drawing/2014/main" id="{57E33931-64D2-4499-A0CF-3FB5E87165B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E4B48E-927B-4174-980C-01ED831A18CC}"/>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ראשי</a:t>
              </a:r>
              <a:endParaRPr lang="en-US" dirty="0">
                <a:solidFill>
                  <a:schemeClr val="bg1"/>
                </a:solidFill>
              </a:endParaRPr>
            </a:p>
          </p:txBody>
        </p:sp>
      </p:grpSp>
      <p:grpSp>
        <p:nvGrpSpPr>
          <p:cNvPr id="31" name="Group 30">
            <a:extLst>
              <a:ext uri="{FF2B5EF4-FFF2-40B4-BE49-F238E27FC236}">
                <a16:creationId xmlns:a16="http://schemas.microsoft.com/office/drawing/2014/main" id="{3857F54E-812F-455F-B664-AC580ACFD144}"/>
              </a:ext>
            </a:extLst>
          </p:cNvPr>
          <p:cNvGrpSpPr/>
          <p:nvPr/>
        </p:nvGrpSpPr>
        <p:grpSpPr>
          <a:xfrm>
            <a:off x="7206331" y="2457059"/>
            <a:ext cx="2034074" cy="998376"/>
            <a:chOff x="653142" y="2696546"/>
            <a:chExt cx="2034074" cy="998376"/>
          </a:xfrm>
        </p:grpSpPr>
        <p:sp>
          <p:nvSpPr>
            <p:cNvPr id="32" name="Rectangle 31">
              <a:extLst>
                <a:ext uri="{FF2B5EF4-FFF2-40B4-BE49-F238E27FC236}">
                  <a16:creationId xmlns:a16="http://schemas.microsoft.com/office/drawing/2014/main" id="{9A2A58FF-183D-48BF-BA84-BA291804F68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פרטי הפגישה.</a:t>
              </a:r>
            </a:p>
            <a:p>
              <a:pPr algn="ctr"/>
              <a:r>
                <a:rPr lang="he-IL" sz="1200" dirty="0"/>
                <a:t>מיקום, נושא, תיאור</a:t>
              </a:r>
              <a:endParaRPr lang="en-US" sz="1200" dirty="0"/>
            </a:p>
          </p:txBody>
        </p:sp>
        <p:cxnSp>
          <p:nvCxnSpPr>
            <p:cNvPr id="33" name="Straight Connector 32">
              <a:extLst>
                <a:ext uri="{FF2B5EF4-FFF2-40B4-BE49-F238E27FC236}">
                  <a16:creationId xmlns:a16="http://schemas.microsoft.com/office/drawing/2014/main" id="{D29D9F79-7343-4EF6-9CC0-E91B31692E11}"/>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4C4094C-1968-4C38-A23D-F2A1D1066AEF}"/>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5" name="Group 34">
            <a:extLst>
              <a:ext uri="{FF2B5EF4-FFF2-40B4-BE49-F238E27FC236}">
                <a16:creationId xmlns:a16="http://schemas.microsoft.com/office/drawing/2014/main" id="{D9533D1D-4314-4A79-B276-7763967CB9F9}"/>
              </a:ext>
            </a:extLst>
          </p:cNvPr>
          <p:cNvGrpSpPr/>
          <p:nvPr/>
        </p:nvGrpSpPr>
        <p:grpSpPr>
          <a:xfrm>
            <a:off x="4654391" y="2997846"/>
            <a:ext cx="2034074" cy="998376"/>
            <a:chOff x="653142" y="2696546"/>
            <a:chExt cx="2034074" cy="998376"/>
          </a:xfrm>
        </p:grpSpPr>
        <p:sp>
          <p:nvSpPr>
            <p:cNvPr id="36" name="Rectangle 35">
              <a:extLst>
                <a:ext uri="{FF2B5EF4-FFF2-40B4-BE49-F238E27FC236}">
                  <a16:creationId xmlns:a16="http://schemas.microsoft.com/office/drawing/2014/main" id="{17B57A99-D1C0-4031-AFC4-B96CBD4749B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לחיצה על שדה נמענים</a:t>
              </a:r>
              <a:endParaRPr lang="en-US" sz="1200" dirty="0"/>
            </a:p>
          </p:txBody>
        </p:sp>
        <p:cxnSp>
          <p:nvCxnSpPr>
            <p:cNvPr id="37" name="Straight Connector 36">
              <a:extLst>
                <a:ext uri="{FF2B5EF4-FFF2-40B4-BE49-F238E27FC236}">
                  <a16:creationId xmlns:a16="http://schemas.microsoft.com/office/drawing/2014/main" id="{20DED5BC-0E2E-444E-BCF7-EEF8D5F3A354}"/>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CEC05B7-8E4B-4F77-8775-F187B3225C09}"/>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9" name="Group 38">
            <a:extLst>
              <a:ext uri="{FF2B5EF4-FFF2-40B4-BE49-F238E27FC236}">
                <a16:creationId xmlns:a16="http://schemas.microsoft.com/office/drawing/2014/main" id="{43E0B6DC-7710-4791-80C3-7E8F24460827}"/>
              </a:ext>
            </a:extLst>
          </p:cNvPr>
          <p:cNvGrpSpPr/>
          <p:nvPr/>
        </p:nvGrpSpPr>
        <p:grpSpPr>
          <a:xfrm>
            <a:off x="2183302" y="2997846"/>
            <a:ext cx="2034074" cy="998376"/>
            <a:chOff x="653142" y="2696546"/>
            <a:chExt cx="2034074" cy="998376"/>
          </a:xfrm>
        </p:grpSpPr>
        <p:sp>
          <p:nvSpPr>
            <p:cNvPr id="40" name="Rectangle 39">
              <a:extLst>
                <a:ext uri="{FF2B5EF4-FFF2-40B4-BE49-F238E27FC236}">
                  <a16:creationId xmlns:a16="http://schemas.microsoft.com/office/drawing/2014/main" id="{41C3A5FD-1FAB-424F-8896-CC1FA5C455A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הקלדה שם נמען ובחירה מהשלמה אוטומטית (אם קיים)</a:t>
              </a:r>
              <a:endParaRPr lang="en-US" sz="1200" dirty="0"/>
            </a:p>
          </p:txBody>
        </p:sp>
        <p:cxnSp>
          <p:nvCxnSpPr>
            <p:cNvPr id="41" name="Straight Connector 40">
              <a:extLst>
                <a:ext uri="{FF2B5EF4-FFF2-40B4-BE49-F238E27FC236}">
                  <a16:creationId xmlns:a16="http://schemas.microsoft.com/office/drawing/2014/main" id="{D115F236-1744-488E-B1DA-7F1E63AF19C8}"/>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D127530-3F09-4146-B318-3EC8B787782B}"/>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43" name="Group 42">
            <a:extLst>
              <a:ext uri="{FF2B5EF4-FFF2-40B4-BE49-F238E27FC236}">
                <a16:creationId xmlns:a16="http://schemas.microsoft.com/office/drawing/2014/main" id="{5063C5A3-26D9-4CB4-A32B-4ABD4CE10A38}"/>
              </a:ext>
            </a:extLst>
          </p:cNvPr>
          <p:cNvGrpSpPr/>
          <p:nvPr/>
        </p:nvGrpSpPr>
        <p:grpSpPr>
          <a:xfrm>
            <a:off x="2183301" y="4341002"/>
            <a:ext cx="2034074" cy="998376"/>
            <a:chOff x="653142" y="2696546"/>
            <a:chExt cx="2034074" cy="998376"/>
          </a:xfrm>
        </p:grpSpPr>
        <p:sp>
          <p:nvSpPr>
            <p:cNvPr id="44" name="Rectangle 43">
              <a:extLst>
                <a:ext uri="{FF2B5EF4-FFF2-40B4-BE49-F238E27FC236}">
                  <a16:creationId xmlns:a16="http://schemas.microsoft.com/office/drawing/2014/main" id="{E7CD4D1F-2B82-4334-A0EE-0FD7DD097D7C}"/>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נמען או קבוצה </a:t>
              </a:r>
            </a:p>
            <a:p>
              <a:pPr algn="ctr"/>
              <a:r>
                <a:rPr lang="he-IL" sz="1200" dirty="0"/>
                <a:t>מאנשי קשר</a:t>
              </a:r>
              <a:endParaRPr lang="en-US" sz="1200" dirty="0"/>
            </a:p>
          </p:txBody>
        </p:sp>
        <p:cxnSp>
          <p:nvCxnSpPr>
            <p:cNvPr id="45" name="Straight Connector 44">
              <a:extLst>
                <a:ext uri="{FF2B5EF4-FFF2-40B4-BE49-F238E27FC236}">
                  <a16:creationId xmlns:a16="http://schemas.microsoft.com/office/drawing/2014/main" id="{3508D938-9018-4D39-B059-4394A412658E}"/>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BC6CEF-0800-4030-992E-5AC1E2575EF5}"/>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48" name="Straight Arrow Connector 47">
            <a:extLst>
              <a:ext uri="{FF2B5EF4-FFF2-40B4-BE49-F238E27FC236}">
                <a16:creationId xmlns:a16="http://schemas.microsoft.com/office/drawing/2014/main" id="{D20A44E5-47DB-447C-B114-344D9FF737CB}"/>
              </a:ext>
            </a:extLst>
          </p:cNvPr>
          <p:cNvCxnSpPr>
            <a:stCxn id="36" idx="1"/>
            <a:endCxn id="40" idx="3"/>
          </p:cNvCxnSpPr>
          <p:nvPr/>
        </p:nvCxnSpPr>
        <p:spPr>
          <a:xfrm flipH="1">
            <a:off x="4217376" y="3506365"/>
            <a:ext cx="437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AAFA0A1-5A29-450D-9D12-0F1EAFF65748}"/>
              </a:ext>
            </a:extLst>
          </p:cNvPr>
          <p:cNvCxnSpPr>
            <a:cxnSpLocks/>
            <a:endCxn id="44" idx="3"/>
          </p:cNvCxnSpPr>
          <p:nvPr/>
        </p:nvCxnSpPr>
        <p:spPr>
          <a:xfrm flipH="1">
            <a:off x="4217375" y="3996222"/>
            <a:ext cx="437016" cy="85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D9E13BB-05DF-44FB-90E3-6C7C6DD993B2}"/>
              </a:ext>
            </a:extLst>
          </p:cNvPr>
          <p:cNvCxnSpPr>
            <a:cxnSpLocks/>
          </p:cNvCxnSpPr>
          <p:nvPr/>
        </p:nvCxnSpPr>
        <p:spPr>
          <a:xfrm>
            <a:off x="4217374" y="3686756"/>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BD36C06-B884-4690-8751-260DAE7E39BF}"/>
              </a:ext>
            </a:extLst>
          </p:cNvPr>
          <p:cNvCxnSpPr>
            <a:cxnSpLocks/>
          </p:cNvCxnSpPr>
          <p:nvPr/>
        </p:nvCxnSpPr>
        <p:spPr>
          <a:xfrm flipV="1">
            <a:off x="4217374" y="3996222"/>
            <a:ext cx="576977" cy="1080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E9FDED-BCA9-4C2D-9753-E2686BFC977D}"/>
              </a:ext>
            </a:extLst>
          </p:cNvPr>
          <p:cNvCxnSpPr>
            <a:cxnSpLocks/>
            <a:endCxn id="38" idx="3"/>
          </p:cNvCxnSpPr>
          <p:nvPr/>
        </p:nvCxnSpPr>
        <p:spPr>
          <a:xfrm flipH="1">
            <a:off x="6688464" y="3165016"/>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D93901B-5F95-4F75-843A-A2AF0EF05526}"/>
              </a:ext>
            </a:extLst>
          </p:cNvPr>
          <p:cNvCxnSpPr>
            <a:cxnSpLocks/>
          </p:cNvCxnSpPr>
          <p:nvPr/>
        </p:nvCxnSpPr>
        <p:spPr>
          <a:xfrm flipH="1">
            <a:off x="9240404" y="2944973"/>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033645C2-3041-4384-8B7F-F8A6EF7F9737}"/>
              </a:ext>
            </a:extLst>
          </p:cNvPr>
          <p:cNvGrpSpPr/>
          <p:nvPr/>
        </p:nvGrpSpPr>
        <p:grpSpPr>
          <a:xfrm>
            <a:off x="5312217" y="4779929"/>
            <a:ext cx="2034074" cy="998376"/>
            <a:chOff x="653142" y="2696546"/>
            <a:chExt cx="2034074" cy="998376"/>
          </a:xfrm>
        </p:grpSpPr>
        <p:sp>
          <p:nvSpPr>
            <p:cNvPr id="72" name="Rectangle 71">
              <a:extLst>
                <a:ext uri="{FF2B5EF4-FFF2-40B4-BE49-F238E27FC236}">
                  <a16:creationId xmlns:a16="http://schemas.microsoft.com/office/drawing/2014/main" id="{C85F374C-ED39-48D2-8955-A0C4EA028706}"/>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בחירת טווח התאריכים בהם המשתמש מעוניין שהפגישה תתקיים.</a:t>
              </a:r>
              <a:endParaRPr lang="en-US" sz="1200" dirty="0"/>
            </a:p>
          </p:txBody>
        </p:sp>
        <p:cxnSp>
          <p:nvCxnSpPr>
            <p:cNvPr id="73" name="Straight Connector 72">
              <a:extLst>
                <a:ext uri="{FF2B5EF4-FFF2-40B4-BE49-F238E27FC236}">
                  <a16:creationId xmlns:a16="http://schemas.microsoft.com/office/drawing/2014/main" id="{8A8FA3AC-C629-4EA8-B8BE-3238AA1ED113}"/>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BFDB4D6-6466-461F-8D8F-EAD7EF0E69B8}"/>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75" name="Straight Arrow Connector 74">
            <a:extLst>
              <a:ext uri="{FF2B5EF4-FFF2-40B4-BE49-F238E27FC236}">
                <a16:creationId xmlns:a16="http://schemas.microsoft.com/office/drawing/2014/main" id="{74B078C5-8ED0-4805-84D3-A7297B141EA6}"/>
              </a:ext>
            </a:extLst>
          </p:cNvPr>
          <p:cNvCxnSpPr>
            <a:cxnSpLocks/>
            <a:stCxn id="36" idx="2"/>
            <a:endCxn id="74" idx="0"/>
          </p:cNvCxnSpPr>
          <p:nvPr/>
        </p:nvCxnSpPr>
        <p:spPr>
          <a:xfrm>
            <a:off x="5671429" y="3996222"/>
            <a:ext cx="657825" cy="78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0" name="Group 79">
            <a:extLst>
              <a:ext uri="{FF2B5EF4-FFF2-40B4-BE49-F238E27FC236}">
                <a16:creationId xmlns:a16="http://schemas.microsoft.com/office/drawing/2014/main" id="{CC5A1E11-E969-4E60-9C60-26784D38D334}"/>
              </a:ext>
            </a:extLst>
          </p:cNvPr>
          <p:cNvGrpSpPr/>
          <p:nvPr/>
        </p:nvGrpSpPr>
        <p:grpSpPr>
          <a:xfrm>
            <a:off x="7783251" y="4779929"/>
            <a:ext cx="2034074" cy="998376"/>
            <a:chOff x="653142" y="2696546"/>
            <a:chExt cx="2034074" cy="998376"/>
          </a:xfrm>
        </p:grpSpPr>
        <p:sp>
          <p:nvSpPr>
            <p:cNvPr id="81" name="Rectangle 80">
              <a:extLst>
                <a:ext uri="{FF2B5EF4-FFF2-40B4-BE49-F238E27FC236}">
                  <a16:creationId xmlns:a16="http://schemas.microsoft.com/office/drawing/2014/main" id="{09C08D7C-BB22-4125-8665-E9991DEC175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סיום התהליך, עד לקביעת הפגישה על ידי המערכת.</a:t>
              </a:r>
              <a:endParaRPr lang="en-US" sz="1200" dirty="0"/>
            </a:p>
          </p:txBody>
        </p:sp>
        <p:cxnSp>
          <p:nvCxnSpPr>
            <p:cNvPr id="82" name="Straight Connector 81">
              <a:extLst>
                <a:ext uri="{FF2B5EF4-FFF2-40B4-BE49-F238E27FC236}">
                  <a16:creationId xmlns:a16="http://schemas.microsoft.com/office/drawing/2014/main" id="{375EE725-56BA-4B28-AE41-41047CC72B6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34CD74CB-36AA-4F68-8758-D980FFDDD33A}"/>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84" name="Straight Arrow Connector 83">
            <a:extLst>
              <a:ext uri="{FF2B5EF4-FFF2-40B4-BE49-F238E27FC236}">
                <a16:creationId xmlns:a16="http://schemas.microsoft.com/office/drawing/2014/main" id="{D8467879-573C-4E6F-B7DC-8C1786558478}"/>
              </a:ext>
            </a:extLst>
          </p:cNvPr>
          <p:cNvCxnSpPr>
            <a:cxnSpLocks/>
          </p:cNvCxnSpPr>
          <p:nvPr/>
        </p:nvCxnSpPr>
        <p:spPr>
          <a:xfrm>
            <a:off x="7346290" y="5315661"/>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208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410934"/>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a:t>
            </a:r>
            <a:r>
              <a:rPr lang="en-US" sz="1600" dirty="0"/>
              <a:t> </a:t>
            </a:r>
            <a:r>
              <a:rPr lang="he-IL" sz="1600" b="1" dirty="0"/>
              <a:t>שליטה וחופש של המשתמש</a:t>
            </a:r>
            <a:endParaRPr lang="he-IL" sz="900" b="1" dirty="0"/>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1600" dirty="0"/>
              <a:t>	</a:t>
            </a:r>
            <a:r>
              <a:rPr lang="he-IL" sz="1600" b="1" dirty="0"/>
              <a:t>נראות מצב המערכת</a:t>
            </a:r>
            <a:endParaRPr lang="he-IL" sz="900" b="1" dirty="0"/>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1600" b="1" dirty="0"/>
              <a:t>זיהוי במקום היזכרות</a:t>
            </a:r>
            <a:endParaRPr lang="he-IL" sz="900" b="1" dirty="0"/>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1600" b="1" dirty="0"/>
              <a:t>עקביות וסטנדרטים</a:t>
            </a:r>
            <a:endParaRPr lang="en-US" sz="3600" b="1" dirty="0"/>
          </a:p>
        </p:txBody>
      </p:sp>
    </p:spTree>
    <p:extLst>
      <p:ext uri="{BB962C8B-B14F-4D97-AF65-F5344CB8AC3E}">
        <p14:creationId xmlns:p14="http://schemas.microsoft.com/office/powerpoint/2010/main" val="1675124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br>
              <a:rPr lang="he-IL" dirty="0"/>
            </a:br>
            <a:r>
              <a:rPr lang="he-IL" dirty="0"/>
              <a:t>ומודל הניווט</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8" name="תיבת טקסט 17">
            <a:extLst>
              <a:ext uri="{FF2B5EF4-FFF2-40B4-BE49-F238E27FC236}">
                <a16:creationId xmlns:a16="http://schemas.microsoft.com/office/drawing/2014/main" id="{8D31B842-4145-4258-9806-37E51F29916E}"/>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המערכת שלנו משתמשת בעיקר בארגון מידע כרונולוגי, מכיוון שהמערכת מתעסקת בפגישות, חשוב למשתמש לראות את הפגישות והאילוצים שלו לפי ציר זמן מסוים אשר מאפשר לו ניהול קל של פגישותיו.</a:t>
            </a:r>
          </a:p>
        </p:txBody>
      </p:sp>
      <p:pic>
        <p:nvPicPr>
          <p:cNvPr id="19" name="תמונה 18">
            <a:extLst>
              <a:ext uri="{FF2B5EF4-FFF2-40B4-BE49-F238E27FC236}">
                <a16:creationId xmlns:a16="http://schemas.microsoft.com/office/drawing/2014/main" id="{87AAD36D-EE7B-4176-9B99-0EEC6B084F75}"/>
              </a:ext>
            </a:extLst>
          </p:cNvPr>
          <p:cNvPicPr>
            <a:picLocks noChangeAspect="1"/>
          </p:cNvPicPr>
          <p:nvPr/>
        </p:nvPicPr>
        <p:blipFill>
          <a:blip r:embed="rId2"/>
          <a:stretch>
            <a:fillRect/>
          </a:stretch>
        </p:blipFill>
        <p:spPr>
          <a:xfrm>
            <a:off x="150470" y="2400030"/>
            <a:ext cx="7642893" cy="3139322"/>
          </a:xfrm>
          <a:prstGeom prst="rect">
            <a:avLst/>
          </a:prstGeom>
        </p:spPr>
      </p:pic>
      <p:cxnSp>
        <p:nvCxnSpPr>
          <p:cNvPr id="6" name="מחבר חץ ישר 5">
            <a:extLst>
              <a:ext uri="{FF2B5EF4-FFF2-40B4-BE49-F238E27FC236}">
                <a16:creationId xmlns:a16="http://schemas.microsoft.com/office/drawing/2014/main" id="{217F64C3-70A6-4928-B05A-2BDDDF39AEB0}"/>
              </a:ext>
            </a:extLst>
          </p:cNvPr>
          <p:cNvCxnSpPr/>
          <p:nvPr/>
        </p:nvCxnSpPr>
        <p:spPr>
          <a:xfrm>
            <a:off x="3910818" y="3429000"/>
            <a:ext cx="0" cy="179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2F2F805E-428B-48F0-BB48-EFDFA9157D27}"/>
              </a:ext>
            </a:extLst>
          </p:cNvPr>
          <p:cNvSpPr txBox="1"/>
          <p:nvPr/>
        </p:nvSpPr>
        <p:spPr>
          <a:xfrm>
            <a:off x="1856942" y="3334044"/>
            <a:ext cx="1927544" cy="1200329"/>
          </a:xfrm>
          <a:prstGeom prst="rect">
            <a:avLst/>
          </a:prstGeom>
          <a:noFill/>
        </p:spPr>
        <p:txBody>
          <a:bodyPr wrap="square" rtlCol="1">
            <a:spAutoFit/>
          </a:bodyPr>
          <a:lstStyle/>
          <a:p>
            <a:pPr algn="r"/>
            <a:r>
              <a:rPr lang="he-IL" dirty="0"/>
              <a:t>הפגישות ממוינות מהפגישה הקרובה ביותר לרחוקה ביותר</a:t>
            </a:r>
          </a:p>
        </p:txBody>
      </p:sp>
    </p:spTree>
    <p:extLst>
      <p:ext uri="{BB962C8B-B14F-4D97-AF65-F5344CB8AC3E}">
        <p14:creationId xmlns:p14="http://schemas.microsoft.com/office/powerpoint/2010/main" val="9712131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pic>
        <p:nvPicPr>
          <p:cNvPr id="3" name="תמונה 2">
            <a:extLst>
              <a:ext uri="{FF2B5EF4-FFF2-40B4-BE49-F238E27FC236}">
                <a16:creationId xmlns:a16="http://schemas.microsoft.com/office/drawing/2014/main" id="{A55282CC-442F-4983-9221-06D6A8EDAF5D}"/>
              </a:ext>
            </a:extLst>
          </p:cNvPr>
          <p:cNvPicPr>
            <a:picLocks noChangeAspect="1"/>
          </p:cNvPicPr>
          <p:nvPr/>
        </p:nvPicPr>
        <p:blipFill>
          <a:blip r:embed="rId2"/>
          <a:stretch>
            <a:fillRect/>
          </a:stretch>
        </p:blipFill>
        <p:spPr>
          <a:xfrm>
            <a:off x="0" y="2257425"/>
            <a:ext cx="8210550" cy="4600575"/>
          </a:xfrm>
          <a:prstGeom prst="rect">
            <a:avLst/>
          </a:prstGeom>
        </p:spPr>
      </p:pic>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לוח השנה בנוי כך שהמעבר של הזמן והפגישות ממוקמות מצד ימין לשמאל (לפי סדר הכתיבה בעברית).</a:t>
            </a:r>
          </a:p>
        </p:txBody>
      </p:sp>
      <p:cxnSp>
        <p:nvCxnSpPr>
          <p:cNvPr id="5" name="מחבר חץ ישר 4">
            <a:extLst>
              <a:ext uri="{FF2B5EF4-FFF2-40B4-BE49-F238E27FC236}">
                <a16:creationId xmlns:a16="http://schemas.microsoft.com/office/drawing/2014/main" id="{3133421B-8C58-408C-8386-659EE009EF4D}"/>
              </a:ext>
            </a:extLst>
          </p:cNvPr>
          <p:cNvCxnSpPr/>
          <p:nvPr/>
        </p:nvCxnSpPr>
        <p:spPr>
          <a:xfrm flipH="1">
            <a:off x="1152144" y="4712678"/>
            <a:ext cx="59801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E18D7AFE-6819-46E8-91E9-7633BA2436D1}"/>
              </a:ext>
            </a:extLst>
          </p:cNvPr>
          <p:cNvSpPr txBox="1"/>
          <p:nvPr/>
        </p:nvSpPr>
        <p:spPr>
          <a:xfrm>
            <a:off x="6344530" y="4343346"/>
            <a:ext cx="787790" cy="369332"/>
          </a:xfrm>
          <a:prstGeom prst="rect">
            <a:avLst/>
          </a:prstGeom>
          <a:noFill/>
        </p:spPr>
        <p:txBody>
          <a:bodyPr wrap="square" rtlCol="1">
            <a:spAutoFit/>
          </a:bodyPr>
          <a:lstStyle/>
          <a:p>
            <a:pPr algn="r"/>
            <a:r>
              <a:rPr lang="he-IL" dirty="0">
                <a:solidFill>
                  <a:srgbClr val="C00000"/>
                </a:solidFill>
              </a:rPr>
              <a:t>עבר</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מחבר ישר 16">
            <a:extLst>
              <a:ext uri="{FF2B5EF4-FFF2-40B4-BE49-F238E27FC236}">
                <a16:creationId xmlns:a16="http://schemas.microsoft.com/office/drawing/2014/main" id="{1079B52E-1461-48B2-9F6E-C88EBEBDC8D8}"/>
              </a:ext>
            </a:extLst>
          </p:cNvPr>
          <p:cNvCxnSpPr>
            <a:cxnSpLocks/>
          </p:cNvCxnSpPr>
          <p:nvPr/>
        </p:nvCxnSpPr>
        <p:spPr>
          <a:xfrm>
            <a:off x="4105275" y="4557712"/>
            <a:ext cx="0" cy="1549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תיבת טקסט 20">
            <a:extLst>
              <a:ext uri="{FF2B5EF4-FFF2-40B4-BE49-F238E27FC236}">
                <a16:creationId xmlns:a16="http://schemas.microsoft.com/office/drawing/2014/main" id="{4EC281CE-1594-427B-9064-3DC2F005CB96}"/>
              </a:ext>
            </a:extLst>
          </p:cNvPr>
          <p:cNvSpPr txBox="1"/>
          <p:nvPr/>
        </p:nvSpPr>
        <p:spPr>
          <a:xfrm>
            <a:off x="3584917" y="4158680"/>
            <a:ext cx="787790" cy="369332"/>
          </a:xfrm>
          <a:prstGeom prst="rect">
            <a:avLst/>
          </a:prstGeom>
          <a:noFill/>
        </p:spPr>
        <p:txBody>
          <a:bodyPr wrap="square" rtlCol="1">
            <a:spAutoFit/>
          </a:bodyPr>
          <a:lstStyle/>
          <a:p>
            <a:pPr algn="r"/>
            <a:r>
              <a:rPr lang="he-IL" dirty="0">
                <a:solidFill>
                  <a:srgbClr val="C00000"/>
                </a:solidFill>
              </a:rPr>
              <a:t>הווה</a:t>
            </a:r>
          </a:p>
        </p:txBody>
      </p:sp>
      <p:sp>
        <p:nvSpPr>
          <p:cNvPr id="22" name="תיבת טקסט 21">
            <a:extLst>
              <a:ext uri="{FF2B5EF4-FFF2-40B4-BE49-F238E27FC236}">
                <a16:creationId xmlns:a16="http://schemas.microsoft.com/office/drawing/2014/main" id="{B260147D-5FCC-4F73-AAE8-C6EA39016CB7}"/>
              </a:ext>
            </a:extLst>
          </p:cNvPr>
          <p:cNvSpPr txBox="1"/>
          <p:nvPr/>
        </p:nvSpPr>
        <p:spPr>
          <a:xfrm>
            <a:off x="1004669" y="4290462"/>
            <a:ext cx="787790" cy="369332"/>
          </a:xfrm>
          <a:prstGeom prst="rect">
            <a:avLst/>
          </a:prstGeom>
          <a:noFill/>
        </p:spPr>
        <p:txBody>
          <a:bodyPr wrap="square" rtlCol="1">
            <a:spAutoFit/>
          </a:bodyPr>
          <a:lstStyle/>
          <a:p>
            <a:pPr algn="r"/>
            <a:r>
              <a:rPr lang="he-IL" dirty="0">
                <a:solidFill>
                  <a:srgbClr val="C00000"/>
                </a:solidFill>
              </a:rPr>
              <a:t>עתיד</a:t>
            </a:r>
          </a:p>
        </p:txBody>
      </p:sp>
    </p:spTree>
    <p:extLst>
      <p:ext uri="{BB962C8B-B14F-4D97-AF65-F5344CB8AC3E}">
        <p14:creationId xmlns:p14="http://schemas.microsoft.com/office/powerpoint/2010/main" val="18163473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בנוסף חלק מהמערכת בנויה לפי נושאים, זאת כדי לאפשר למשתמש להתמצא בקלות בין כל הפגישות או המיקומים ומצבי הפגישות. </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תמונה 8">
            <a:extLst>
              <a:ext uri="{FF2B5EF4-FFF2-40B4-BE49-F238E27FC236}">
                <a16:creationId xmlns:a16="http://schemas.microsoft.com/office/drawing/2014/main" id="{60C89A37-2CB6-4724-AE86-485B0E75F1ED}"/>
              </a:ext>
            </a:extLst>
          </p:cNvPr>
          <p:cNvPicPr>
            <a:picLocks noChangeAspect="1"/>
          </p:cNvPicPr>
          <p:nvPr/>
        </p:nvPicPr>
        <p:blipFill>
          <a:blip r:embed="rId2"/>
          <a:stretch>
            <a:fillRect/>
          </a:stretch>
        </p:blipFill>
        <p:spPr>
          <a:xfrm>
            <a:off x="0" y="3132306"/>
            <a:ext cx="6623456" cy="3725694"/>
          </a:xfrm>
          <a:prstGeom prst="rect">
            <a:avLst/>
          </a:prstGeom>
        </p:spPr>
      </p:pic>
      <p:cxnSp>
        <p:nvCxnSpPr>
          <p:cNvPr id="10" name="מחבר ישר 9">
            <a:extLst>
              <a:ext uri="{FF2B5EF4-FFF2-40B4-BE49-F238E27FC236}">
                <a16:creationId xmlns:a16="http://schemas.microsoft.com/office/drawing/2014/main" id="{02953174-665F-40BE-820A-A612FC60D3AC}"/>
              </a:ext>
            </a:extLst>
          </p:cNvPr>
          <p:cNvCxnSpPr>
            <a:cxnSpLocks/>
          </p:cNvCxnSpPr>
          <p:nvPr/>
        </p:nvCxnSpPr>
        <p:spPr>
          <a:xfrm>
            <a:off x="2757776" y="3429000"/>
            <a:ext cx="0" cy="341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מחבר ישר 12">
            <a:extLst>
              <a:ext uri="{FF2B5EF4-FFF2-40B4-BE49-F238E27FC236}">
                <a16:creationId xmlns:a16="http://schemas.microsoft.com/office/drawing/2014/main" id="{A6503391-577D-46C7-9A40-A13F6E51AE3C}"/>
              </a:ext>
            </a:extLst>
          </p:cNvPr>
          <p:cNvCxnSpPr>
            <a:cxnSpLocks/>
          </p:cNvCxnSpPr>
          <p:nvPr/>
        </p:nvCxnSpPr>
        <p:spPr>
          <a:xfrm>
            <a:off x="0" y="5611994"/>
            <a:ext cx="66234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597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מודל הניווט</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1561514" y="2257425"/>
            <a:ext cx="10630486"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מודל הניווט של המערכת הינה ניווט סיקוונסיאלי, זאת מכיוון שהפעולות במערכת תלויות האחת בשנייה צריך להתחבר בכדי להגיע ללוח השנה\האיזור האישי שלך צריך לבחור טווח בלוח שנה כדי לקבוע פגישה וכו'</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מלבן 4">
            <a:extLst>
              <a:ext uri="{FF2B5EF4-FFF2-40B4-BE49-F238E27FC236}">
                <a16:creationId xmlns:a16="http://schemas.microsoft.com/office/drawing/2014/main" id="{4C73EFEC-90BB-40F0-A252-B466176492A4}"/>
              </a:ext>
            </a:extLst>
          </p:cNvPr>
          <p:cNvSpPr/>
          <p:nvPr/>
        </p:nvSpPr>
        <p:spPr>
          <a:xfrm>
            <a:off x="1152144"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התחברות\הרשמה</a:t>
            </a:r>
          </a:p>
        </p:txBody>
      </p:sp>
      <p:sp>
        <p:nvSpPr>
          <p:cNvPr id="14" name="מלבן 13">
            <a:extLst>
              <a:ext uri="{FF2B5EF4-FFF2-40B4-BE49-F238E27FC236}">
                <a16:creationId xmlns:a16="http://schemas.microsoft.com/office/drawing/2014/main" id="{68D58D64-E668-452C-9ED8-016BEFFCCF82}"/>
              </a:ext>
            </a:extLst>
          </p:cNvPr>
          <p:cNvSpPr/>
          <p:nvPr/>
        </p:nvSpPr>
        <p:spPr>
          <a:xfrm>
            <a:off x="3479878"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לוח שנה</a:t>
            </a:r>
          </a:p>
        </p:txBody>
      </p:sp>
      <p:sp>
        <p:nvSpPr>
          <p:cNvPr id="16" name="מלבן 15">
            <a:extLst>
              <a:ext uri="{FF2B5EF4-FFF2-40B4-BE49-F238E27FC236}">
                <a16:creationId xmlns:a16="http://schemas.microsoft.com/office/drawing/2014/main" id="{FE00933F-4AAF-4B27-A1EA-5441F5FD5DF2}"/>
              </a:ext>
            </a:extLst>
          </p:cNvPr>
          <p:cNvSpPr/>
          <p:nvPr/>
        </p:nvSpPr>
        <p:spPr>
          <a:xfrm>
            <a:off x="3479878" y="5293288"/>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אזור אישי</a:t>
            </a:r>
          </a:p>
        </p:txBody>
      </p:sp>
      <p:cxnSp>
        <p:nvCxnSpPr>
          <p:cNvPr id="17" name="מחבר חץ ישר 16">
            <a:extLst>
              <a:ext uri="{FF2B5EF4-FFF2-40B4-BE49-F238E27FC236}">
                <a16:creationId xmlns:a16="http://schemas.microsoft.com/office/drawing/2014/main" id="{2CA02720-FE38-4745-BF27-DB559CBE6472}"/>
              </a:ext>
            </a:extLst>
          </p:cNvPr>
          <p:cNvCxnSpPr>
            <a:stCxn id="5" idx="3"/>
            <a:endCxn id="14" idx="1"/>
          </p:cNvCxnSpPr>
          <p:nvPr/>
        </p:nvCxnSpPr>
        <p:spPr>
          <a:xfrm>
            <a:off x="2221288" y="4107766"/>
            <a:ext cx="1258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A28AAAA7-474F-455E-9FFE-2E92353FF025}"/>
              </a:ext>
            </a:extLst>
          </p:cNvPr>
          <p:cNvCxnSpPr>
            <a:stCxn id="14" idx="2"/>
            <a:endCxn id="16" idx="0"/>
          </p:cNvCxnSpPr>
          <p:nvPr/>
        </p:nvCxnSpPr>
        <p:spPr>
          <a:xfrm>
            <a:off x="4014450" y="4522763"/>
            <a:ext cx="0" cy="770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5EC87226-741E-4C41-832B-50FC792F64A6}"/>
              </a:ext>
            </a:extLst>
          </p:cNvPr>
          <p:cNvSpPr/>
          <p:nvPr/>
        </p:nvSpPr>
        <p:spPr>
          <a:xfrm>
            <a:off x="6989299" y="3037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פגישה</a:t>
            </a:r>
          </a:p>
        </p:txBody>
      </p:sp>
      <p:sp>
        <p:nvSpPr>
          <p:cNvPr id="22" name="מלבן 21">
            <a:extLst>
              <a:ext uri="{FF2B5EF4-FFF2-40B4-BE49-F238E27FC236}">
                <a16:creationId xmlns:a16="http://schemas.microsoft.com/office/drawing/2014/main" id="{8FE29AE8-B766-4490-AC03-308875E417BD}"/>
              </a:ext>
            </a:extLst>
          </p:cNvPr>
          <p:cNvSpPr/>
          <p:nvPr/>
        </p:nvSpPr>
        <p:spPr>
          <a:xfrm>
            <a:off x="6989299" y="4231244"/>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אילוץ</a:t>
            </a:r>
          </a:p>
        </p:txBody>
      </p:sp>
      <p:sp>
        <p:nvSpPr>
          <p:cNvPr id="23" name="מלבן 22">
            <a:extLst>
              <a:ext uri="{FF2B5EF4-FFF2-40B4-BE49-F238E27FC236}">
                <a16:creationId xmlns:a16="http://schemas.microsoft.com/office/drawing/2014/main" id="{91E5B70A-D921-4664-80F0-C84C5ADA2917}"/>
              </a:ext>
            </a:extLst>
          </p:cNvPr>
          <p:cNvSpPr/>
          <p:nvPr/>
        </p:nvSpPr>
        <p:spPr>
          <a:xfrm>
            <a:off x="6989299" y="5521270"/>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מקום</a:t>
            </a:r>
          </a:p>
        </p:txBody>
      </p:sp>
      <p:cxnSp>
        <p:nvCxnSpPr>
          <p:cNvPr id="25" name="מחבר חץ ישר 24">
            <a:extLst>
              <a:ext uri="{FF2B5EF4-FFF2-40B4-BE49-F238E27FC236}">
                <a16:creationId xmlns:a16="http://schemas.microsoft.com/office/drawing/2014/main" id="{FF17E7FF-B123-4821-954B-3F8431F71456}"/>
              </a:ext>
            </a:extLst>
          </p:cNvPr>
          <p:cNvCxnSpPr>
            <a:stCxn id="14" idx="3"/>
            <a:endCxn id="21" idx="1"/>
          </p:cNvCxnSpPr>
          <p:nvPr/>
        </p:nvCxnSpPr>
        <p:spPr>
          <a:xfrm flipV="1">
            <a:off x="4549022" y="3452766"/>
            <a:ext cx="2440277" cy="65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A62B8856-7061-41B1-A07E-9F1BC4122F50}"/>
              </a:ext>
            </a:extLst>
          </p:cNvPr>
          <p:cNvCxnSpPr>
            <a:cxnSpLocks/>
            <a:stCxn id="14" idx="3"/>
            <a:endCxn id="22" idx="1"/>
          </p:cNvCxnSpPr>
          <p:nvPr/>
        </p:nvCxnSpPr>
        <p:spPr>
          <a:xfrm>
            <a:off x="4549022" y="4107766"/>
            <a:ext cx="2440277" cy="538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מחבר חץ ישר 37">
            <a:extLst>
              <a:ext uri="{FF2B5EF4-FFF2-40B4-BE49-F238E27FC236}">
                <a16:creationId xmlns:a16="http://schemas.microsoft.com/office/drawing/2014/main" id="{07A16A20-BDAD-46A3-9CA5-CF870C045834}"/>
              </a:ext>
            </a:extLst>
          </p:cNvPr>
          <p:cNvCxnSpPr>
            <a:cxnSpLocks/>
            <a:stCxn id="16" idx="3"/>
            <a:endCxn id="23" idx="1"/>
          </p:cNvCxnSpPr>
          <p:nvPr/>
        </p:nvCxnSpPr>
        <p:spPr>
          <a:xfrm>
            <a:off x="4549022" y="5708285"/>
            <a:ext cx="2440277" cy="2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61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378616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r>
              <a:rPr lang="he-IL" sz="1600" b="1" dirty="0"/>
              <a:t>מניעת טעויות</a:t>
            </a:r>
            <a:endParaRPr lang="he-IL" sz="900" b="1" dirty="0"/>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1600" b="1" dirty="0"/>
              <a:t>עיקביות וסטנדרטים</a:t>
            </a:r>
            <a:endParaRPr lang="he-IL" sz="900" b="1" dirty="0"/>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1600" b="1" dirty="0"/>
              <a:t>אסטטיקה ומינימליסטיות</a:t>
            </a:r>
            <a:endParaRPr lang="he-IL" sz="900" b="1" dirty="0"/>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1600" b="1" dirty="0"/>
              <a:t>עיקביות וסטנדרטים</a:t>
            </a:r>
            <a:endParaRPr lang="en-US" sz="1400" b="1"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46587" y="2760641"/>
            <a:ext cx="5193437" cy="3370666"/>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r>
              <a:rPr lang="en-US" sz="1600" dirty="0"/>
              <a:t> </a:t>
            </a:r>
            <a:endParaRPr lang="he-IL" sz="1600"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1326</TotalTime>
  <Words>3198</Words>
  <Application>Microsoft Office PowerPoint</Application>
  <PresentationFormat>מסך רחב</PresentationFormat>
  <Paragraphs>463</Paragraphs>
  <Slides>74</Slides>
  <Notes>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74</vt:i4>
      </vt:variant>
    </vt:vector>
  </HeadingPairs>
  <TitlesOfParts>
    <vt:vector size="79"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מצגת של PowerPoint‏</vt:lpstr>
      <vt:lpstr>מצגת של PowerPoint‏</vt:lpstr>
      <vt:lpstr>האבולוציה של האתר</vt:lpstr>
      <vt:lpstr>דברים כלליים במערכת</vt:lpstr>
      <vt:lpstr>דברים כלליים במערכת</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מסך הוספת פגישה והוספת אילוץ</vt:lpstr>
      <vt:lpstr>מסך הוספת פגישה והוספת אילוץ</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ניתוח משימות - קביעת פגישה</vt:lpstr>
      <vt:lpstr>תסריט שמושיות - קביעת פגישה</vt:lpstr>
      <vt:lpstr>ארכיטקטורת מידע ומודל הניווט</vt:lpstr>
      <vt:lpstr>ארכיטקטורת מידע</vt:lpstr>
      <vt:lpstr>ארכיטקטורת מידע</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גולן קויתי</cp:lastModifiedBy>
  <cp:revision>252</cp:revision>
  <dcterms:created xsi:type="dcterms:W3CDTF">2019-08-03T13:42:42Z</dcterms:created>
  <dcterms:modified xsi:type="dcterms:W3CDTF">2019-08-29T15:54:53Z</dcterms:modified>
</cp:coreProperties>
</file>