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3"/>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309" r:id="rId15"/>
    <p:sldId id="268" r:id="rId16"/>
    <p:sldId id="293" r:id="rId17"/>
    <p:sldId id="292" r:id="rId18"/>
    <p:sldId id="290" r:id="rId19"/>
    <p:sldId id="291" r:id="rId20"/>
    <p:sldId id="269" r:id="rId21"/>
    <p:sldId id="270" r:id="rId22"/>
    <p:sldId id="271" r:id="rId23"/>
    <p:sldId id="272" r:id="rId24"/>
    <p:sldId id="273" r:id="rId25"/>
    <p:sldId id="274" r:id="rId26"/>
    <p:sldId id="275" r:id="rId27"/>
    <p:sldId id="276" r:id="rId28"/>
    <p:sldId id="277" r:id="rId29"/>
    <p:sldId id="317" r:id="rId30"/>
    <p:sldId id="318" r:id="rId31"/>
    <p:sldId id="278" r:id="rId32"/>
    <p:sldId id="279" r:id="rId33"/>
    <p:sldId id="280" r:id="rId34"/>
    <p:sldId id="320" r:id="rId35"/>
    <p:sldId id="321" r:id="rId36"/>
    <p:sldId id="322" r:id="rId37"/>
    <p:sldId id="319" r:id="rId38"/>
    <p:sldId id="329" r:id="rId39"/>
    <p:sldId id="331" r:id="rId40"/>
    <p:sldId id="330" r:id="rId41"/>
    <p:sldId id="282" r:id="rId42"/>
    <p:sldId id="283" r:id="rId43"/>
    <p:sldId id="284" r:id="rId44"/>
    <p:sldId id="285" r:id="rId45"/>
    <p:sldId id="286" r:id="rId46"/>
    <p:sldId id="287" r:id="rId47"/>
    <p:sldId id="288" r:id="rId48"/>
    <p:sldId id="289" r:id="rId49"/>
    <p:sldId id="297" r:id="rId50"/>
    <p:sldId id="299" r:id="rId51"/>
    <p:sldId id="310" r:id="rId52"/>
    <p:sldId id="300" r:id="rId53"/>
    <p:sldId id="301" r:id="rId54"/>
    <p:sldId id="302" r:id="rId55"/>
    <p:sldId id="303" r:id="rId56"/>
    <p:sldId id="305" r:id="rId57"/>
    <p:sldId id="304" r:id="rId58"/>
    <p:sldId id="306" r:id="rId59"/>
    <p:sldId id="296" r:id="rId60"/>
    <p:sldId id="295" r:id="rId61"/>
    <p:sldId id="311" r:id="rId62"/>
    <p:sldId id="313" r:id="rId63"/>
    <p:sldId id="314" r:id="rId64"/>
    <p:sldId id="315" r:id="rId65"/>
    <p:sldId id="323" r:id="rId66"/>
    <p:sldId id="324" r:id="rId67"/>
    <p:sldId id="316" r:id="rId68"/>
    <p:sldId id="325" r:id="rId69"/>
    <p:sldId id="326" r:id="rId70"/>
    <p:sldId id="327" r:id="rId71"/>
    <p:sldId id="328"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11</a:t>
            </a:fld>
            <a:endParaRPr lang="en-US"/>
          </a:p>
        </p:txBody>
      </p:sp>
    </p:spTree>
    <p:extLst>
      <p:ext uri="{BB962C8B-B14F-4D97-AF65-F5344CB8AC3E}">
        <p14:creationId xmlns:p14="http://schemas.microsoft.com/office/powerpoint/2010/main" val="272384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55</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8/29/2019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8/29/2019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3.jpeg"/></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3.jpeg"/></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כפתור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3"/>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אוטלוק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בלפטופ בבית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משתמשת בסמארטפון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אפ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צבע כפתור ההתחברות שיהיה מודגש וברור יותר.</a:t>
            </a:r>
          </a:p>
        </p:txBody>
      </p:sp>
      <p:pic>
        <p:nvPicPr>
          <p:cNvPr id="4" name="תמונה 3">
            <a:extLst>
              <a:ext uri="{FF2B5EF4-FFF2-40B4-BE49-F238E27FC236}">
                <a16:creationId xmlns:a16="http://schemas.microsoft.com/office/drawing/2014/main" id="{475C9141-FB1D-421F-9F8D-0B97A56DA1FB}"/>
              </a:ext>
            </a:extLst>
          </p:cNvPr>
          <p:cNvPicPr>
            <a:picLocks noChangeAspect="1"/>
          </p:cNvPicPr>
          <p:nvPr/>
        </p:nvPicPr>
        <p:blipFill>
          <a:blip r:embed="rId2"/>
          <a:stretch>
            <a:fillRect/>
          </a:stretch>
        </p:blipFill>
        <p:spPr>
          <a:xfrm>
            <a:off x="0" y="2424386"/>
            <a:ext cx="7877908" cy="4433613"/>
          </a:xfrm>
          <a:prstGeom prst="rect">
            <a:avLst/>
          </a:prstGeom>
        </p:spPr>
      </p:pic>
    </p:spTree>
    <p:extLst>
      <p:ext uri="{BB962C8B-B14F-4D97-AF65-F5344CB8AC3E}">
        <p14:creationId xmlns:p14="http://schemas.microsoft.com/office/powerpoint/2010/main" val="315517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877908" y="2739271"/>
            <a:ext cx="4149968"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לא הכניס את פרטיו עדיין, נמנע ממנו ללחוץ על כפתור ההתחברות או לחילופין ללחוץ על כפתור ה</a:t>
            </a:r>
            <a:r>
              <a:rPr lang="en-US" dirty="0"/>
              <a:t>ENTER</a:t>
            </a:r>
            <a:r>
              <a:rPr lang="he-IL" dirty="0"/>
              <a:t> – </a:t>
            </a:r>
            <a:r>
              <a:rPr lang="he-IL" b="1" dirty="0"/>
              <a:t>מניעת טעויות.</a:t>
            </a:r>
            <a:endParaRPr lang="he-IL" dirty="0"/>
          </a:p>
        </p:txBody>
      </p:sp>
      <p:pic>
        <p:nvPicPr>
          <p:cNvPr id="3" name="תמונה 2">
            <a:extLst>
              <a:ext uri="{FF2B5EF4-FFF2-40B4-BE49-F238E27FC236}">
                <a16:creationId xmlns:a16="http://schemas.microsoft.com/office/drawing/2014/main" id="{E9D24780-DDFD-48A1-AB3A-E9FDE2443D98}"/>
              </a:ext>
            </a:extLst>
          </p:cNvPr>
          <p:cNvPicPr>
            <a:picLocks noChangeAspect="1"/>
          </p:cNvPicPr>
          <p:nvPr/>
        </p:nvPicPr>
        <p:blipFill>
          <a:blip r:embed="rId2"/>
          <a:stretch>
            <a:fillRect/>
          </a:stretch>
        </p:blipFill>
        <p:spPr>
          <a:xfrm>
            <a:off x="0" y="2349304"/>
            <a:ext cx="8025851" cy="4508695"/>
          </a:xfrm>
          <a:prstGeom prst="rect">
            <a:avLst/>
          </a:prstGeom>
        </p:spPr>
      </p:pic>
    </p:spTree>
    <p:extLst>
      <p:ext uri="{BB962C8B-B14F-4D97-AF65-F5344CB8AC3E}">
        <p14:creationId xmlns:p14="http://schemas.microsoft.com/office/powerpoint/2010/main" val="3511654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שדה "אימות סיסמה" על מנת שהמשתמש לא יזין בטעות סיסמה שלא רצה – </a:t>
            </a:r>
            <a:r>
              <a:rPr lang="he-IL" b="1" dirty="0"/>
              <a:t>מניעת טעויות.</a:t>
            </a:r>
          </a:p>
          <a:p>
            <a:pPr marL="285750" indent="-285750" algn="r" rtl="1">
              <a:buFont typeface="Arial" panose="020B0604020202020204" pitchFamily="34" charset="0"/>
              <a:buChar char="•"/>
            </a:pPr>
            <a:r>
              <a:rPr lang="he-IL" dirty="0"/>
              <a:t>נוסיף סמל של "עזרה" ליד השדה סיסמה.</a:t>
            </a:r>
          </a:p>
        </p:txBody>
      </p:sp>
      <p:pic>
        <p:nvPicPr>
          <p:cNvPr id="4" name="תמונה 3">
            <a:extLst>
              <a:ext uri="{FF2B5EF4-FFF2-40B4-BE49-F238E27FC236}">
                <a16:creationId xmlns:a16="http://schemas.microsoft.com/office/drawing/2014/main" id="{0E31DD51-C1AC-4F56-8FC6-3D97FC3714E2}"/>
              </a:ext>
            </a:extLst>
          </p:cNvPr>
          <p:cNvPicPr>
            <a:picLocks noChangeAspect="1"/>
          </p:cNvPicPr>
          <p:nvPr/>
        </p:nvPicPr>
        <p:blipFill>
          <a:blip r:embed="rId2"/>
          <a:stretch>
            <a:fillRect/>
          </a:stretch>
        </p:blipFill>
        <p:spPr>
          <a:xfrm>
            <a:off x="18757" y="2477527"/>
            <a:ext cx="7781461" cy="4380473"/>
          </a:xfrm>
          <a:prstGeom prst="rect">
            <a:avLst/>
          </a:prstGeom>
        </p:spPr>
      </p:pic>
    </p:spTree>
    <p:extLst>
      <p:ext uri="{BB962C8B-B14F-4D97-AF65-F5344CB8AC3E}">
        <p14:creationId xmlns:p14="http://schemas.microsoft.com/office/powerpoint/2010/main" val="107779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יעמוד עם העכבר על סמל העזרה, יפתח פופ-אפ שיסביר לו על דרישות הסיסמה – </a:t>
            </a:r>
            <a:r>
              <a:rPr lang="he-IL" b="1" dirty="0"/>
              <a:t>עזרה ומסמכים.</a:t>
            </a:r>
            <a:endParaRPr lang="he-IL" dirty="0"/>
          </a:p>
        </p:txBody>
      </p:sp>
      <p:pic>
        <p:nvPicPr>
          <p:cNvPr id="3" name="תמונה 2">
            <a:extLst>
              <a:ext uri="{FF2B5EF4-FFF2-40B4-BE49-F238E27FC236}">
                <a16:creationId xmlns:a16="http://schemas.microsoft.com/office/drawing/2014/main" id="{CF7F28FA-F2A3-4BF5-B0BE-9ABE3FAF5129}"/>
              </a:ext>
            </a:extLst>
          </p:cNvPr>
          <p:cNvPicPr>
            <a:picLocks noChangeAspect="1"/>
          </p:cNvPicPr>
          <p:nvPr/>
        </p:nvPicPr>
        <p:blipFill>
          <a:blip r:embed="rId2"/>
          <a:stretch>
            <a:fillRect/>
          </a:stretch>
        </p:blipFill>
        <p:spPr>
          <a:xfrm>
            <a:off x="1" y="2477527"/>
            <a:ext cx="7823508" cy="4391024"/>
          </a:xfrm>
          <a:prstGeom prst="rect">
            <a:avLst/>
          </a:prstGeom>
        </p:spPr>
      </p:pic>
    </p:spTree>
    <p:extLst>
      <p:ext uri="{BB962C8B-B14F-4D97-AF65-F5344CB8AC3E}">
        <p14:creationId xmlns:p14="http://schemas.microsoft.com/office/powerpoint/2010/main" val="275190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במידה ואחד הערכים בשדות אינם תקינים, נחזיר הודעת שגיאה מתאימה ואינפורמטיבית עבור כל בעיה בקלט - </a:t>
            </a:r>
            <a:r>
              <a:rPr lang="he-IL" b="1" dirty="0"/>
              <a:t>עזרה בזיהוי, ניתוח והתאוששות מטעויות.</a:t>
            </a:r>
          </a:p>
        </p:txBody>
      </p:sp>
      <p:pic>
        <p:nvPicPr>
          <p:cNvPr id="4" name="תמונה 3">
            <a:extLst>
              <a:ext uri="{FF2B5EF4-FFF2-40B4-BE49-F238E27FC236}">
                <a16:creationId xmlns:a16="http://schemas.microsoft.com/office/drawing/2014/main" id="{8F2B87F0-BFF7-443B-B7D8-EE64A307640C}"/>
              </a:ext>
            </a:extLst>
          </p:cNvPr>
          <p:cNvPicPr>
            <a:picLocks noChangeAspect="1"/>
          </p:cNvPicPr>
          <p:nvPr/>
        </p:nvPicPr>
        <p:blipFill>
          <a:blip r:embed="rId2"/>
          <a:stretch>
            <a:fillRect/>
          </a:stretch>
        </p:blipFill>
        <p:spPr>
          <a:xfrm>
            <a:off x="1" y="2305582"/>
            <a:ext cx="8060788" cy="4552417"/>
          </a:xfrm>
          <a:prstGeom prst="rect">
            <a:avLst/>
          </a:prstGeom>
        </p:spPr>
      </p:pic>
    </p:spTree>
    <p:extLst>
      <p:ext uri="{BB962C8B-B14F-4D97-AF65-F5344CB8AC3E}">
        <p14:creationId xmlns:p14="http://schemas.microsoft.com/office/powerpoint/2010/main" val="2631093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2646762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הוספת פגישה והוספת אילוץ</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1462310" y="2477527"/>
            <a:ext cx="9267379" cy="369332"/>
          </a:xfrm>
          <a:prstGeom prst="rect">
            <a:avLst/>
          </a:prstGeom>
          <a:noFill/>
        </p:spPr>
        <p:txBody>
          <a:bodyPr wrap="square" rtlCol="1">
            <a:spAutoFit/>
          </a:bodyPr>
          <a:lstStyle/>
          <a:p>
            <a:pPr algn="r" rtl="1"/>
            <a:r>
              <a:rPr lang="he-IL" dirty="0"/>
              <a:t>את אותם שינויים שעשינו במסך ההתחברות ובמסך ההרשמה הוספנו למסך הוספת פגישה והוספת אילוץ</a:t>
            </a:r>
          </a:p>
        </p:txBody>
      </p:sp>
      <p:pic>
        <p:nvPicPr>
          <p:cNvPr id="3" name="תמונה 2">
            <a:extLst>
              <a:ext uri="{FF2B5EF4-FFF2-40B4-BE49-F238E27FC236}">
                <a16:creationId xmlns:a16="http://schemas.microsoft.com/office/drawing/2014/main" id="{F74805F7-6C4A-4A1C-A406-9BDF74A7EE20}"/>
              </a:ext>
            </a:extLst>
          </p:cNvPr>
          <p:cNvPicPr>
            <a:picLocks noChangeAspect="1"/>
          </p:cNvPicPr>
          <p:nvPr/>
        </p:nvPicPr>
        <p:blipFill>
          <a:blip r:embed="rId2"/>
          <a:stretch>
            <a:fillRect/>
          </a:stretch>
        </p:blipFill>
        <p:spPr>
          <a:xfrm>
            <a:off x="3346188" y="2846858"/>
            <a:ext cx="4778254" cy="4023793"/>
          </a:xfrm>
          <a:prstGeom prst="rect">
            <a:avLst/>
          </a:prstGeom>
        </p:spPr>
      </p:pic>
    </p:spTree>
    <p:extLst>
      <p:ext uri="{BB962C8B-B14F-4D97-AF65-F5344CB8AC3E}">
        <p14:creationId xmlns:p14="http://schemas.microsoft.com/office/powerpoint/2010/main" val="2560866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הוספת פגישה והוספת אילוץ</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450166" y="2477527"/>
            <a:ext cx="11591364" cy="369332"/>
          </a:xfrm>
          <a:prstGeom prst="rect">
            <a:avLst/>
          </a:prstGeom>
          <a:noFill/>
        </p:spPr>
        <p:txBody>
          <a:bodyPr wrap="square" rtlCol="1">
            <a:spAutoFit/>
          </a:bodyPr>
          <a:lstStyle/>
          <a:p>
            <a:pPr algn="r" rtl="1"/>
            <a:r>
              <a:rPr lang="he-IL" dirty="0"/>
              <a:t>את אותם שינויים שעשינו במסך ההתחברות ובמסך ההרשמה הוספנו למסך הוספת פגישה והוספת אילוץ</a:t>
            </a:r>
          </a:p>
        </p:txBody>
      </p:sp>
      <p:pic>
        <p:nvPicPr>
          <p:cNvPr id="3" name="תמונה 2">
            <a:extLst>
              <a:ext uri="{FF2B5EF4-FFF2-40B4-BE49-F238E27FC236}">
                <a16:creationId xmlns:a16="http://schemas.microsoft.com/office/drawing/2014/main" id="{9C4C959D-044E-406B-A4A7-F12197FD45EA}"/>
              </a:ext>
            </a:extLst>
          </p:cNvPr>
          <p:cNvPicPr>
            <a:picLocks noChangeAspect="1"/>
          </p:cNvPicPr>
          <p:nvPr/>
        </p:nvPicPr>
        <p:blipFill>
          <a:blip r:embed="rId2"/>
          <a:stretch>
            <a:fillRect/>
          </a:stretch>
        </p:blipFill>
        <p:spPr>
          <a:xfrm>
            <a:off x="3924888" y="2846859"/>
            <a:ext cx="4038672" cy="3988314"/>
          </a:xfrm>
          <a:prstGeom prst="rect">
            <a:avLst/>
          </a:prstGeom>
        </p:spPr>
      </p:pic>
    </p:spTree>
    <p:extLst>
      <p:ext uri="{BB962C8B-B14F-4D97-AF65-F5344CB8AC3E}">
        <p14:creationId xmlns:p14="http://schemas.microsoft.com/office/powerpoint/2010/main" val="354159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370666"/>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 </a:t>
            </a:r>
            <a:endParaRPr lang="en-US" sz="1600" b="1" dirty="0"/>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1150286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sp>
        <p:nvSpPr>
          <p:cNvPr id="2" name="Rectangle 1">
            <a:extLst>
              <a:ext uri="{FF2B5EF4-FFF2-40B4-BE49-F238E27FC236}">
                <a16:creationId xmlns:a16="http://schemas.microsoft.com/office/drawing/2014/main" id="{348E9B25-F603-4D7F-BAC1-078D0FBBE8EC}"/>
              </a:ext>
            </a:extLst>
          </p:cNvPr>
          <p:cNvSpPr/>
          <p:nvPr/>
        </p:nvSpPr>
        <p:spPr>
          <a:xfrm>
            <a:off x="503853" y="4441370"/>
            <a:ext cx="270588" cy="1418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088609D-72D1-4448-BBD7-9CAA8538E364}"/>
              </a:ext>
            </a:extLst>
          </p:cNvPr>
          <p:cNvPicPr>
            <a:picLocks noChangeAspect="1"/>
          </p:cNvPicPr>
          <p:nvPr/>
        </p:nvPicPr>
        <p:blipFill>
          <a:blip r:embed="rId2"/>
          <a:stretch>
            <a:fillRect/>
          </a:stretch>
        </p:blipFill>
        <p:spPr>
          <a:xfrm>
            <a:off x="143361" y="3429000"/>
            <a:ext cx="6829425" cy="3181350"/>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במעבר ע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ניתוח משימות - קביעת פגישה</a:t>
            </a:r>
            <a:endParaRPr lang="en-US" sz="4800" dirty="0"/>
          </a:p>
        </p:txBody>
      </p:sp>
      <p:sp>
        <p:nvSpPr>
          <p:cNvPr id="3" name="TextBox 2">
            <a:extLst>
              <a:ext uri="{FF2B5EF4-FFF2-40B4-BE49-F238E27FC236}">
                <a16:creationId xmlns:a16="http://schemas.microsoft.com/office/drawing/2014/main" id="{6123026F-0A95-427B-BDFE-31E4D167EC0A}"/>
              </a:ext>
            </a:extLst>
          </p:cNvPr>
          <p:cNvSpPr txBox="1"/>
          <p:nvPr/>
        </p:nvSpPr>
        <p:spPr>
          <a:xfrm>
            <a:off x="9078682"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2" name="TextBox 11">
            <a:extLst>
              <a:ext uri="{FF2B5EF4-FFF2-40B4-BE49-F238E27FC236}">
                <a16:creationId xmlns:a16="http://schemas.microsoft.com/office/drawing/2014/main" id="{591D1850-4846-4A2C-9902-DB3292076FF2}"/>
              </a:ext>
            </a:extLst>
          </p:cNvPr>
          <p:cNvSpPr txBox="1"/>
          <p:nvPr/>
        </p:nvSpPr>
        <p:spPr>
          <a:xfrm>
            <a:off x="6204853"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3" name="TextBox 12">
            <a:extLst>
              <a:ext uri="{FF2B5EF4-FFF2-40B4-BE49-F238E27FC236}">
                <a16:creationId xmlns:a16="http://schemas.microsoft.com/office/drawing/2014/main" id="{BF039B42-18DA-44F9-A26B-939EEF18FA1C}"/>
              </a:ext>
            </a:extLst>
          </p:cNvPr>
          <p:cNvSpPr txBox="1"/>
          <p:nvPr/>
        </p:nvSpPr>
        <p:spPr>
          <a:xfrm>
            <a:off x="3331025" y="2463273"/>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
        <p:nvSpPr>
          <p:cNvPr id="14" name="TextBox 13">
            <a:extLst>
              <a:ext uri="{FF2B5EF4-FFF2-40B4-BE49-F238E27FC236}">
                <a16:creationId xmlns:a16="http://schemas.microsoft.com/office/drawing/2014/main" id="{9B28B6E9-FB22-4871-93E4-D43B857ECD11}"/>
              </a:ext>
            </a:extLst>
          </p:cNvPr>
          <p:cNvSpPr txBox="1"/>
          <p:nvPr/>
        </p:nvSpPr>
        <p:spPr>
          <a:xfrm>
            <a:off x="457197" y="2463274"/>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שליחת הזימון לפגישה</a:t>
            </a:r>
          </a:p>
          <a:p>
            <a:pPr algn="r" rtl="1">
              <a:lnSpc>
                <a:spcPct val="150000"/>
              </a:lnSpc>
            </a:pPr>
            <a:endParaRPr lang="he-IL" sz="900" dirty="0"/>
          </a:p>
          <a:p>
            <a:pPr algn="r" rtl="1">
              <a:lnSpc>
                <a:spcPct val="150000"/>
              </a:lnSpc>
            </a:pPr>
            <a:r>
              <a:rPr lang="he-IL" sz="1600" dirty="0"/>
              <a:t>1. חזרה למסך יצירת הפגישה.</a:t>
            </a:r>
          </a:p>
          <a:p>
            <a:pPr algn="r" rtl="1">
              <a:lnSpc>
                <a:spcPct val="150000"/>
              </a:lnSpc>
            </a:pPr>
            <a:r>
              <a:rPr lang="he-IL" sz="1600" dirty="0"/>
              <a:t>2. לחיצה על כפתור השליחה</a:t>
            </a:r>
          </a:p>
        </p:txBody>
      </p:sp>
      <p:sp>
        <p:nvSpPr>
          <p:cNvPr id="15" name="TextBox 14">
            <a:extLst>
              <a:ext uri="{FF2B5EF4-FFF2-40B4-BE49-F238E27FC236}">
                <a16:creationId xmlns:a16="http://schemas.microsoft.com/office/drawing/2014/main" id="{5386D645-38A3-4F20-8343-E0E27EE71668}"/>
              </a:ext>
            </a:extLst>
          </p:cNvPr>
          <p:cNvSpPr txBox="1"/>
          <p:nvPr/>
        </p:nvSpPr>
        <p:spPr>
          <a:xfrm>
            <a:off x="9078682"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6" name="TextBox 15">
            <a:extLst>
              <a:ext uri="{FF2B5EF4-FFF2-40B4-BE49-F238E27FC236}">
                <a16:creationId xmlns:a16="http://schemas.microsoft.com/office/drawing/2014/main" id="{59337C64-4B8B-4114-9607-5A71706BE6F3}"/>
              </a:ext>
            </a:extLst>
          </p:cNvPr>
          <p:cNvSpPr txBox="1"/>
          <p:nvPr/>
        </p:nvSpPr>
        <p:spPr>
          <a:xfrm>
            <a:off x="6204853"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7" name="TextBox 16">
            <a:extLst>
              <a:ext uri="{FF2B5EF4-FFF2-40B4-BE49-F238E27FC236}">
                <a16:creationId xmlns:a16="http://schemas.microsoft.com/office/drawing/2014/main" id="{99630680-7FD6-423B-AB9F-4D4F619BF5EF}"/>
              </a:ext>
            </a:extLst>
          </p:cNvPr>
          <p:cNvSpPr txBox="1"/>
          <p:nvPr/>
        </p:nvSpPr>
        <p:spPr>
          <a:xfrm>
            <a:off x="3331025" y="2463272"/>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Tree>
    <p:extLst>
      <p:ext uri="{BB962C8B-B14F-4D97-AF65-F5344CB8AC3E}">
        <p14:creationId xmlns:p14="http://schemas.microsoft.com/office/powerpoint/2010/main" val="2169778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תסריט שמושיות - קביעת פגישה</a:t>
            </a:r>
            <a:endParaRPr lang="en-US" sz="4800" dirty="0"/>
          </a:p>
        </p:txBody>
      </p:sp>
      <p:grpSp>
        <p:nvGrpSpPr>
          <p:cNvPr id="11" name="Group 10">
            <a:extLst>
              <a:ext uri="{FF2B5EF4-FFF2-40B4-BE49-F238E27FC236}">
                <a16:creationId xmlns:a16="http://schemas.microsoft.com/office/drawing/2014/main" id="{EFEFCB8A-6928-4B67-9A92-AB4F8157EB26}"/>
              </a:ext>
            </a:extLst>
          </p:cNvPr>
          <p:cNvGrpSpPr/>
          <p:nvPr/>
        </p:nvGrpSpPr>
        <p:grpSpPr>
          <a:xfrm>
            <a:off x="9769142" y="2453950"/>
            <a:ext cx="2034074" cy="998376"/>
            <a:chOff x="653142" y="2696546"/>
            <a:chExt cx="2034074" cy="998376"/>
          </a:xfrm>
        </p:grpSpPr>
        <p:sp>
          <p:nvSpPr>
            <p:cNvPr id="6" name="Rectangle 5">
              <a:extLst>
                <a:ext uri="{FF2B5EF4-FFF2-40B4-BE49-F238E27FC236}">
                  <a16:creationId xmlns:a16="http://schemas.microsoft.com/office/drawing/2014/main" id="{4D513282-2E45-4126-87EC-C48703BD113D}"/>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200" dirty="0"/>
                <a:t>לחיצה על הוספת פגישה</a:t>
              </a:r>
              <a:endParaRPr lang="en-US" sz="1200" dirty="0"/>
            </a:p>
          </p:txBody>
        </p:sp>
        <p:cxnSp>
          <p:nvCxnSpPr>
            <p:cNvPr id="8" name="Straight Connector 7">
              <a:extLst>
                <a:ext uri="{FF2B5EF4-FFF2-40B4-BE49-F238E27FC236}">
                  <a16:creationId xmlns:a16="http://schemas.microsoft.com/office/drawing/2014/main" id="{57E33931-64D2-4499-A0CF-3FB5E87165B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0E4B48E-927B-4174-980C-01ED831A18CC}"/>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ראשי</a:t>
              </a:r>
              <a:endParaRPr lang="en-US" dirty="0">
                <a:solidFill>
                  <a:schemeClr val="bg1"/>
                </a:solidFill>
              </a:endParaRPr>
            </a:p>
          </p:txBody>
        </p:sp>
      </p:grpSp>
      <p:grpSp>
        <p:nvGrpSpPr>
          <p:cNvPr id="31" name="Group 30">
            <a:extLst>
              <a:ext uri="{FF2B5EF4-FFF2-40B4-BE49-F238E27FC236}">
                <a16:creationId xmlns:a16="http://schemas.microsoft.com/office/drawing/2014/main" id="{3857F54E-812F-455F-B664-AC580ACFD144}"/>
              </a:ext>
            </a:extLst>
          </p:cNvPr>
          <p:cNvGrpSpPr/>
          <p:nvPr/>
        </p:nvGrpSpPr>
        <p:grpSpPr>
          <a:xfrm>
            <a:off x="7206331" y="2457059"/>
            <a:ext cx="2034074" cy="998376"/>
            <a:chOff x="653142" y="2696546"/>
            <a:chExt cx="2034074" cy="998376"/>
          </a:xfrm>
        </p:grpSpPr>
        <p:sp>
          <p:nvSpPr>
            <p:cNvPr id="32" name="Rectangle 31">
              <a:extLst>
                <a:ext uri="{FF2B5EF4-FFF2-40B4-BE49-F238E27FC236}">
                  <a16:creationId xmlns:a16="http://schemas.microsoft.com/office/drawing/2014/main" id="{9A2A58FF-183D-48BF-BA84-BA291804F68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פרטי הפגישה.</a:t>
              </a:r>
            </a:p>
            <a:p>
              <a:pPr algn="ctr"/>
              <a:r>
                <a:rPr lang="he-IL" sz="1200" dirty="0"/>
                <a:t>מיקום, נושא, תיאור</a:t>
              </a:r>
              <a:endParaRPr lang="en-US" sz="1200" dirty="0"/>
            </a:p>
          </p:txBody>
        </p:sp>
        <p:cxnSp>
          <p:nvCxnSpPr>
            <p:cNvPr id="33" name="Straight Connector 32">
              <a:extLst>
                <a:ext uri="{FF2B5EF4-FFF2-40B4-BE49-F238E27FC236}">
                  <a16:creationId xmlns:a16="http://schemas.microsoft.com/office/drawing/2014/main" id="{D29D9F79-7343-4EF6-9CC0-E91B31692E11}"/>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4C4094C-1968-4C38-A23D-F2A1D1066AEF}"/>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5" name="Group 34">
            <a:extLst>
              <a:ext uri="{FF2B5EF4-FFF2-40B4-BE49-F238E27FC236}">
                <a16:creationId xmlns:a16="http://schemas.microsoft.com/office/drawing/2014/main" id="{D9533D1D-4314-4A79-B276-7763967CB9F9}"/>
              </a:ext>
            </a:extLst>
          </p:cNvPr>
          <p:cNvGrpSpPr/>
          <p:nvPr/>
        </p:nvGrpSpPr>
        <p:grpSpPr>
          <a:xfrm>
            <a:off x="4654391" y="2997846"/>
            <a:ext cx="2034074" cy="998376"/>
            <a:chOff x="653142" y="2696546"/>
            <a:chExt cx="2034074" cy="998376"/>
          </a:xfrm>
        </p:grpSpPr>
        <p:sp>
          <p:nvSpPr>
            <p:cNvPr id="36" name="Rectangle 35">
              <a:extLst>
                <a:ext uri="{FF2B5EF4-FFF2-40B4-BE49-F238E27FC236}">
                  <a16:creationId xmlns:a16="http://schemas.microsoft.com/office/drawing/2014/main" id="{17B57A99-D1C0-4031-AFC4-B96CBD4749B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לחיצה על שדה נמענים</a:t>
              </a:r>
              <a:endParaRPr lang="en-US" sz="1200" dirty="0"/>
            </a:p>
          </p:txBody>
        </p:sp>
        <p:cxnSp>
          <p:nvCxnSpPr>
            <p:cNvPr id="37" name="Straight Connector 36">
              <a:extLst>
                <a:ext uri="{FF2B5EF4-FFF2-40B4-BE49-F238E27FC236}">
                  <a16:creationId xmlns:a16="http://schemas.microsoft.com/office/drawing/2014/main" id="{20DED5BC-0E2E-444E-BCF7-EEF8D5F3A354}"/>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CEC05B7-8E4B-4F77-8775-F187B3225C09}"/>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9" name="Group 38">
            <a:extLst>
              <a:ext uri="{FF2B5EF4-FFF2-40B4-BE49-F238E27FC236}">
                <a16:creationId xmlns:a16="http://schemas.microsoft.com/office/drawing/2014/main" id="{43E0B6DC-7710-4791-80C3-7E8F24460827}"/>
              </a:ext>
            </a:extLst>
          </p:cNvPr>
          <p:cNvGrpSpPr/>
          <p:nvPr/>
        </p:nvGrpSpPr>
        <p:grpSpPr>
          <a:xfrm>
            <a:off x="2183302" y="2997846"/>
            <a:ext cx="2034074" cy="998376"/>
            <a:chOff x="653142" y="2696546"/>
            <a:chExt cx="2034074" cy="998376"/>
          </a:xfrm>
        </p:grpSpPr>
        <p:sp>
          <p:nvSpPr>
            <p:cNvPr id="40" name="Rectangle 39">
              <a:extLst>
                <a:ext uri="{FF2B5EF4-FFF2-40B4-BE49-F238E27FC236}">
                  <a16:creationId xmlns:a16="http://schemas.microsoft.com/office/drawing/2014/main" id="{41C3A5FD-1FAB-424F-8896-CC1FA5C455A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הקלדה שם נמען ובחירה מהשלמה אוטומטית (אם קיים)</a:t>
              </a:r>
              <a:endParaRPr lang="en-US" sz="1200" dirty="0"/>
            </a:p>
          </p:txBody>
        </p:sp>
        <p:cxnSp>
          <p:nvCxnSpPr>
            <p:cNvPr id="41" name="Straight Connector 40">
              <a:extLst>
                <a:ext uri="{FF2B5EF4-FFF2-40B4-BE49-F238E27FC236}">
                  <a16:creationId xmlns:a16="http://schemas.microsoft.com/office/drawing/2014/main" id="{D115F236-1744-488E-B1DA-7F1E63AF19C8}"/>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D127530-3F09-4146-B318-3EC8B787782B}"/>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43" name="Group 42">
            <a:extLst>
              <a:ext uri="{FF2B5EF4-FFF2-40B4-BE49-F238E27FC236}">
                <a16:creationId xmlns:a16="http://schemas.microsoft.com/office/drawing/2014/main" id="{5063C5A3-26D9-4CB4-A32B-4ABD4CE10A38}"/>
              </a:ext>
            </a:extLst>
          </p:cNvPr>
          <p:cNvGrpSpPr/>
          <p:nvPr/>
        </p:nvGrpSpPr>
        <p:grpSpPr>
          <a:xfrm>
            <a:off x="2183301" y="4341002"/>
            <a:ext cx="2034074" cy="998376"/>
            <a:chOff x="653142" y="2696546"/>
            <a:chExt cx="2034074" cy="998376"/>
          </a:xfrm>
        </p:grpSpPr>
        <p:sp>
          <p:nvSpPr>
            <p:cNvPr id="44" name="Rectangle 43">
              <a:extLst>
                <a:ext uri="{FF2B5EF4-FFF2-40B4-BE49-F238E27FC236}">
                  <a16:creationId xmlns:a16="http://schemas.microsoft.com/office/drawing/2014/main" id="{E7CD4D1F-2B82-4334-A0EE-0FD7DD097D7C}"/>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נמען או קבוצה </a:t>
              </a:r>
            </a:p>
            <a:p>
              <a:pPr algn="ctr"/>
              <a:r>
                <a:rPr lang="he-IL" sz="1200" dirty="0"/>
                <a:t>מאנשי קשר</a:t>
              </a:r>
              <a:endParaRPr lang="en-US" sz="1200" dirty="0"/>
            </a:p>
          </p:txBody>
        </p:sp>
        <p:cxnSp>
          <p:nvCxnSpPr>
            <p:cNvPr id="45" name="Straight Connector 44">
              <a:extLst>
                <a:ext uri="{FF2B5EF4-FFF2-40B4-BE49-F238E27FC236}">
                  <a16:creationId xmlns:a16="http://schemas.microsoft.com/office/drawing/2014/main" id="{3508D938-9018-4D39-B059-4394A412658E}"/>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4BC6CEF-0800-4030-992E-5AC1E2575EF5}"/>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48" name="Straight Arrow Connector 47">
            <a:extLst>
              <a:ext uri="{FF2B5EF4-FFF2-40B4-BE49-F238E27FC236}">
                <a16:creationId xmlns:a16="http://schemas.microsoft.com/office/drawing/2014/main" id="{D20A44E5-47DB-447C-B114-344D9FF737CB}"/>
              </a:ext>
            </a:extLst>
          </p:cNvPr>
          <p:cNvCxnSpPr>
            <a:stCxn id="36" idx="1"/>
            <a:endCxn id="40" idx="3"/>
          </p:cNvCxnSpPr>
          <p:nvPr/>
        </p:nvCxnSpPr>
        <p:spPr>
          <a:xfrm flipH="1">
            <a:off x="4217376" y="3506365"/>
            <a:ext cx="437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AAFA0A1-5A29-450D-9D12-0F1EAFF65748}"/>
              </a:ext>
            </a:extLst>
          </p:cNvPr>
          <p:cNvCxnSpPr>
            <a:cxnSpLocks/>
            <a:endCxn id="44" idx="3"/>
          </p:cNvCxnSpPr>
          <p:nvPr/>
        </p:nvCxnSpPr>
        <p:spPr>
          <a:xfrm flipH="1">
            <a:off x="4217375" y="3996222"/>
            <a:ext cx="437016" cy="853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D9E13BB-05DF-44FB-90E3-6C7C6DD993B2}"/>
              </a:ext>
            </a:extLst>
          </p:cNvPr>
          <p:cNvCxnSpPr>
            <a:cxnSpLocks/>
          </p:cNvCxnSpPr>
          <p:nvPr/>
        </p:nvCxnSpPr>
        <p:spPr>
          <a:xfrm>
            <a:off x="4217374" y="3686756"/>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BD36C06-B884-4690-8751-260DAE7E39BF}"/>
              </a:ext>
            </a:extLst>
          </p:cNvPr>
          <p:cNvCxnSpPr>
            <a:cxnSpLocks/>
          </p:cNvCxnSpPr>
          <p:nvPr/>
        </p:nvCxnSpPr>
        <p:spPr>
          <a:xfrm flipV="1">
            <a:off x="4217374" y="3996222"/>
            <a:ext cx="576977" cy="1080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3E9FDED-BCA9-4C2D-9753-E2686BFC977D}"/>
              </a:ext>
            </a:extLst>
          </p:cNvPr>
          <p:cNvCxnSpPr>
            <a:cxnSpLocks/>
            <a:endCxn id="38" idx="3"/>
          </p:cNvCxnSpPr>
          <p:nvPr/>
        </p:nvCxnSpPr>
        <p:spPr>
          <a:xfrm flipH="1">
            <a:off x="6688464" y="3165016"/>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D93901B-5F95-4F75-843A-A2AF0EF05526}"/>
              </a:ext>
            </a:extLst>
          </p:cNvPr>
          <p:cNvCxnSpPr>
            <a:cxnSpLocks/>
          </p:cNvCxnSpPr>
          <p:nvPr/>
        </p:nvCxnSpPr>
        <p:spPr>
          <a:xfrm flipH="1">
            <a:off x="9240404" y="2944973"/>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1" name="Group 70">
            <a:extLst>
              <a:ext uri="{FF2B5EF4-FFF2-40B4-BE49-F238E27FC236}">
                <a16:creationId xmlns:a16="http://schemas.microsoft.com/office/drawing/2014/main" id="{033645C2-3041-4384-8B7F-F8A6EF7F9737}"/>
              </a:ext>
            </a:extLst>
          </p:cNvPr>
          <p:cNvGrpSpPr/>
          <p:nvPr/>
        </p:nvGrpSpPr>
        <p:grpSpPr>
          <a:xfrm>
            <a:off x="5312217" y="4779929"/>
            <a:ext cx="2034074" cy="998376"/>
            <a:chOff x="653142" y="2696546"/>
            <a:chExt cx="2034074" cy="998376"/>
          </a:xfrm>
        </p:grpSpPr>
        <p:sp>
          <p:nvSpPr>
            <p:cNvPr id="72" name="Rectangle 71">
              <a:extLst>
                <a:ext uri="{FF2B5EF4-FFF2-40B4-BE49-F238E27FC236}">
                  <a16:creationId xmlns:a16="http://schemas.microsoft.com/office/drawing/2014/main" id="{C85F374C-ED39-48D2-8955-A0C4EA028706}"/>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מעבר למסך בחירת תאריך עם המלצןת המערכת והאילוצים של כל הנמענים</a:t>
              </a:r>
              <a:endParaRPr lang="en-US" sz="1200" dirty="0"/>
            </a:p>
          </p:txBody>
        </p:sp>
        <p:cxnSp>
          <p:nvCxnSpPr>
            <p:cNvPr id="73" name="Straight Connector 72">
              <a:extLst>
                <a:ext uri="{FF2B5EF4-FFF2-40B4-BE49-F238E27FC236}">
                  <a16:creationId xmlns:a16="http://schemas.microsoft.com/office/drawing/2014/main" id="{8A8FA3AC-C629-4EA8-B8BE-3238AA1ED113}"/>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0BFDB4D6-6466-461F-8D8F-EAD7EF0E69B8}"/>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בחירת תאריך</a:t>
              </a:r>
              <a:endParaRPr lang="en-US" dirty="0">
                <a:solidFill>
                  <a:schemeClr val="bg1"/>
                </a:solidFill>
              </a:endParaRPr>
            </a:p>
          </p:txBody>
        </p:sp>
      </p:grpSp>
      <p:cxnSp>
        <p:nvCxnSpPr>
          <p:cNvPr id="75" name="Straight Arrow Connector 74">
            <a:extLst>
              <a:ext uri="{FF2B5EF4-FFF2-40B4-BE49-F238E27FC236}">
                <a16:creationId xmlns:a16="http://schemas.microsoft.com/office/drawing/2014/main" id="{74B078C5-8ED0-4805-84D3-A7297B141EA6}"/>
              </a:ext>
            </a:extLst>
          </p:cNvPr>
          <p:cNvCxnSpPr>
            <a:cxnSpLocks/>
            <a:stCxn id="36" idx="2"/>
            <a:endCxn id="74" idx="0"/>
          </p:cNvCxnSpPr>
          <p:nvPr/>
        </p:nvCxnSpPr>
        <p:spPr>
          <a:xfrm>
            <a:off x="5671429" y="3996222"/>
            <a:ext cx="657825" cy="78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0" name="Group 79">
            <a:extLst>
              <a:ext uri="{FF2B5EF4-FFF2-40B4-BE49-F238E27FC236}">
                <a16:creationId xmlns:a16="http://schemas.microsoft.com/office/drawing/2014/main" id="{CC5A1E11-E969-4E60-9C60-26784D38D334}"/>
              </a:ext>
            </a:extLst>
          </p:cNvPr>
          <p:cNvGrpSpPr/>
          <p:nvPr/>
        </p:nvGrpSpPr>
        <p:grpSpPr>
          <a:xfrm>
            <a:off x="7783251" y="4779929"/>
            <a:ext cx="2034074" cy="998376"/>
            <a:chOff x="653142" y="2696546"/>
            <a:chExt cx="2034074" cy="998376"/>
          </a:xfrm>
        </p:grpSpPr>
        <p:sp>
          <p:nvSpPr>
            <p:cNvPr id="81" name="Rectangle 80">
              <a:extLst>
                <a:ext uri="{FF2B5EF4-FFF2-40B4-BE49-F238E27FC236}">
                  <a16:creationId xmlns:a16="http://schemas.microsoft.com/office/drawing/2014/main" id="{09C08D7C-BB22-4125-8665-E9991DEC175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שליחת הזימון לפגישה</a:t>
              </a:r>
              <a:endParaRPr lang="en-US" sz="1200" dirty="0"/>
            </a:p>
          </p:txBody>
        </p:sp>
        <p:cxnSp>
          <p:nvCxnSpPr>
            <p:cNvPr id="82" name="Straight Connector 81">
              <a:extLst>
                <a:ext uri="{FF2B5EF4-FFF2-40B4-BE49-F238E27FC236}">
                  <a16:creationId xmlns:a16="http://schemas.microsoft.com/office/drawing/2014/main" id="{375EE725-56BA-4B28-AE41-41047CC72B6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34CD74CB-36AA-4F68-8758-D980FFDDD33A}"/>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84" name="Straight Arrow Connector 83">
            <a:extLst>
              <a:ext uri="{FF2B5EF4-FFF2-40B4-BE49-F238E27FC236}">
                <a16:creationId xmlns:a16="http://schemas.microsoft.com/office/drawing/2014/main" id="{D8467879-573C-4E6F-B7DC-8C1786558478}"/>
              </a:ext>
            </a:extLst>
          </p:cNvPr>
          <p:cNvCxnSpPr>
            <a:cxnSpLocks/>
          </p:cNvCxnSpPr>
          <p:nvPr/>
        </p:nvCxnSpPr>
        <p:spPr>
          <a:xfrm>
            <a:off x="7346290" y="5315661"/>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20892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br>
              <a:rPr lang="he-IL" dirty="0"/>
            </a:br>
            <a:r>
              <a:rPr lang="he-IL" dirty="0"/>
              <a:t>ומודל הניווט</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8" name="תיבת טקסט 17">
            <a:extLst>
              <a:ext uri="{FF2B5EF4-FFF2-40B4-BE49-F238E27FC236}">
                <a16:creationId xmlns:a16="http://schemas.microsoft.com/office/drawing/2014/main" id="{8D31B842-4145-4258-9806-37E51F29916E}"/>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המערכת שלנו משתמשת בעיקר בארגון מידע כרונולוגי, מכיוון שהמערכת מתעסקת בפגישות, חשוב למשתמש לראות את הפגישות והאילוצים שלו לפי ציר זמן מסוים אשר מאפשר לו ניהול קל של פגישותיו.</a:t>
            </a:r>
          </a:p>
        </p:txBody>
      </p:sp>
      <p:pic>
        <p:nvPicPr>
          <p:cNvPr id="19" name="תמונה 18">
            <a:extLst>
              <a:ext uri="{FF2B5EF4-FFF2-40B4-BE49-F238E27FC236}">
                <a16:creationId xmlns:a16="http://schemas.microsoft.com/office/drawing/2014/main" id="{87AAD36D-EE7B-4176-9B99-0EEC6B084F75}"/>
              </a:ext>
            </a:extLst>
          </p:cNvPr>
          <p:cNvPicPr>
            <a:picLocks noChangeAspect="1"/>
          </p:cNvPicPr>
          <p:nvPr/>
        </p:nvPicPr>
        <p:blipFill>
          <a:blip r:embed="rId2"/>
          <a:stretch>
            <a:fillRect/>
          </a:stretch>
        </p:blipFill>
        <p:spPr>
          <a:xfrm>
            <a:off x="150470" y="2400030"/>
            <a:ext cx="7642893" cy="3139322"/>
          </a:xfrm>
          <a:prstGeom prst="rect">
            <a:avLst/>
          </a:prstGeom>
        </p:spPr>
      </p:pic>
      <p:cxnSp>
        <p:nvCxnSpPr>
          <p:cNvPr id="6" name="מחבר חץ ישר 5">
            <a:extLst>
              <a:ext uri="{FF2B5EF4-FFF2-40B4-BE49-F238E27FC236}">
                <a16:creationId xmlns:a16="http://schemas.microsoft.com/office/drawing/2014/main" id="{217F64C3-70A6-4928-B05A-2BDDDF39AEB0}"/>
              </a:ext>
            </a:extLst>
          </p:cNvPr>
          <p:cNvCxnSpPr/>
          <p:nvPr/>
        </p:nvCxnSpPr>
        <p:spPr>
          <a:xfrm>
            <a:off x="3910818" y="3429000"/>
            <a:ext cx="0" cy="1793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2F2F805E-428B-48F0-BB48-EFDFA9157D27}"/>
              </a:ext>
            </a:extLst>
          </p:cNvPr>
          <p:cNvSpPr txBox="1"/>
          <p:nvPr/>
        </p:nvSpPr>
        <p:spPr>
          <a:xfrm>
            <a:off x="1856942" y="3334044"/>
            <a:ext cx="1927544" cy="1200329"/>
          </a:xfrm>
          <a:prstGeom prst="rect">
            <a:avLst/>
          </a:prstGeom>
          <a:noFill/>
        </p:spPr>
        <p:txBody>
          <a:bodyPr wrap="square" rtlCol="1">
            <a:spAutoFit/>
          </a:bodyPr>
          <a:lstStyle/>
          <a:p>
            <a:pPr algn="r"/>
            <a:r>
              <a:rPr lang="he-IL" dirty="0"/>
              <a:t>הפגישות ממוינות מהפגישה הקרובה ביותר לרחוקה ביותר</a:t>
            </a:r>
          </a:p>
        </p:txBody>
      </p:sp>
    </p:spTree>
    <p:extLst>
      <p:ext uri="{BB962C8B-B14F-4D97-AF65-F5344CB8AC3E}">
        <p14:creationId xmlns:p14="http://schemas.microsoft.com/office/powerpoint/2010/main" val="971213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pic>
        <p:nvPicPr>
          <p:cNvPr id="3" name="תמונה 2">
            <a:extLst>
              <a:ext uri="{FF2B5EF4-FFF2-40B4-BE49-F238E27FC236}">
                <a16:creationId xmlns:a16="http://schemas.microsoft.com/office/drawing/2014/main" id="{A55282CC-442F-4983-9221-06D6A8EDAF5D}"/>
              </a:ext>
            </a:extLst>
          </p:cNvPr>
          <p:cNvPicPr>
            <a:picLocks noChangeAspect="1"/>
          </p:cNvPicPr>
          <p:nvPr/>
        </p:nvPicPr>
        <p:blipFill>
          <a:blip r:embed="rId2"/>
          <a:stretch>
            <a:fillRect/>
          </a:stretch>
        </p:blipFill>
        <p:spPr>
          <a:xfrm>
            <a:off x="0" y="2257425"/>
            <a:ext cx="8210550" cy="4600575"/>
          </a:xfrm>
          <a:prstGeom prst="rect">
            <a:avLst/>
          </a:prstGeom>
        </p:spPr>
      </p:pic>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לוח השנה בנוי כך שהמעבר של הזמן והפגישות ממוקמות מצד ימין לשמאל (לפי סדר הכתיבה בעברית).</a:t>
            </a:r>
          </a:p>
        </p:txBody>
      </p:sp>
      <p:cxnSp>
        <p:nvCxnSpPr>
          <p:cNvPr id="5" name="מחבר חץ ישר 4">
            <a:extLst>
              <a:ext uri="{FF2B5EF4-FFF2-40B4-BE49-F238E27FC236}">
                <a16:creationId xmlns:a16="http://schemas.microsoft.com/office/drawing/2014/main" id="{3133421B-8C58-408C-8386-659EE009EF4D}"/>
              </a:ext>
            </a:extLst>
          </p:cNvPr>
          <p:cNvCxnSpPr/>
          <p:nvPr/>
        </p:nvCxnSpPr>
        <p:spPr>
          <a:xfrm flipH="1">
            <a:off x="1152144" y="4712678"/>
            <a:ext cx="59801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E18D7AFE-6819-46E8-91E9-7633BA2436D1}"/>
              </a:ext>
            </a:extLst>
          </p:cNvPr>
          <p:cNvSpPr txBox="1"/>
          <p:nvPr/>
        </p:nvSpPr>
        <p:spPr>
          <a:xfrm>
            <a:off x="6344530" y="4343346"/>
            <a:ext cx="787790" cy="369332"/>
          </a:xfrm>
          <a:prstGeom prst="rect">
            <a:avLst/>
          </a:prstGeom>
          <a:noFill/>
        </p:spPr>
        <p:txBody>
          <a:bodyPr wrap="square" rtlCol="1">
            <a:spAutoFit/>
          </a:bodyPr>
          <a:lstStyle/>
          <a:p>
            <a:pPr algn="r"/>
            <a:r>
              <a:rPr lang="he-IL" dirty="0">
                <a:solidFill>
                  <a:srgbClr val="C00000"/>
                </a:solidFill>
              </a:rPr>
              <a:t>עבר</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מחבר ישר 16">
            <a:extLst>
              <a:ext uri="{FF2B5EF4-FFF2-40B4-BE49-F238E27FC236}">
                <a16:creationId xmlns:a16="http://schemas.microsoft.com/office/drawing/2014/main" id="{1079B52E-1461-48B2-9F6E-C88EBEBDC8D8}"/>
              </a:ext>
            </a:extLst>
          </p:cNvPr>
          <p:cNvCxnSpPr>
            <a:cxnSpLocks/>
          </p:cNvCxnSpPr>
          <p:nvPr/>
        </p:nvCxnSpPr>
        <p:spPr>
          <a:xfrm>
            <a:off x="4105275" y="4557712"/>
            <a:ext cx="0" cy="1549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תיבת טקסט 20">
            <a:extLst>
              <a:ext uri="{FF2B5EF4-FFF2-40B4-BE49-F238E27FC236}">
                <a16:creationId xmlns:a16="http://schemas.microsoft.com/office/drawing/2014/main" id="{4EC281CE-1594-427B-9064-3DC2F005CB96}"/>
              </a:ext>
            </a:extLst>
          </p:cNvPr>
          <p:cNvSpPr txBox="1"/>
          <p:nvPr/>
        </p:nvSpPr>
        <p:spPr>
          <a:xfrm>
            <a:off x="3584917" y="4158680"/>
            <a:ext cx="787790" cy="369332"/>
          </a:xfrm>
          <a:prstGeom prst="rect">
            <a:avLst/>
          </a:prstGeom>
          <a:noFill/>
        </p:spPr>
        <p:txBody>
          <a:bodyPr wrap="square" rtlCol="1">
            <a:spAutoFit/>
          </a:bodyPr>
          <a:lstStyle/>
          <a:p>
            <a:pPr algn="r"/>
            <a:r>
              <a:rPr lang="he-IL" dirty="0">
                <a:solidFill>
                  <a:srgbClr val="C00000"/>
                </a:solidFill>
              </a:rPr>
              <a:t>הווה</a:t>
            </a:r>
          </a:p>
        </p:txBody>
      </p:sp>
      <p:sp>
        <p:nvSpPr>
          <p:cNvPr id="22" name="תיבת טקסט 21">
            <a:extLst>
              <a:ext uri="{FF2B5EF4-FFF2-40B4-BE49-F238E27FC236}">
                <a16:creationId xmlns:a16="http://schemas.microsoft.com/office/drawing/2014/main" id="{B260147D-5FCC-4F73-AAE8-C6EA39016CB7}"/>
              </a:ext>
            </a:extLst>
          </p:cNvPr>
          <p:cNvSpPr txBox="1"/>
          <p:nvPr/>
        </p:nvSpPr>
        <p:spPr>
          <a:xfrm>
            <a:off x="1004669" y="4290462"/>
            <a:ext cx="787790" cy="369332"/>
          </a:xfrm>
          <a:prstGeom prst="rect">
            <a:avLst/>
          </a:prstGeom>
          <a:noFill/>
        </p:spPr>
        <p:txBody>
          <a:bodyPr wrap="square" rtlCol="1">
            <a:spAutoFit/>
          </a:bodyPr>
          <a:lstStyle/>
          <a:p>
            <a:pPr algn="r"/>
            <a:r>
              <a:rPr lang="he-IL" dirty="0">
                <a:solidFill>
                  <a:srgbClr val="C00000"/>
                </a:solidFill>
              </a:rPr>
              <a:t>עתיד</a:t>
            </a:r>
          </a:p>
        </p:txBody>
      </p:sp>
    </p:spTree>
    <p:extLst>
      <p:ext uri="{BB962C8B-B14F-4D97-AF65-F5344CB8AC3E}">
        <p14:creationId xmlns:p14="http://schemas.microsoft.com/office/powerpoint/2010/main" val="181634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410934"/>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a:t>
            </a:r>
            <a:r>
              <a:rPr lang="en-US" sz="1600" dirty="0"/>
              <a:t> </a:t>
            </a:r>
            <a:r>
              <a:rPr lang="he-IL" sz="1600" b="1" dirty="0"/>
              <a:t>שליטה וחופש של המשתמש</a:t>
            </a:r>
            <a:endParaRPr lang="he-IL" sz="900" b="1" dirty="0"/>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1600" dirty="0"/>
              <a:t>	</a:t>
            </a:r>
            <a:r>
              <a:rPr lang="he-IL" sz="1600" b="1" dirty="0"/>
              <a:t>נראות מצב המערכת</a:t>
            </a:r>
            <a:endParaRPr lang="he-IL" sz="900" b="1" dirty="0"/>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1600" b="1" dirty="0"/>
              <a:t>זיהוי במקום היזכרות</a:t>
            </a:r>
            <a:endParaRPr lang="he-IL" sz="900" b="1" dirty="0"/>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1600" b="1" dirty="0"/>
              <a:t>עקביות וסטנדרטים</a:t>
            </a:r>
            <a:endParaRPr lang="en-US" sz="3600" b="1" dirty="0"/>
          </a:p>
        </p:txBody>
      </p:sp>
    </p:spTree>
    <p:extLst>
      <p:ext uri="{BB962C8B-B14F-4D97-AF65-F5344CB8AC3E}">
        <p14:creationId xmlns:p14="http://schemas.microsoft.com/office/powerpoint/2010/main" val="1675124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בנוסף חלק מהמערכת בנויה לפי נושאים, זאת כדי לאפשר למשתמש להתמצא בקלות בין כל הפגישות או המיקומים ומצבי הפגישות. </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תמונה 10">
            <a:extLst>
              <a:ext uri="{FF2B5EF4-FFF2-40B4-BE49-F238E27FC236}">
                <a16:creationId xmlns:a16="http://schemas.microsoft.com/office/drawing/2014/main" id="{29878191-761A-4093-8102-7EE9E370FBC4}"/>
              </a:ext>
            </a:extLst>
          </p:cNvPr>
          <p:cNvPicPr>
            <a:picLocks noChangeAspect="1"/>
          </p:cNvPicPr>
          <p:nvPr/>
        </p:nvPicPr>
        <p:blipFill>
          <a:blip r:embed="rId2"/>
          <a:stretch>
            <a:fillRect/>
          </a:stretch>
        </p:blipFill>
        <p:spPr>
          <a:xfrm>
            <a:off x="0" y="2328127"/>
            <a:ext cx="8060788" cy="4529874"/>
          </a:xfrm>
          <a:prstGeom prst="rect">
            <a:avLst/>
          </a:prstGeom>
        </p:spPr>
      </p:pic>
      <p:cxnSp>
        <p:nvCxnSpPr>
          <p:cNvPr id="6" name="מחבר ישר 5">
            <a:extLst>
              <a:ext uri="{FF2B5EF4-FFF2-40B4-BE49-F238E27FC236}">
                <a16:creationId xmlns:a16="http://schemas.microsoft.com/office/drawing/2014/main" id="{C97B8B9E-511F-437D-A6A1-0CDA55A9C098}"/>
              </a:ext>
            </a:extLst>
          </p:cNvPr>
          <p:cNvCxnSpPr>
            <a:endCxn id="11" idx="2"/>
          </p:cNvCxnSpPr>
          <p:nvPr/>
        </p:nvCxnSpPr>
        <p:spPr>
          <a:xfrm>
            <a:off x="4009292" y="2869809"/>
            <a:ext cx="21102" cy="398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מחבר ישר 7">
            <a:extLst>
              <a:ext uri="{FF2B5EF4-FFF2-40B4-BE49-F238E27FC236}">
                <a16:creationId xmlns:a16="http://schemas.microsoft.com/office/drawing/2014/main" id="{27BBCB68-329B-4B19-A8F6-B4E111045CC0}"/>
              </a:ext>
            </a:extLst>
          </p:cNvPr>
          <p:cNvCxnSpPr/>
          <p:nvPr/>
        </p:nvCxnSpPr>
        <p:spPr>
          <a:xfrm>
            <a:off x="0" y="4895557"/>
            <a:ext cx="80607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3597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מודל הניווט</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1561514" y="2257425"/>
            <a:ext cx="10630486"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מודל הניווט של המערכת הינה ניווט סיקוונסיאלי, זאת מכיוון שהפעולות במערכת תלויות האחת בשנייה צריך להתחבר בכדי להגיע ללוח השנה\האיזור האישי שלך צריך לבחור טווח בלוח שנה כדי לקבוע פגישה וכו'</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מלבן 4">
            <a:extLst>
              <a:ext uri="{FF2B5EF4-FFF2-40B4-BE49-F238E27FC236}">
                <a16:creationId xmlns:a16="http://schemas.microsoft.com/office/drawing/2014/main" id="{4C73EFEC-90BB-40F0-A252-B466176492A4}"/>
              </a:ext>
            </a:extLst>
          </p:cNvPr>
          <p:cNvSpPr/>
          <p:nvPr/>
        </p:nvSpPr>
        <p:spPr>
          <a:xfrm>
            <a:off x="1152144"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התחברות\הרשמה</a:t>
            </a:r>
          </a:p>
        </p:txBody>
      </p:sp>
      <p:sp>
        <p:nvSpPr>
          <p:cNvPr id="14" name="מלבן 13">
            <a:extLst>
              <a:ext uri="{FF2B5EF4-FFF2-40B4-BE49-F238E27FC236}">
                <a16:creationId xmlns:a16="http://schemas.microsoft.com/office/drawing/2014/main" id="{68D58D64-E668-452C-9ED8-016BEFFCCF82}"/>
              </a:ext>
            </a:extLst>
          </p:cNvPr>
          <p:cNvSpPr/>
          <p:nvPr/>
        </p:nvSpPr>
        <p:spPr>
          <a:xfrm>
            <a:off x="3479878"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לוח שנה</a:t>
            </a:r>
          </a:p>
        </p:txBody>
      </p:sp>
      <p:sp>
        <p:nvSpPr>
          <p:cNvPr id="16" name="מלבן 15">
            <a:extLst>
              <a:ext uri="{FF2B5EF4-FFF2-40B4-BE49-F238E27FC236}">
                <a16:creationId xmlns:a16="http://schemas.microsoft.com/office/drawing/2014/main" id="{FE00933F-4AAF-4B27-A1EA-5441F5FD5DF2}"/>
              </a:ext>
            </a:extLst>
          </p:cNvPr>
          <p:cNvSpPr/>
          <p:nvPr/>
        </p:nvSpPr>
        <p:spPr>
          <a:xfrm>
            <a:off x="3479878" y="5293288"/>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אזור אישי</a:t>
            </a:r>
          </a:p>
        </p:txBody>
      </p:sp>
      <p:cxnSp>
        <p:nvCxnSpPr>
          <p:cNvPr id="17" name="מחבר חץ ישר 16">
            <a:extLst>
              <a:ext uri="{FF2B5EF4-FFF2-40B4-BE49-F238E27FC236}">
                <a16:creationId xmlns:a16="http://schemas.microsoft.com/office/drawing/2014/main" id="{2CA02720-FE38-4745-BF27-DB559CBE6472}"/>
              </a:ext>
            </a:extLst>
          </p:cNvPr>
          <p:cNvCxnSpPr>
            <a:stCxn id="5" idx="3"/>
            <a:endCxn id="14" idx="1"/>
          </p:cNvCxnSpPr>
          <p:nvPr/>
        </p:nvCxnSpPr>
        <p:spPr>
          <a:xfrm>
            <a:off x="2221288" y="4107766"/>
            <a:ext cx="1258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A28AAAA7-474F-455E-9FFE-2E92353FF025}"/>
              </a:ext>
            </a:extLst>
          </p:cNvPr>
          <p:cNvCxnSpPr>
            <a:stCxn id="14" idx="2"/>
            <a:endCxn id="16" idx="0"/>
          </p:cNvCxnSpPr>
          <p:nvPr/>
        </p:nvCxnSpPr>
        <p:spPr>
          <a:xfrm>
            <a:off x="4014450" y="4522763"/>
            <a:ext cx="0" cy="770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5EC87226-741E-4C41-832B-50FC792F64A6}"/>
              </a:ext>
            </a:extLst>
          </p:cNvPr>
          <p:cNvSpPr/>
          <p:nvPr/>
        </p:nvSpPr>
        <p:spPr>
          <a:xfrm>
            <a:off x="6989299" y="3037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פגישה</a:t>
            </a:r>
          </a:p>
        </p:txBody>
      </p:sp>
      <p:sp>
        <p:nvSpPr>
          <p:cNvPr id="22" name="מלבן 21">
            <a:extLst>
              <a:ext uri="{FF2B5EF4-FFF2-40B4-BE49-F238E27FC236}">
                <a16:creationId xmlns:a16="http://schemas.microsoft.com/office/drawing/2014/main" id="{8FE29AE8-B766-4490-AC03-308875E417BD}"/>
              </a:ext>
            </a:extLst>
          </p:cNvPr>
          <p:cNvSpPr/>
          <p:nvPr/>
        </p:nvSpPr>
        <p:spPr>
          <a:xfrm>
            <a:off x="6989299" y="4231244"/>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אילוץ</a:t>
            </a:r>
          </a:p>
        </p:txBody>
      </p:sp>
      <p:sp>
        <p:nvSpPr>
          <p:cNvPr id="23" name="מלבן 22">
            <a:extLst>
              <a:ext uri="{FF2B5EF4-FFF2-40B4-BE49-F238E27FC236}">
                <a16:creationId xmlns:a16="http://schemas.microsoft.com/office/drawing/2014/main" id="{91E5B70A-D921-4664-80F0-C84C5ADA2917}"/>
              </a:ext>
            </a:extLst>
          </p:cNvPr>
          <p:cNvSpPr/>
          <p:nvPr/>
        </p:nvSpPr>
        <p:spPr>
          <a:xfrm>
            <a:off x="6989299" y="5521270"/>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מקום</a:t>
            </a:r>
          </a:p>
        </p:txBody>
      </p:sp>
      <p:cxnSp>
        <p:nvCxnSpPr>
          <p:cNvPr id="25" name="מחבר חץ ישר 24">
            <a:extLst>
              <a:ext uri="{FF2B5EF4-FFF2-40B4-BE49-F238E27FC236}">
                <a16:creationId xmlns:a16="http://schemas.microsoft.com/office/drawing/2014/main" id="{FF17E7FF-B123-4821-954B-3F8431F71456}"/>
              </a:ext>
            </a:extLst>
          </p:cNvPr>
          <p:cNvCxnSpPr>
            <a:stCxn id="14" idx="3"/>
            <a:endCxn id="21" idx="1"/>
          </p:cNvCxnSpPr>
          <p:nvPr/>
        </p:nvCxnSpPr>
        <p:spPr>
          <a:xfrm flipV="1">
            <a:off x="4549022" y="3452766"/>
            <a:ext cx="2440277" cy="65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A62B8856-7061-41B1-A07E-9F1BC4122F50}"/>
              </a:ext>
            </a:extLst>
          </p:cNvPr>
          <p:cNvCxnSpPr>
            <a:cxnSpLocks/>
            <a:stCxn id="14" idx="3"/>
            <a:endCxn id="22" idx="1"/>
          </p:cNvCxnSpPr>
          <p:nvPr/>
        </p:nvCxnSpPr>
        <p:spPr>
          <a:xfrm>
            <a:off x="4549022" y="4107766"/>
            <a:ext cx="2440277" cy="538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מחבר חץ ישר 37">
            <a:extLst>
              <a:ext uri="{FF2B5EF4-FFF2-40B4-BE49-F238E27FC236}">
                <a16:creationId xmlns:a16="http://schemas.microsoft.com/office/drawing/2014/main" id="{07A16A20-BDAD-46A3-9CA5-CF870C045834}"/>
              </a:ext>
            </a:extLst>
          </p:cNvPr>
          <p:cNvCxnSpPr>
            <a:cxnSpLocks/>
            <a:stCxn id="16" idx="3"/>
            <a:endCxn id="23" idx="1"/>
          </p:cNvCxnSpPr>
          <p:nvPr/>
        </p:nvCxnSpPr>
        <p:spPr>
          <a:xfrm>
            <a:off x="4549022" y="5708285"/>
            <a:ext cx="2440277" cy="2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61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378616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r>
              <a:rPr lang="he-IL" sz="1600" b="1" dirty="0"/>
              <a:t>מניעת טעויות</a:t>
            </a:r>
            <a:endParaRPr lang="he-IL" sz="900" b="1" dirty="0"/>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1600" b="1" dirty="0"/>
              <a:t>עיקביות וסטנדרטים</a:t>
            </a:r>
            <a:endParaRPr lang="he-IL" sz="900" b="1" dirty="0"/>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1600" b="1" dirty="0"/>
              <a:t>אסטטיקה ומינימליסטיות</a:t>
            </a:r>
            <a:endParaRPr lang="he-IL" sz="900" b="1" dirty="0"/>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1600" b="1" dirty="0"/>
              <a:t>עיקביות וסטנדרטים</a:t>
            </a:r>
            <a:endParaRPr lang="en-US" sz="1400" b="1"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46587" y="2760641"/>
            <a:ext cx="5193437" cy="3370666"/>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r>
              <a:rPr lang="en-US" sz="1600" dirty="0"/>
              <a:t> </a:t>
            </a:r>
            <a:endParaRPr lang="he-IL" sz="1600"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1293</TotalTime>
  <Words>3108</Words>
  <Application>Microsoft Office PowerPoint</Application>
  <PresentationFormat>מסך רחב</PresentationFormat>
  <Paragraphs>458</Paragraphs>
  <Slides>71</Slides>
  <Notes>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71</vt:i4>
      </vt:variant>
    </vt:vector>
  </HeadingPairs>
  <TitlesOfParts>
    <vt:vector size="76"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מצגת של PowerPoint‏</vt:lpstr>
      <vt:lpstr>מצגת של PowerPoint‏</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מסך הרשמה</vt:lpstr>
      <vt:lpstr>מסך הרשמה</vt:lpstr>
      <vt:lpstr>מסך הרשמה</vt:lpstr>
      <vt:lpstr>מסך הרשמה</vt:lpstr>
      <vt:lpstr>מסך הוספת פגישה והוספת אילוץ</vt:lpstr>
      <vt:lpstr>מסך הוספת פגישה והוספת אילוץ</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ניתוח משימות - קביעת פגישה</vt:lpstr>
      <vt:lpstr>תסריט שמושיות - קביעת פגישה</vt:lpstr>
      <vt:lpstr>ארכיטקטורת מידע ומודל הניווט</vt:lpstr>
      <vt:lpstr>ארכיטקטורת מידע</vt:lpstr>
      <vt:lpstr>ארכיטקטורת מידע</vt:lpstr>
      <vt:lpstr>ארכיטקטורת מידע</vt:lpstr>
      <vt:lpstr>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Zeligman</cp:lastModifiedBy>
  <cp:revision>248</cp:revision>
  <dcterms:created xsi:type="dcterms:W3CDTF">2019-08-03T13:42:42Z</dcterms:created>
  <dcterms:modified xsi:type="dcterms:W3CDTF">2019-08-29T15:16:23Z</dcterms:modified>
</cp:coreProperties>
</file>