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5"/>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309" r:id="rId15"/>
    <p:sldId id="268" r:id="rId16"/>
    <p:sldId id="293" r:id="rId17"/>
    <p:sldId id="292" r:id="rId18"/>
    <p:sldId id="291" r:id="rId19"/>
    <p:sldId id="290" r:id="rId20"/>
    <p:sldId id="269" r:id="rId21"/>
    <p:sldId id="270" r:id="rId22"/>
    <p:sldId id="271" r:id="rId23"/>
    <p:sldId id="272" r:id="rId24"/>
    <p:sldId id="273" r:id="rId25"/>
    <p:sldId id="274" r:id="rId26"/>
    <p:sldId id="275" r:id="rId27"/>
    <p:sldId id="276" r:id="rId28"/>
    <p:sldId id="277" r:id="rId29"/>
    <p:sldId id="317" r:id="rId30"/>
    <p:sldId id="318" r:id="rId31"/>
    <p:sldId id="278" r:id="rId32"/>
    <p:sldId id="279" r:id="rId33"/>
    <p:sldId id="280" r:id="rId34"/>
    <p:sldId id="320" r:id="rId35"/>
    <p:sldId id="321" r:id="rId36"/>
    <p:sldId id="322" r:id="rId37"/>
    <p:sldId id="319" r:id="rId38"/>
    <p:sldId id="282" r:id="rId39"/>
    <p:sldId id="283" r:id="rId40"/>
    <p:sldId id="284" r:id="rId41"/>
    <p:sldId id="285" r:id="rId42"/>
    <p:sldId id="286" r:id="rId43"/>
    <p:sldId id="287" r:id="rId44"/>
    <p:sldId id="288" r:id="rId45"/>
    <p:sldId id="289" r:id="rId46"/>
    <p:sldId id="297" r:id="rId47"/>
    <p:sldId id="299" r:id="rId48"/>
    <p:sldId id="310" r:id="rId49"/>
    <p:sldId id="300" r:id="rId50"/>
    <p:sldId id="301" r:id="rId51"/>
    <p:sldId id="302" r:id="rId52"/>
    <p:sldId id="303" r:id="rId53"/>
    <p:sldId id="305" r:id="rId54"/>
    <p:sldId id="304" r:id="rId55"/>
    <p:sldId id="306" r:id="rId56"/>
    <p:sldId id="296" r:id="rId57"/>
    <p:sldId id="295" r:id="rId58"/>
    <p:sldId id="311" r:id="rId59"/>
    <p:sldId id="313" r:id="rId60"/>
    <p:sldId id="314" r:id="rId61"/>
    <p:sldId id="315" r:id="rId62"/>
    <p:sldId id="316" r:id="rId63"/>
    <p:sldId id="312"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52</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5225990" y="763480"/>
            <a:ext cx="3311370" cy="923330"/>
          </a:xfrm>
          <a:prstGeom prst="rect">
            <a:avLst/>
          </a:prstGeom>
          <a:noFill/>
        </p:spPr>
        <p:txBody>
          <a:bodyPr wrap="square" rtlCol="0">
            <a:spAutoFit/>
          </a:bodyPr>
          <a:lstStyle/>
          <a:p>
            <a:pPr algn="ctr"/>
            <a:r>
              <a:rPr lang="he-IL" sz="5400" dirty="0">
                <a:solidFill>
                  <a:schemeClr val="bg1"/>
                </a:solidFill>
              </a:rPr>
              <a:t>מיקה שקד</a:t>
            </a:r>
            <a:endParaRPr lang="en-US" sz="2800" dirty="0">
              <a:solidFill>
                <a:schemeClr val="bg1"/>
              </a:solidFill>
            </a:endParaRPr>
          </a:p>
        </p:txBody>
      </p:sp>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- 23</a:t>
            </a:r>
            <a:endParaRPr lang="en-US" sz="1000" dirty="0"/>
          </a:p>
          <a:p>
            <a:pPr algn="r" rtl="1"/>
            <a:r>
              <a:rPr lang="he-IL" sz="1000" dirty="0"/>
              <a:t>מגדר - נקבה</a:t>
            </a:r>
          </a:p>
          <a:p>
            <a:pPr algn="r" rtl="1"/>
            <a:endParaRPr lang="en-US" sz="1000" dirty="0"/>
          </a:p>
          <a:p>
            <a:pPr algn="r" rtl="1"/>
            <a:r>
              <a:rPr lang="he-IL" sz="1000" dirty="0"/>
              <a:t>שפה – עברית שפת אם, אנגלית שוטפת.</a:t>
            </a:r>
          </a:p>
          <a:p>
            <a:pPr algn="r" rtl="1"/>
            <a:endParaRPr lang="en-US" sz="1000" dirty="0"/>
          </a:p>
          <a:p>
            <a:pPr algn="r" rtl="1"/>
            <a:r>
              <a:rPr lang="he-IL" sz="1000" dirty="0"/>
              <a:t>מצב משפחתי – רווקה</a:t>
            </a:r>
          </a:p>
          <a:p>
            <a:pPr algn="r" rtl="1"/>
            <a:endParaRPr lang="en-US" sz="1000" dirty="0"/>
          </a:p>
          <a:p>
            <a:pPr algn="r" rtl="1"/>
            <a:r>
              <a:rPr lang="he-IL" sz="1000" dirty="0"/>
              <a:t>תפקיד – מלצרית בבית קפה.</a:t>
            </a:r>
          </a:p>
          <a:p>
            <a:pPr algn="r" rtl="1"/>
            <a:endParaRPr lang="en-US" sz="1000" dirty="0"/>
          </a:p>
          <a:p>
            <a:pPr algn="r" rtl="1"/>
            <a:r>
              <a:rPr lang="he-IL" sz="1000" dirty="0"/>
              <a:t>רמת השכלה – סטודנטית שנה ב' למדעי ההתנהגות.</a:t>
            </a:r>
          </a:p>
          <a:p>
            <a:pPr algn="r" rtl="1"/>
            <a:endParaRPr lang="en-US" sz="1000" dirty="0"/>
          </a:p>
          <a:p>
            <a:pPr algn="r" rtl="1"/>
            <a:r>
              <a:rPr lang="he-IL" sz="1000" dirty="0"/>
              <a:t>רמת יכולת טכנולוגית – רמה גבוהה, משתמש </a:t>
            </a:r>
            <a:r>
              <a:rPr lang="he-IL" sz="1000" dirty="0" err="1"/>
              <a:t>בסמארטפון</a:t>
            </a:r>
            <a:r>
              <a:rPr lang="he-IL" sz="1000" dirty="0"/>
              <a:t> ולפטופ על מנת לקבוע פגישות.</a:t>
            </a:r>
          </a:p>
          <a:p>
            <a:pPr algn="r" rtl="1"/>
            <a:endParaRPr lang="en-US" sz="1000" dirty="0"/>
          </a:p>
          <a:p>
            <a:pPr algn="r" rtl="1"/>
            <a:r>
              <a:rPr lang="he-IL" sz="1000" dirty="0"/>
              <a:t>רמה מקצועית בתחום המוצר – עד כה השתמשה רק ביומן של גוגל </a:t>
            </a:r>
            <a:r>
              <a:rPr lang="he-IL" sz="1000" dirty="0" err="1"/>
              <a:t>בסמטארפון</a:t>
            </a:r>
            <a:r>
              <a:rPr lang="he-IL" sz="1000" dirty="0"/>
              <a:t>.</a:t>
            </a:r>
          </a:p>
          <a:p>
            <a:pPr algn="r" rtl="1"/>
            <a:endParaRPr lang="he-IL" sz="1000" dirty="0"/>
          </a:p>
          <a:p>
            <a:pPr algn="r" rtl="1"/>
            <a:r>
              <a:rPr lang="he-IL" sz="1000" dirty="0"/>
              <a:t>תחביבים – שופינג, קריאת ספרים, צלילה.</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בגלל עומס הלוז שלה, היא חיפשה כלי שיעזור לה לנהל אותו בצורה פשוטה ונוחה, מוצר שיתזמן לה את כל העבודות הגשה, מבחנים, חיי חברה ועבודה במקום אחד.</a:t>
            </a:r>
          </a:p>
          <a:p>
            <a:pPr algn="r" rtl="1"/>
            <a:endParaRPr lang="en-US" sz="1000" dirty="0"/>
          </a:p>
          <a:p>
            <a:pPr algn="r" rtl="1"/>
            <a:r>
              <a:rPr lang="he-IL" sz="1000" dirty="0"/>
              <a:t>תדירות שימוש – יום יומית כדי לנהל ולתזמן את כל האילוצים שלה.</a:t>
            </a:r>
          </a:p>
          <a:p>
            <a:pPr algn="r" rtl="1"/>
            <a:endParaRPr lang="en-US" sz="1000" dirty="0"/>
          </a:p>
          <a:p>
            <a:pPr algn="r" rtl="1"/>
            <a:r>
              <a:rPr lang="he-IL" sz="1000" dirty="0"/>
              <a:t>מתי – במהלך כל היום אבל בעיקר בשעות הערב כאשר היא חוזרת ממשמרת בבית הקפה.</a:t>
            </a:r>
          </a:p>
          <a:p>
            <a:pPr algn="r" rtl="1"/>
            <a:endParaRPr lang="en-US" sz="1000" dirty="0"/>
          </a:p>
          <a:p>
            <a:pPr algn="r" rtl="1"/>
            <a:r>
              <a:rPr lang="he-IL" sz="1000" dirty="0"/>
              <a:t>איפה – </a:t>
            </a:r>
            <a:r>
              <a:rPr lang="he-IL" sz="1000" dirty="0" err="1"/>
              <a:t>בפאלפון</a:t>
            </a:r>
            <a:r>
              <a:rPr lang="he-IL" sz="1000" dirty="0"/>
              <a:t> הנייד, בלפטופ האישי שלה בביתה.</a:t>
            </a:r>
          </a:p>
          <a:p>
            <a:pPr algn="r" rtl="1"/>
            <a:endParaRPr lang="en-US" sz="1000" dirty="0"/>
          </a:p>
          <a:p>
            <a:pPr algn="r" rtl="1"/>
            <a:r>
              <a:rPr lang="he-IL" sz="1000" dirty="0"/>
              <a:t>תנאי סביבה – בדרך כלל סביבה שקטה בביתה.</a:t>
            </a:r>
          </a:p>
          <a:p>
            <a:pPr algn="r" rtl="1"/>
            <a:endParaRPr lang="he-IL" sz="1000" dirty="0"/>
          </a:p>
          <a:p>
            <a:pPr algn="r" rtl="1"/>
            <a:r>
              <a:rPr lang="he-IL" sz="1000" dirty="0"/>
              <a:t>חסמים – חשש מחשיפת אילוציה הפרטיים, חשש שהמערכת לא תקבע מועד אופטימלי בשבילה לפגישה.</a:t>
            </a:r>
          </a:p>
          <a:p>
            <a:pPr algn="r" rtl="1"/>
            <a:endParaRPr lang="en-US" sz="1000" dirty="0"/>
          </a:p>
          <a:p>
            <a:pPr algn="r" rtl="1"/>
            <a:r>
              <a:rPr lang="he-IL" sz="1000" dirty="0"/>
              <a:t>רצונות – שיהיה כלי שיידע לגשת ללוח השנה של האנשים איתם היא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pic>
        <p:nvPicPr>
          <p:cNvPr id="3" name="תמונה 2" descr="תמונה שמכילה אדם, מקורה, ישיבה, שולחן&#10;&#10;התיאור נוצר באופן אוטומטי">
            <a:extLst>
              <a:ext uri="{FF2B5EF4-FFF2-40B4-BE49-F238E27FC236}">
                <a16:creationId xmlns:a16="http://schemas.microsoft.com/office/drawing/2014/main" id="{8476E6B9-32DC-481E-8FF5-48107775E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030" y="763480"/>
            <a:ext cx="2394960" cy="11978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15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צבע כפתור ההתחברות שיהיה מודגש וברור יותר.</a:t>
            </a:r>
          </a:p>
        </p:txBody>
      </p:sp>
      <p:pic>
        <p:nvPicPr>
          <p:cNvPr id="4" name="תמונה 3">
            <a:extLst>
              <a:ext uri="{FF2B5EF4-FFF2-40B4-BE49-F238E27FC236}">
                <a16:creationId xmlns:a16="http://schemas.microsoft.com/office/drawing/2014/main" id="{475C9141-FB1D-421F-9F8D-0B97A56DA1FB}"/>
              </a:ext>
            </a:extLst>
          </p:cNvPr>
          <p:cNvPicPr>
            <a:picLocks noChangeAspect="1"/>
          </p:cNvPicPr>
          <p:nvPr/>
        </p:nvPicPr>
        <p:blipFill>
          <a:blip r:embed="rId2"/>
          <a:stretch>
            <a:fillRect/>
          </a:stretch>
        </p:blipFill>
        <p:spPr>
          <a:xfrm>
            <a:off x="0" y="2424386"/>
            <a:ext cx="7877908" cy="4433613"/>
          </a:xfrm>
          <a:prstGeom prst="rect">
            <a:avLst/>
          </a:prstGeom>
        </p:spPr>
      </p:pic>
    </p:spTree>
    <p:extLst>
      <p:ext uri="{BB962C8B-B14F-4D97-AF65-F5344CB8AC3E}">
        <p14:creationId xmlns:p14="http://schemas.microsoft.com/office/powerpoint/2010/main" val="315517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877908" y="2739271"/>
            <a:ext cx="4149968"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לא הכניס את פרטיו עדיין, נמנע ממנו ללחוץ על כפתור ההתחברות או לחילופין ללחוץ על כפתור ה</a:t>
            </a:r>
            <a:r>
              <a:rPr lang="en-US" dirty="0"/>
              <a:t>ENTER</a:t>
            </a:r>
            <a:r>
              <a:rPr lang="he-IL" dirty="0"/>
              <a:t> – </a:t>
            </a:r>
            <a:r>
              <a:rPr lang="he-IL" b="1" dirty="0"/>
              <a:t>מניעת טעויות.</a:t>
            </a:r>
            <a:endParaRPr lang="he-IL" dirty="0"/>
          </a:p>
        </p:txBody>
      </p:sp>
      <p:pic>
        <p:nvPicPr>
          <p:cNvPr id="3" name="תמונה 2">
            <a:extLst>
              <a:ext uri="{FF2B5EF4-FFF2-40B4-BE49-F238E27FC236}">
                <a16:creationId xmlns:a16="http://schemas.microsoft.com/office/drawing/2014/main" id="{E9D24780-DDFD-48A1-AB3A-E9FDE2443D98}"/>
              </a:ext>
            </a:extLst>
          </p:cNvPr>
          <p:cNvPicPr>
            <a:picLocks noChangeAspect="1"/>
          </p:cNvPicPr>
          <p:nvPr/>
        </p:nvPicPr>
        <p:blipFill>
          <a:blip r:embed="rId2"/>
          <a:stretch>
            <a:fillRect/>
          </a:stretch>
        </p:blipFill>
        <p:spPr>
          <a:xfrm>
            <a:off x="0" y="2349304"/>
            <a:ext cx="8025851" cy="4508695"/>
          </a:xfrm>
          <a:prstGeom prst="rect">
            <a:avLst/>
          </a:prstGeom>
        </p:spPr>
      </p:pic>
    </p:spTree>
    <p:extLst>
      <p:ext uri="{BB962C8B-B14F-4D97-AF65-F5344CB8AC3E}">
        <p14:creationId xmlns:p14="http://schemas.microsoft.com/office/powerpoint/2010/main" val="3511654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שדה "אימות סיסמה" על מנת שהמשתמש לא יזין בטעות סיסמה שלא רצה – </a:t>
            </a:r>
            <a:r>
              <a:rPr lang="he-IL" b="1" dirty="0"/>
              <a:t>מניעת טעויות.</a:t>
            </a:r>
          </a:p>
          <a:p>
            <a:pPr marL="285750" indent="-285750" algn="r" rtl="1">
              <a:buFont typeface="Arial" panose="020B0604020202020204" pitchFamily="34" charset="0"/>
              <a:buChar char="•"/>
            </a:pPr>
            <a:r>
              <a:rPr lang="he-IL" dirty="0"/>
              <a:t>נוסיף סמל של "עזרה" ליד השדה סיסמה.</a:t>
            </a:r>
          </a:p>
        </p:txBody>
      </p:sp>
      <p:pic>
        <p:nvPicPr>
          <p:cNvPr id="4" name="תמונה 3">
            <a:extLst>
              <a:ext uri="{FF2B5EF4-FFF2-40B4-BE49-F238E27FC236}">
                <a16:creationId xmlns:a16="http://schemas.microsoft.com/office/drawing/2014/main" id="{0E31DD51-C1AC-4F56-8FC6-3D97FC3714E2}"/>
              </a:ext>
            </a:extLst>
          </p:cNvPr>
          <p:cNvPicPr>
            <a:picLocks noChangeAspect="1"/>
          </p:cNvPicPr>
          <p:nvPr/>
        </p:nvPicPr>
        <p:blipFill>
          <a:blip r:embed="rId2"/>
          <a:stretch>
            <a:fillRect/>
          </a:stretch>
        </p:blipFill>
        <p:spPr>
          <a:xfrm>
            <a:off x="18757" y="2477527"/>
            <a:ext cx="7781461" cy="4380473"/>
          </a:xfrm>
          <a:prstGeom prst="rect">
            <a:avLst/>
          </a:prstGeom>
        </p:spPr>
      </p:pic>
    </p:spTree>
    <p:extLst>
      <p:ext uri="{BB962C8B-B14F-4D97-AF65-F5344CB8AC3E}">
        <p14:creationId xmlns:p14="http://schemas.microsoft.com/office/powerpoint/2010/main" val="1077792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המשתמש יעמוד עם העכבר על סמל העזרה, יפתח פופ-אפ שיסביר לו על דרישות הסיסמה – </a:t>
            </a:r>
            <a:r>
              <a:rPr lang="he-IL" b="1" dirty="0"/>
              <a:t>עזרה ומסמכים.</a:t>
            </a:r>
            <a:endParaRPr lang="he-IL" dirty="0"/>
          </a:p>
        </p:txBody>
      </p:sp>
      <p:pic>
        <p:nvPicPr>
          <p:cNvPr id="3" name="תמונה 2">
            <a:extLst>
              <a:ext uri="{FF2B5EF4-FFF2-40B4-BE49-F238E27FC236}">
                <a16:creationId xmlns:a16="http://schemas.microsoft.com/office/drawing/2014/main" id="{CF7F28FA-F2A3-4BF5-B0BE-9ABE3FAF5129}"/>
              </a:ext>
            </a:extLst>
          </p:cNvPr>
          <p:cNvPicPr>
            <a:picLocks noChangeAspect="1"/>
          </p:cNvPicPr>
          <p:nvPr/>
        </p:nvPicPr>
        <p:blipFill>
          <a:blip r:embed="rId2"/>
          <a:stretch>
            <a:fillRect/>
          </a:stretch>
        </p:blipFill>
        <p:spPr>
          <a:xfrm>
            <a:off x="1" y="2477527"/>
            <a:ext cx="7823508" cy="4391024"/>
          </a:xfrm>
          <a:prstGeom prst="rect">
            <a:avLst/>
          </a:prstGeom>
        </p:spPr>
      </p:pic>
    </p:spTree>
    <p:extLst>
      <p:ext uri="{BB962C8B-B14F-4D97-AF65-F5344CB8AC3E}">
        <p14:creationId xmlns:p14="http://schemas.microsoft.com/office/powerpoint/2010/main" val="27519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במידה ואחד הערכים בשדות אינם תקינים, נחזיר הודעת שגיאה מתאימה ואינפורמטיבית עבור כל בעיה בקלט - </a:t>
            </a:r>
            <a:r>
              <a:rPr lang="he-IL" b="1" dirty="0"/>
              <a:t>עזרה בזיהוי, ניתוח והתאוששות מטעויות.</a:t>
            </a:r>
          </a:p>
        </p:txBody>
      </p:sp>
      <p:pic>
        <p:nvPicPr>
          <p:cNvPr id="4" name="תמונה 3">
            <a:extLst>
              <a:ext uri="{FF2B5EF4-FFF2-40B4-BE49-F238E27FC236}">
                <a16:creationId xmlns:a16="http://schemas.microsoft.com/office/drawing/2014/main" id="{8F2B87F0-BFF7-443B-B7D8-EE64A307640C}"/>
              </a:ext>
            </a:extLst>
          </p:cNvPr>
          <p:cNvPicPr>
            <a:picLocks noChangeAspect="1"/>
          </p:cNvPicPr>
          <p:nvPr/>
        </p:nvPicPr>
        <p:blipFill>
          <a:blip r:embed="rId2"/>
          <a:stretch>
            <a:fillRect/>
          </a:stretch>
        </p:blipFill>
        <p:spPr>
          <a:xfrm>
            <a:off x="1" y="2305582"/>
            <a:ext cx="8060788" cy="4552417"/>
          </a:xfrm>
          <a:prstGeom prst="rect">
            <a:avLst/>
          </a:prstGeom>
        </p:spPr>
      </p:pic>
    </p:spTree>
    <p:extLst>
      <p:ext uri="{BB962C8B-B14F-4D97-AF65-F5344CB8AC3E}">
        <p14:creationId xmlns:p14="http://schemas.microsoft.com/office/powerpoint/2010/main" val="2631093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כאשר אחד או יותר מהשדות חובה ריקות לא נאפשר ללחוץ על כפתור ה"הירשם" – </a:t>
            </a:r>
            <a:r>
              <a:rPr lang="he-IL" b="1" dirty="0"/>
              <a:t>מניעת טעויות.</a:t>
            </a:r>
            <a:endParaRPr lang="he-IL" dirty="0"/>
          </a:p>
        </p:txBody>
      </p:sp>
      <p:pic>
        <p:nvPicPr>
          <p:cNvPr id="4" name="תמונה 3">
            <a:extLst>
              <a:ext uri="{FF2B5EF4-FFF2-40B4-BE49-F238E27FC236}">
                <a16:creationId xmlns:a16="http://schemas.microsoft.com/office/drawing/2014/main" id="{407C7C72-7DE0-4C9C-963E-8C4B6AD52CAF}"/>
              </a:ext>
            </a:extLst>
          </p:cNvPr>
          <p:cNvPicPr>
            <a:picLocks noChangeAspect="1"/>
          </p:cNvPicPr>
          <p:nvPr/>
        </p:nvPicPr>
        <p:blipFill>
          <a:blip r:embed="rId2"/>
          <a:stretch>
            <a:fillRect/>
          </a:stretch>
        </p:blipFill>
        <p:spPr>
          <a:xfrm>
            <a:off x="0" y="2477527"/>
            <a:ext cx="7790531" cy="4380473"/>
          </a:xfrm>
          <a:prstGeom prst="rect">
            <a:avLst/>
          </a:prstGeom>
        </p:spPr>
      </p:pic>
    </p:spTree>
    <p:extLst>
      <p:ext uri="{BB962C8B-B14F-4D97-AF65-F5344CB8AC3E}">
        <p14:creationId xmlns:p14="http://schemas.microsoft.com/office/powerpoint/2010/main" val="264676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82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
        <p:nvSpPr>
          <p:cNvPr id="10" name="TextBox 9">
            <a:extLst>
              <a:ext uri="{FF2B5EF4-FFF2-40B4-BE49-F238E27FC236}">
                <a16:creationId xmlns:a16="http://schemas.microsoft.com/office/drawing/2014/main" id="{5CD359DE-98AE-458F-AF22-FB046CCD38C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1" name="Picture 2" descr="Image result for Calendar icon web">
            <a:extLst>
              <a:ext uri="{FF2B5EF4-FFF2-40B4-BE49-F238E27FC236}">
                <a16:creationId xmlns:a16="http://schemas.microsoft.com/office/drawing/2014/main" id="{F4DFDAF3-356E-4C07-9B1C-4ED051548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05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2614894" y="2998289"/>
            <a:ext cx="6962212" cy="861421"/>
          </a:xfrm>
        </p:spPr>
        <p:txBody>
          <a:bodyPr/>
          <a:lstStyle/>
          <a:p>
            <a:pPr algn="ctr"/>
            <a:r>
              <a:rPr lang="he-IL" dirty="0"/>
              <a:t> מסע לקוח </a:t>
            </a:r>
            <a:br>
              <a:rPr lang="he-IL" dirty="0"/>
            </a:br>
            <a:r>
              <a:rPr lang="he-IL" dirty="0"/>
              <a:t>וזיהוי הזדמנויות</a:t>
            </a:r>
            <a:endParaRPr lang="en-US" dirty="0"/>
          </a:p>
        </p:txBody>
      </p:sp>
    </p:spTree>
    <p:extLst>
      <p:ext uri="{BB962C8B-B14F-4D97-AF65-F5344CB8AC3E}">
        <p14:creationId xmlns:p14="http://schemas.microsoft.com/office/powerpoint/2010/main" val="2183377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78888" y="426189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86186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767320" y="31349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Tree>
    <p:extLst>
      <p:ext uri="{BB962C8B-B14F-4D97-AF65-F5344CB8AC3E}">
        <p14:creationId xmlns:p14="http://schemas.microsoft.com/office/powerpoint/2010/main" val="31739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מסע לקוח - קביעת פגישה</a:t>
            </a:r>
            <a:endParaRPr lang="en-US" sz="4800" dirty="0"/>
          </a:p>
        </p:txBody>
      </p:sp>
      <p:grpSp>
        <p:nvGrpSpPr>
          <p:cNvPr id="26" name="Group 25">
            <a:extLst>
              <a:ext uri="{FF2B5EF4-FFF2-40B4-BE49-F238E27FC236}">
                <a16:creationId xmlns:a16="http://schemas.microsoft.com/office/drawing/2014/main" id="{27855C0A-3995-4FC9-A74F-A0B80D0AE5C7}"/>
              </a:ext>
            </a:extLst>
          </p:cNvPr>
          <p:cNvGrpSpPr/>
          <p:nvPr/>
        </p:nvGrpSpPr>
        <p:grpSpPr>
          <a:xfrm>
            <a:off x="1860482" y="1948693"/>
            <a:ext cx="7408982" cy="4715329"/>
            <a:chOff x="1860482" y="1902973"/>
            <a:chExt cx="7408982" cy="4715329"/>
          </a:xfrm>
        </p:grpSpPr>
        <p:pic>
          <p:nvPicPr>
            <p:cNvPr id="3" name="Picture 2">
              <a:extLst>
                <a:ext uri="{FF2B5EF4-FFF2-40B4-BE49-F238E27FC236}">
                  <a16:creationId xmlns:a16="http://schemas.microsoft.com/office/drawing/2014/main" id="{46AADC74-5A4E-4818-AF61-14EF97650448}"/>
                </a:ext>
              </a:extLst>
            </p:cNvPr>
            <p:cNvPicPr>
              <a:picLocks noChangeAspect="1"/>
            </p:cNvPicPr>
            <p:nvPr/>
          </p:nvPicPr>
          <p:blipFill>
            <a:blip r:embed="rId2"/>
            <a:stretch>
              <a:fillRect/>
            </a:stretch>
          </p:blipFill>
          <p:spPr>
            <a:xfrm>
              <a:off x="1860482" y="1902973"/>
              <a:ext cx="7408982" cy="4715329"/>
            </a:xfrm>
            <a:prstGeom prst="rect">
              <a:avLst/>
            </a:prstGeom>
          </p:spPr>
        </p:pic>
        <p:sp>
          <p:nvSpPr>
            <p:cNvPr id="6" name="Rectangle 5">
              <a:extLst>
                <a:ext uri="{FF2B5EF4-FFF2-40B4-BE49-F238E27FC236}">
                  <a16:creationId xmlns:a16="http://schemas.microsoft.com/office/drawing/2014/main" id="{901B59FB-006E-427B-806D-758AB6C9351B}"/>
                </a:ext>
              </a:extLst>
            </p:cNvPr>
            <p:cNvSpPr/>
            <p:nvPr/>
          </p:nvSpPr>
          <p:spPr>
            <a:xfrm>
              <a:off x="1944210" y="1902973"/>
              <a:ext cx="2902998" cy="2365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D91BE8-F8BF-4ED6-BFD8-7AA9E5B87E29}"/>
                </a:ext>
              </a:extLst>
            </p:cNvPr>
            <p:cNvSpPr/>
            <p:nvPr/>
          </p:nvSpPr>
          <p:spPr>
            <a:xfrm>
              <a:off x="2239347" y="1902973"/>
              <a:ext cx="6923314" cy="40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D477BC-2FC9-46E5-B9E6-69DD88856745}"/>
                </a:ext>
              </a:extLst>
            </p:cNvPr>
            <p:cNvSpPr/>
            <p:nvPr/>
          </p:nvSpPr>
          <p:spPr>
            <a:xfrm>
              <a:off x="1981199" y="2304661"/>
              <a:ext cx="6845560" cy="139959"/>
            </a:xfrm>
            <a:prstGeom prst="rect">
              <a:avLst/>
            </a:prstGeom>
            <a:solidFill>
              <a:srgbClr val="F2F2F2"/>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49CA2B-1A92-4238-B51A-C620E3DBD8B8}"/>
                </a:ext>
              </a:extLst>
            </p:cNvPr>
            <p:cNvSpPr/>
            <p:nvPr/>
          </p:nvSpPr>
          <p:spPr>
            <a:xfrm>
              <a:off x="2755641" y="2444620"/>
              <a:ext cx="6024465" cy="109185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C89FECD-FECC-4E43-9CEF-7137D13F6341}"/>
                </a:ext>
              </a:extLst>
            </p:cNvPr>
            <p:cNvSpPr/>
            <p:nvPr/>
          </p:nvSpPr>
          <p:spPr>
            <a:xfrm>
              <a:off x="2796072" y="3735356"/>
              <a:ext cx="6024465" cy="13125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BF95874-C3BC-4151-98D6-F37B0E694F31}"/>
                </a:ext>
              </a:extLst>
            </p:cNvPr>
            <p:cNvSpPr/>
            <p:nvPr/>
          </p:nvSpPr>
          <p:spPr>
            <a:xfrm>
              <a:off x="2786741" y="5178491"/>
              <a:ext cx="6024465" cy="137449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E8DF733-F2AA-46A3-85F6-FA05F02FE289}"/>
              </a:ext>
            </a:extLst>
          </p:cNvPr>
          <p:cNvSpPr/>
          <p:nvPr/>
        </p:nvSpPr>
        <p:spPr>
          <a:xfrm>
            <a:off x="3060440" y="2792920"/>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 חייב לקבוע את הפגישת תקציב הרבעונית</a:t>
            </a:r>
            <a:endParaRPr lang="en-US" sz="700" dirty="0"/>
          </a:p>
        </p:txBody>
      </p:sp>
      <p:sp>
        <p:nvSpPr>
          <p:cNvPr id="28" name="Rectangle 27">
            <a:extLst>
              <a:ext uri="{FF2B5EF4-FFF2-40B4-BE49-F238E27FC236}">
                <a16:creationId xmlns:a16="http://schemas.microsoft.com/office/drawing/2014/main" id="{C1EC3C79-CEDB-45AB-9E1F-C5A1E7F9CE7C}"/>
              </a:ext>
            </a:extLst>
          </p:cNvPr>
          <p:cNvSpPr/>
          <p:nvPr/>
        </p:nvSpPr>
        <p:spPr>
          <a:xfrm>
            <a:off x="5163561" y="272300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4 אנשים ונציג מהבנק ייקח נצח למצוא תאריך</a:t>
            </a:r>
            <a:endParaRPr lang="en-US" sz="700" dirty="0"/>
          </a:p>
        </p:txBody>
      </p:sp>
      <p:sp>
        <p:nvSpPr>
          <p:cNvPr id="29" name="Rectangle 28">
            <a:extLst>
              <a:ext uri="{FF2B5EF4-FFF2-40B4-BE49-F238E27FC236}">
                <a16:creationId xmlns:a16="http://schemas.microsoft.com/office/drawing/2014/main" id="{751621AB-02C8-4580-A04C-63ED99F57E01}"/>
              </a:ext>
            </a:extLst>
          </p:cNvPr>
          <p:cNvSpPr/>
          <p:nvPr/>
        </p:nvSpPr>
        <p:spPr>
          <a:xfrm>
            <a:off x="3060440" y="4002769"/>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רוצה לקבוע פגישת תקציב רבעוני של החברה</a:t>
            </a:r>
            <a:endParaRPr lang="en-US" sz="700" dirty="0">
              <a:solidFill>
                <a:sysClr val="windowText" lastClr="000000"/>
              </a:solidFill>
            </a:endParaRPr>
          </a:p>
        </p:txBody>
      </p:sp>
      <p:sp>
        <p:nvSpPr>
          <p:cNvPr id="30" name="Rectangle 29">
            <a:extLst>
              <a:ext uri="{FF2B5EF4-FFF2-40B4-BE49-F238E27FC236}">
                <a16:creationId xmlns:a16="http://schemas.microsoft.com/office/drawing/2014/main" id="{8BBF4B69-71D8-471A-BDB5-E60499357DCF}"/>
              </a:ext>
            </a:extLst>
          </p:cNvPr>
          <p:cNvSpPr/>
          <p:nvPr/>
        </p:nvSpPr>
        <p:spPr>
          <a:xfrm>
            <a:off x="3771640" y="449412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פותח את המייל ונכנס ללוח השנה שלו</a:t>
            </a:r>
            <a:endParaRPr lang="en-US" sz="700" dirty="0">
              <a:solidFill>
                <a:sysClr val="windowText" lastClr="000000"/>
              </a:solidFill>
            </a:endParaRPr>
          </a:p>
        </p:txBody>
      </p:sp>
      <p:sp>
        <p:nvSpPr>
          <p:cNvPr id="31" name="Rectangle 30">
            <a:extLst>
              <a:ext uri="{FF2B5EF4-FFF2-40B4-BE49-F238E27FC236}">
                <a16:creationId xmlns:a16="http://schemas.microsoft.com/office/drawing/2014/main" id="{01639B06-3E5B-4016-88F3-97F5F2BF30DA}"/>
              </a:ext>
            </a:extLst>
          </p:cNvPr>
          <p:cNvSpPr/>
          <p:nvPr/>
        </p:nvSpPr>
        <p:spPr>
          <a:xfrm>
            <a:off x="4493000" y="3904848"/>
            <a:ext cx="896880" cy="388839"/>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מוצא ארבעה מועדים בהם הוא פנוי לקבוע את פגישת התקציב</a:t>
            </a:r>
            <a:endParaRPr lang="en-US" sz="700" dirty="0">
              <a:solidFill>
                <a:sysClr val="windowText" lastClr="000000"/>
              </a:solidFill>
            </a:endParaRPr>
          </a:p>
        </p:txBody>
      </p:sp>
      <p:sp>
        <p:nvSpPr>
          <p:cNvPr id="32" name="Rectangle 31">
            <a:extLst>
              <a:ext uri="{FF2B5EF4-FFF2-40B4-BE49-F238E27FC236}">
                <a16:creationId xmlns:a16="http://schemas.microsoft.com/office/drawing/2014/main" id="{1E29E399-2CAA-46D5-BE2F-F462241C79C8}"/>
              </a:ext>
            </a:extLst>
          </p:cNvPr>
          <p:cNvSpPr/>
          <p:nvPr/>
        </p:nvSpPr>
        <p:spPr>
          <a:xfrm>
            <a:off x="5432800" y="4392528"/>
            <a:ext cx="896880" cy="49056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מתקשר לאנשים שחשוב שיהיו בפגישה בודק מתי הם יכולים</a:t>
            </a:r>
            <a:endParaRPr lang="en-US" sz="700" dirty="0">
              <a:solidFill>
                <a:sysClr val="windowText" lastClr="000000"/>
              </a:solidFill>
            </a:endParaRPr>
          </a:p>
        </p:txBody>
      </p:sp>
      <p:sp>
        <p:nvSpPr>
          <p:cNvPr id="33" name="Rectangle 32">
            <a:extLst>
              <a:ext uri="{FF2B5EF4-FFF2-40B4-BE49-F238E27FC236}">
                <a16:creationId xmlns:a16="http://schemas.microsoft.com/office/drawing/2014/main" id="{E1971537-2867-44F0-9AFD-CAFCE31A53C3}"/>
              </a:ext>
            </a:extLst>
          </p:cNvPr>
          <p:cNvSpPr/>
          <p:nvPr/>
        </p:nvSpPr>
        <p:spPr>
          <a:xfrm>
            <a:off x="5834120" y="3808328"/>
            <a:ext cx="896880" cy="453570"/>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אין שום תאריך שמתאים לכולם מתחיל לחשוב מי פחות חשוב שיהיה</a:t>
            </a:r>
            <a:endParaRPr lang="en-US" sz="700" dirty="0">
              <a:solidFill>
                <a:sysClr val="windowText" lastClr="000000"/>
              </a:solidFill>
            </a:endParaRPr>
          </a:p>
        </p:txBody>
      </p:sp>
      <p:sp>
        <p:nvSpPr>
          <p:cNvPr id="34" name="Rectangle 33">
            <a:extLst>
              <a:ext uri="{FF2B5EF4-FFF2-40B4-BE49-F238E27FC236}">
                <a16:creationId xmlns:a16="http://schemas.microsoft.com/office/drawing/2014/main" id="{4D92EB4C-F04A-4DFE-AB11-68A38D7095C6}"/>
              </a:ext>
            </a:extLst>
          </p:cNvPr>
          <p:cNvSpPr/>
          <p:nvPr/>
        </p:nvSpPr>
        <p:spPr>
          <a:xfrm>
            <a:off x="6894128" y="3979958"/>
            <a:ext cx="896880" cy="426941"/>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יוצר פגישה חדשה בתאריך הכי מתאים. </a:t>
            </a:r>
            <a:endParaRPr lang="en-US" sz="700" dirty="0">
              <a:solidFill>
                <a:sysClr val="windowText" lastClr="000000"/>
              </a:solidFill>
            </a:endParaRPr>
          </a:p>
        </p:txBody>
      </p:sp>
      <p:sp>
        <p:nvSpPr>
          <p:cNvPr id="36" name="Rectangle 35">
            <a:extLst>
              <a:ext uri="{FF2B5EF4-FFF2-40B4-BE49-F238E27FC236}">
                <a16:creationId xmlns:a16="http://schemas.microsoft.com/office/drawing/2014/main" id="{B26F40F9-10B5-478A-BC31-865B7DF9EF7B}"/>
              </a:ext>
            </a:extLst>
          </p:cNvPr>
          <p:cNvSpPr/>
          <p:nvPr/>
        </p:nvSpPr>
        <p:spPr>
          <a:xfrm>
            <a:off x="7153208" y="4494128"/>
            <a:ext cx="918238" cy="599453"/>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מוסיף הודעה שמבקשת לפנות את הלוז למי שזה מתנגש לו עם משהו</a:t>
            </a:r>
            <a:endParaRPr lang="en-US" sz="700" dirty="0">
              <a:solidFill>
                <a:sysClr val="windowText" lastClr="000000"/>
              </a:solidFill>
            </a:endParaRPr>
          </a:p>
          <a:p>
            <a:pPr algn="ctr"/>
            <a:endParaRPr lang="en-US" sz="700" dirty="0">
              <a:solidFill>
                <a:sysClr val="windowText" lastClr="000000"/>
              </a:solidFill>
            </a:endParaRPr>
          </a:p>
        </p:txBody>
      </p:sp>
      <p:sp>
        <p:nvSpPr>
          <p:cNvPr id="37" name="Rectangle 36">
            <a:extLst>
              <a:ext uri="{FF2B5EF4-FFF2-40B4-BE49-F238E27FC236}">
                <a16:creationId xmlns:a16="http://schemas.microsoft.com/office/drawing/2014/main" id="{1EDAEB0F-F451-44B9-85C0-BA174D8BECFD}"/>
              </a:ext>
            </a:extLst>
          </p:cNvPr>
          <p:cNvSpPr/>
          <p:nvPr/>
        </p:nvSpPr>
        <p:spPr>
          <a:xfrm>
            <a:off x="4001982" y="3138802"/>
            <a:ext cx="790199" cy="38883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וואי איזה שבוע עמוס יש לי</a:t>
            </a:r>
            <a:endParaRPr lang="en-US" sz="700" dirty="0"/>
          </a:p>
        </p:txBody>
      </p:sp>
      <p:sp>
        <p:nvSpPr>
          <p:cNvPr id="38" name="Rectangle 37">
            <a:extLst>
              <a:ext uri="{FF2B5EF4-FFF2-40B4-BE49-F238E27FC236}">
                <a16:creationId xmlns:a16="http://schemas.microsoft.com/office/drawing/2014/main" id="{FC5B42D9-F2F2-4D96-BB04-61E82BC71354}"/>
              </a:ext>
            </a:extLst>
          </p:cNvPr>
          <p:cNvSpPr/>
          <p:nvPr/>
        </p:nvSpPr>
        <p:spPr>
          <a:xfrm>
            <a:off x="6731000" y="290631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טוב נוותר על דורון לא חייב שהוא יהיה</a:t>
            </a:r>
            <a:endParaRPr lang="en-US" sz="700" dirty="0"/>
          </a:p>
        </p:txBody>
      </p:sp>
      <p:sp>
        <p:nvSpPr>
          <p:cNvPr id="40" name="Rectangle 39">
            <a:extLst>
              <a:ext uri="{FF2B5EF4-FFF2-40B4-BE49-F238E27FC236}">
                <a16:creationId xmlns:a16="http://schemas.microsoft.com/office/drawing/2014/main" id="{FAB66E3B-EEFB-4A1E-9753-0AEAE973D4E1}"/>
              </a:ext>
            </a:extLst>
          </p:cNvPr>
          <p:cNvSpPr/>
          <p:nvPr/>
        </p:nvSpPr>
        <p:spPr>
          <a:xfrm>
            <a:off x="5628381" y="3264021"/>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אוף כל כך הרבה טלפונים לעשות</a:t>
            </a:r>
            <a:endParaRPr lang="en-US" sz="700" dirty="0"/>
          </a:p>
        </p:txBody>
      </p:sp>
      <p:sp>
        <p:nvSpPr>
          <p:cNvPr id="41" name="Rectangle 40">
            <a:extLst>
              <a:ext uri="{FF2B5EF4-FFF2-40B4-BE49-F238E27FC236}">
                <a16:creationId xmlns:a16="http://schemas.microsoft.com/office/drawing/2014/main" id="{C2E33011-8062-456D-B768-224AF19B9253}"/>
              </a:ext>
            </a:extLst>
          </p:cNvPr>
          <p:cNvSpPr/>
          <p:nvPr/>
        </p:nvSpPr>
        <p:spPr>
          <a:xfrm>
            <a:off x="7211060" y="3279692"/>
            <a:ext cx="871479" cy="439299"/>
          </a:xfrm>
          <a:prstGeom prst="rect">
            <a:avLst/>
          </a:prstGeom>
          <a:solidFill>
            <a:srgbClr val="00B0F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t>נבקש ממנו להזיז את מה שיש לו</a:t>
            </a:r>
            <a:endParaRPr lang="en-US" sz="700" dirty="0"/>
          </a:p>
        </p:txBody>
      </p:sp>
      <p:sp>
        <p:nvSpPr>
          <p:cNvPr id="42" name="Rectangle 41">
            <a:extLst>
              <a:ext uri="{FF2B5EF4-FFF2-40B4-BE49-F238E27FC236}">
                <a16:creationId xmlns:a16="http://schemas.microsoft.com/office/drawing/2014/main" id="{F16B2313-CCCC-45E6-96A4-88F65D799FF4}"/>
              </a:ext>
            </a:extLst>
          </p:cNvPr>
          <p:cNvSpPr/>
          <p:nvPr/>
        </p:nvSpPr>
        <p:spPr>
          <a:xfrm>
            <a:off x="3129020" y="539722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אפליקציית המייל</a:t>
            </a:r>
            <a:endParaRPr lang="en-US" sz="700" dirty="0">
              <a:solidFill>
                <a:sysClr val="windowText" lastClr="000000"/>
              </a:solidFill>
            </a:endParaRPr>
          </a:p>
        </p:txBody>
      </p:sp>
      <p:sp>
        <p:nvSpPr>
          <p:cNvPr id="44" name="Rectangle 43">
            <a:extLst>
              <a:ext uri="{FF2B5EF4-FFF2-40B4-BE49-F238E27FC236}">
                <a16:creationId xmlns:a16="http://schemas.microsoft.com/office/drawing/2014/main" id="{3AB9BE5D-AAB2-438D-BDEE-E2862AD39762}"/>
              </a:ext>
            </a:extLst>
          </p:cNvPr>
          <p:cNvSpPr/>
          <p:nvPr/>
        </p:nvSpPr>
        <p:spPr>
          <a:xfrm>
            <a:off x="4157720" y="59992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עמוד היומן באפליקציית המייל </a:t>
            </a:r>
            <a:endParaRPr lang="en-US" sz="700" dirty="0">
              <a:solidFill>
                <a:sysClr val="windowText" lastClr="000000"/>
              </a:solidFill>
            </a:endParaRPr>
          </a:p>
        </p:txBody>
      </p:sp>
      <p:sp>
        <p:nvSpPr>
          <p:cNvPr id="45" name="Rectangle 44">
            <a:extLst>
              <a:ext uri="{FF2B5EF4-FFF2-40B4-BE49-F238E27FC236}">
                <a16:creationId xmlns:a16="http://schemas.microsoft.com/office/drawing/2014/main" id="{A9399C76-B6E5-4230-A33A-C0E49A78758C}"/>
              </a:ext>
            </a:extLst>
          </p:cNvPr>
          <p:cNvSpPr/>
          <p:nvPr/>
        </p:nvSpPr>
        <p:spPr>
          <a:xfrm>
            <a:off x="4942580" y="531340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שיחת טלפון עם האנשים שצריכים להגיע לפגישה</a:t>
            </a:r>
            <a:endParaRPr lang="en-US" sz="700" dirty="0">
              <a:solidFill>
                <a:sysClr val="windowText" lastClr="000000"/>
              </a:solidFill>
            </a:endParaRPr>
          </a:p>
        </p:txBody>
      </p:sp>
      <p:sp>
        <p:nvSpPr>
          <p:cNvPr id="46" name="Rectangle 45">
            <a:extLst>
              <a:ext uri="{FF2B5EF4-FFF2-40B4-BE49-F238E27FC236}">
                <a16:creationId xmlns:a16="http://schemas.microsoft.com/office/drawing/2014/main" id="{FF18CD94-977D-4005-AC6E-1002E0E97355}"/>
              </a:ext>
            </a:extLst>
          </p:cNvPr>
          <p:cNvSpPr/>
          <p:nvPr/>
        </p:nvSpPr>
        <p:spPr>
          <a:xfrm>
            <a:off x="6596120" y="5610589"/>
            <a:ext cx="896880" cy="388839"/>
          </a:xfrm>
          <a:prstGeom prst="rect">
            <a:avLst/>
          </a:prstGeom>
          <a:solidFill>
            <a:srgbClr val="92D05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חלון יצירת פגישה חדשה</a:t>
            </a:r>
            <a:endParaRPr lang="en-US" sz="700" dirty="0">
              <a:solidFill>
                <a:sysClr val="windowText" lastClr="000000"/>
              </a:solidFill>
            </a:endParaRPr>
          </a:p>
        </p:txBody>
      </p:sp>
      <p:sp>
        <p:nvSpPr>
          <p:cNvPr id="35" name="Rectangle 34">
            <a:extLst>
              <a:ext uri="{FF2B5EF4-FFF2-40B4-BE49-F238E27FC236}">
                <a16:creationId xmlns:a16="http://schemas.microsoft.com/office/drawing/2014/main" id="{B7D5FAD9-664B-4FC4-B226-33587D615A55}"/>
              </a:ext>
            </a:extLst>
          </p:cNvPr>
          <p:cNvSpPr/>
          <p:nvPr/>
        </p:nvSpPr>
        <p:spPr>
          <a:xfrm>
            <a:off x="7968548" y="3793088"/>
            <a:ext cx="811558" cy="494175"/>
          </a:xfrm>
          <a:prstGeom prst="rect">
            <a:avLst/>
          </a:prstGeom>
          <a:solidFill>
            <a:srgbClr val="FFFF00"/>
          </a:solidFill>
          <a:ln>
            <a:solidFill>
              <a:srgbClr val="B4D0E7"/>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he-IL" sz="700" dirty="0">
                <a:solidFill>
                  <a:sysClr val="windowText" lastClr="000000"/>
                </a:solidFill>
              </a:rPr>
              <a:t>טוב נקבע הפגישה וכמעט כולם מגיעים מעולה!</a:t>
            </a:r>
            <a:endParaRPr lang="en-US" sz="700" dirty="0">
              <a:solidFill>
                <a:sysClr val="windowText" lastClr="000000"/>
              </a:solidFill>
            </a:endParaRPr>
          </a:p>
          <a:p>
            <a:pPr algn="ctr"/>
            <a:endParaRPr lang="en-US" sz="700" dirty="0">
              <a:solidFill>
                <a:sysClr val="windowText" lastClr="000000"/>
              </a:solidFill>
            </a:endParaRPr>
          </a:p>
        </p:txBody>
      </p:sp>
      <p:sp>
        <p:nvSpPr>
          <p:cNvPr id="43" name="Oval 42">
            <a:extLst>
              <a:ext uri="{FF2B5EF4-FFF2-40B4-BE49-F238E27FC236}">
                <a16:creationId xmlns:a16="http://schemas.microsoft.com/office/drawing/2014/main" id="{0065D548-39D0-43C2-8BD4-E6C2DC4DF745}"/>
              </a:ext>
            </a:extLst>
          </p:cNvPr>
          <p:cNvSpPr/>
          <p:nvPr/>
        </p:nvSpPr>
        <p:spPr>
          <a:xfrm>
            <a:off x="7951704" y="41304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A98807E-09E0-4B2E-B1D6-366703560F14}"/>
              </a:ext>
            </a:extLst>
          </p:cNvPr>
          <p:cNvSpPr/>
          <p:nvPr/>
        </p:nvSpPr>
        <p:spPr>
          <a:xfrm>
            <a:off x="6188167" y="4385986"/>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74B76A2-37FD-47EF-8F47-9C19E7FD9541}"/>
              </a:ext>
            </a:extLst>
          </p:cNvPr>
          <p:cNvSpPr/>
          <p:nvPr/>
        </p:nvSpPr>
        <p:spPr>
          <a:xfrm>
            <a:off x="6351504" y="319321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DB0FD02-F448-4D63-BDDD-2B6F4905EC0A}"/>
              </a:ext>
            </a:extLst>
          </p:cNvPr>
          <p:cNvSpPr/>
          <p:nvPr/>
        </p:nvSpPr>
        <p:spPr>
          <a:xfrm>
            <a:off x="5848584" y="27055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35CCE8DC-7570-4AE1-B5AF-C7C27E9AE633}"/>
              </a:ext>
            </a:extLst>
          </p:cNvPr>
          <p:cNvSpPr/>
          <p:nvPr/>
        </p:nvSpPr>
        <p:spPr>
          <a:xfrm>
            <a:off x="7441164" y="287317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90D9788-92FA-4C19-8D04-9FEB250FD694}"/>
              </a:ext>
            </a:extLst>
          </p:cNvPr>
          <p:cNvSpPr/>
          <p:nvPr/>
        </p:nvSpPr>
        <p:spPr>
          <a:xfrm>
            <a:off x="5292324" y="3856151"/>
            <a:ext cx="196357" cy="182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05DA02-E1AC-4F5D-B602-6A363786743C}"/>
              </a:ext>
            </a:extLst>
          </p:cNvPr>
          <p:cNvSpPr/>
          <p:nvPr/>
        </p:nvSpPr>
        <p:spPr>
          <a:xfrm>
            <a:off x="6579093" y="3815131"/>
            <a:ext cx="196357" cy="18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413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ניתוח משימות ותסריטי שימוש</a:t>
            </a:r>
            <a:endParaRPr lang="en-US" dirty="0"/>
          </a:p>
        </p:txBody>
      </p:sp>
    </p:spTree>
    <p:extLst>
      <p:ext uri="{BB962C8B-B14F-4D97-AF65-F5344CB8AC3E}">
        <p14:creationId xmlns:p14="http://schemas.microsoft.com/office/powerpoint/2010/main" val="89629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ארכיטקטורת מידע</a:t>
            </a:r>
            <a:endParaRPr lang="en-US" dirty="0"/>
          </a:p>
        </p:txBody>
      </p:sp>
    </p:spTree>
    <p:extLst>
      <p:ext uri="{BB962C8B-B14F-4D97-AF65-F5344CB8AC3E}">
        <p14:creationId xmlns:p14="http://schemas.microsoft.com/office/powerpoint/2010/main" val="1412135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מודל הניווט</a:t>
            </a:r>
            <a:endParaRPr lang="en-US" dirty="0"/>
          </a:p>
        </p:txBody>
      </p:sp>
    </p:spTree>
    <p:extLst>
      <p:ext uri="{BB962C8B-B14F-4D97-AF65-F5344CB8AC3E}">
        <p14:creationId xmlns:p14="http://schemas.microsoft.com/office/powerpoint/2010/main" val="3782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1068</TotalTime>
  <Words>2641</Words>
  <Application>Microsoft Office PowerPoint</Application>
  <PresentationFormat>מסך רחב</PresentationFormat>
  <Paragraphs>374</Paragraphs>
  <Slides>63</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63</vt:i4>
      </vt:variant>
    </vt:vector>
  </HeadingPairs>
  <TitlesOfParts>
    <vt:vector size="68"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מצגת של PowerPoint‏</vt:lpstr>
      <vt:lpstr>מצגת של PowerPoint‏</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מסך הרשמה</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 מסע לקוח  וזיהוי הזדמנויות</vt:lpstr>
      <vt:lpstr>מסע לקוח - קביעת פגישה</vt:lpstr>
      <vt:lpstr>מסע לקוח - קביעת פגישה</vt:lpstr>
      <vt:lpstr>ניתוח משימות ותסריטי שימוש</vt:lpstr>
      <vt:lpstr>ארכיטקטורת מידע</vt:lpstr>
      <vt:lpstr>מודל הניווט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Zeligman</cp:lastModifiedBy>
  <cp:revision>214</cp:revision>
  <dcterms:created xsi:type="dcterms:W3CDTF">2019-08-03T13:42:42Z</dcterms:created>
  <dcterms:modified xsi:type="dcterms:W3CDTF">2019-08-24T12:41:19Z</dcterms:modified>
</cp:coreProperties>
</file>